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352" r:id="rId3"/>
    <p:sldId id="299" r:id="rId4"/>
    <p:sldId id="304" r:id="rId5"/>
    <p:sldId id="311" r:id="rId6"/>
    <p:sldId id="373" r:id="rId7"/>
    <p:sldId id="399" r:id="rId8"/>
    <p:sldId id="382" r:id="rId9"/>
    <p:sldId id="420" r:id="rId10"/>
    <p:sldId id="391" r:id="rId11"/>
    <p:sldId id="412" r:id="rId12"/>
    <p:sldId id="421" r:id="rId13"/>
    <p:sldId id="422" r:id="rId14"/>
    <p:sldId id="342" r:id="rId15"/>
    <p:sldId id="265" r:id="rId16"/>
    <p:sldId id="266" r:id="rId17"/>
    <p:sldId id="400" r:id="rId18"/>
    <p:sldId id="406" r:id="rId19"/>
    <p:sldId id="427" r:id="rId20"/>
    <p:sldId id="287" r:id="rId21"/>
    <p:sldId id="411" r:id="rId22"/>
    <p:sldId id="323" r:id="rId23"/>
    <p:sldId id="409" r:id="rId24"/>
    <p:sldId id="321" r:id="rId25"/>
    <p:sldId id="428" r:id="rId26"/>
    <p:sldId id="335" r:id="rId27"/>
    <p:sldId id="404" r:id="rId28"/>
    <p:sldId id="298" r:id="rId29"/>
    <p:sldId id="425" r:id="rId30"/>
    <p:sldId id="4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F2"/>
    <a:srgbClr val="123E6D"/>
    <a:srgbClr val="281F20"/>
    <a:srgbClr val="1F4E79"/>
    <a:srgbClr val="FFFFFF"/>
    <a:srgbClr val="261E1E"/>
    <a:srgbClr val="D6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82981" autoAdjust="0"/>
  </p:normalViewPr>
  <p:slideViewPr>
    <p:cSldViewPr snapToGrid="0">
      <p:cViewPr varScale="1">
        <p:scale>
          <a:sx n="93" d="100"/>
          <a:sy n="93" d="100"/>
        </p:scale>
        <p:origin x="1338" y="78"/>
      </p:cViewPr>
      <p:guideLst/>
    </p:cSldViewPr>
  </p:slideViewPr>
  <p:notesTextViewPr>
    <p:cViewPr>
      <p:scale>
        <a:sx n="1" d="1"/>
        <a:sy n="1" d="1"/>
      </p:scale>
      <p:origin x="0" y="0"/>
    </p:cViewPr>
  </p:notesTextViewPr>
  <p:sorterViewPr>
    <p:cViewPr>
      <p:scale>
        <a:sx n="100" d="100"/>
        <a:sy n="100" d="100"/>
      </p:scale>
      <p:origin x="0" y="-64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13989-A14E-4A73-B2EF-103F7D6D618A}" type="datetimeFigureOut">
              <a:rPr lang="en-US" smtClean="0"/>
              <a:t>6/7/2017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97776-B1B8-4376-8D0E-A607A581EC8C}" type="slidenum">
              <a:rPr lang="en-US" smtClean="0"/>
              <a:t>‹#›</a:t>
            </a:fld>
            <a:endParaRPr lang="en-US" dirty="0"/>
          </a:p>
        </p:txBody>
      </p:sp>
    </p:spTree>
    <p:extLst>
      <p:ext uri="{BB962C8B-B14F-4D97-AF65-F5344CB8AC3E}">
        <p14:creationId xmlns:p14="http://schemas.microsoft.com/office/powerpoint/2010/main" val="450216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tatnews.com/feature/opioid-crisis/dope-sick/"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statnews.com/2016/04/05/fentanyl-traced-to-china/" TargetMode="External"/><Relationship Id="rId4" Type="http://schemas.openxmlformats.org/officeDocument/2006/relationships/hyperlink" Target="https://www.dea.gov/divisions/hq/2015/hq031815.s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ebmd.com/brain/picture-of-the-brai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webmd.com/brain/ss/slideshow-concussions-brain-injuri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a:t>
            </a:fld>
            <a:endParaRPr lang="en-US" dirty="0"/>
          </a:p>
        </p:txBody>
      </p:sp>
    </p:spTree>
    <p:extLst>
      <p:ext uri="{BB962C8B-B14F-4D97-AF65-F5344CB8AC3E}">
        <p14:creationId xmlns:p14="http://schemas.microsoft.com/office/powerpoint/2010/main" val="763151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smtClean="0"/>
              <a:t>Fear of withdrawal is one reason that they continue to use. Withdrawal undoes everything that opioid intoxication does – and when the pendulum swings back it can be very painful.</a:t>
            </a:r>
          </a:p>
          <a:p>
            <a:endParaRPr lang="en-US" sz="1200" b="0" baseline="0" dirty="0" smtClean="0"/>
          </a:p>
          <a:p>
            <a:r>
              <a:rPr lang="en-US" sz="1200" b="0" baseline="0" dirty="0" smtClean="0"/>
              <a:t>If a user gets through physical withdrawal they may then experience emotional withdrawal:  missing the feeling of being high.  This can result in relapse, which means that a user starts using again.</a:t>
            </a:r>
          </a:p>
          <a:p>
            <a:endParaRPr lang="en-US" sz="1200" b="0" baseline="0" dirty="0" smtClean="0"/>
          </a:p>
          <a:p>
            <a:r>
              <a:rPr lang="en-US" sz="1200" b="0" baseline="0" dirty="0" smtClean="0"/>
              <a:t>Relapse is dangerous because a user may go back to using the same dosage they did prior to stop using, but their body is not ready for it.  </a:t>
            </a:r>
            <a:r>
              <a:rPr lang="en-US" sz="1200" b="1" baseline="0" dirty="0" smtClean="0"/>
              <a:t>What do you think happens at this point?</a:t>
            </a:r>
          </a:p>
          <a:p>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1353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when prescription</a:t>
            </a:r>
            <a:r>
              <a:rPr lang="en-US" baseline="0" dirty="0" smtClean="0"/>
              <a:t> painkiller death rates start to drop, heroin deaths rise. </a:t>
            </a:r>
          </a:p>
          <a:p>
            <a:r>
              <a:rPr lang="en-US" dirty="0" smtClean="0"/>
              <a:t>If current trends continue, unintentional poisoning deaths will surpass motor vehicle deaths as the leading cause of injury death in North Carolina by 2017.</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data is the tip of the iceberg… we know that addiction is everywhere in our community, across homes and neighborhoods</a:t>
            </a:r>
          </a:p>
          <a:p>
            <a:endParaRPr lang="en-US" dirty="0" smtClean="0"/>
          </a:p>
          <a:p>
            <a:r>
              <a:rPr lang="en-US" dirty="0" smtClean="0"/>
              <a:t>http://www.injuryfreenc.ncdhhs.gov/About/PrescriptionFactSheet2015-Oct2016.pdf</a:t>
            </a: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11</a:t>
            </a:fld>
            <a:endParaRPr lang="en-US" dirty="0"/>
          </a:p>
        </p:txBody>
      </p:sp>
    </p:spTree>
    <p:extLst>
      <p:ext uri="{BB962C8B-B14F-4D97-AF65-F5344CB8AC3E}">
        <p14:creationId xmlns:p14="http://schemas.microsoft.com/office/powerpoint/2010/main" val="27276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Fentanyl is a stealth killer, often sold to clueless buyers as heroin, prescription pain pills or the anti-anxiety medication Xanax. It’s deadly because it’s so much stronger than heroin, as shown by the photograph above, which was taken at the New Hampshire State Police Forensic Laboratory. On the left is a lethal dose of heroin, equivalent to about 30 milligrams; on the right is a 3-milligram dose of fentanyl, enough to kill an average-sized adult male.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Drugs users generally don’t know when their heroin is laced with fentanyl, so when they inject their usual quantity of heroin, they can </a:t>
            </a:r>
            <a:r>
              <a:rPr lang="en-US" sz="1200" b="0" i="0" kern="1200" dirty="0" smtClean="0">
                <a:solidFill>
                  <a:schemeClr val="tx1"/>
                </a:solidFill>
                <a:effectLst/>
                <a:latin typeface="+mn-lt"/>
                <a:ea typeface="+mn-ea"/>
                <a:cs typeface="+mn-cs"/>
                <a:hlinkClick r:id="rId3"/>
              </a:rPr>
              <a:t>inadvertently take a deadly dose</a:t>
            </a:r>
            <a:r>
              <a:rPr lang="en-US" sz="1200" b="0" i="0" kern="1200" dirty="0" smtClean="0">
                <a:solidFill>
                  <a:schemeClr val="tx1"/>
                </a:solidFill>
                <a:effectLst/>
                <a:latin typeface="+mn-lt"/>
                <a:ea typeface="+mn-ea"/>
                <a:cs typeface="+mn-cs"/>
              </a:rPr>
              <a:t> of the substance.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drug has </a:t>
            </a:r>
            <a:r>
              <a:rPr lang="en-US" sz="1200" b="0" i="0" kern="1200" dirty="0" smtClean="0">
                <a:solidFill>
                  <a:schemeClr val="tx1"/>
                </a:solidFill>
                <a:effectLst/>
                <a:latin typeface="+mn-lt"/>
                <a:ea typeface="+mn-ea"/>
                <a:cs typeface="+mn-cs"/>
                <a:hlinkClick r:id="rId4"/>
              </a:rPr>
              <a:t>flooded the marketplace</a:t>
            </a:r>
            <a:r>
              <a:rPr lang="en-US" sz="1200" b="0" i="0" kern="1200" dirty="0" smtClean="0">
                <a:solidFill>
                  <a:schemeClr val="tx1"/>
                </a:solidFill>
                <a:effectLst/>
                <a:latin typeface="+mn-lt"/>
                <a:ea typeface="+mn-ea"/>
                <a:cs typeface="+mn-cs"/>
              </a:rPr>
              <a:t> as street dealers on up to major international cartels have discovered that it delivers heroin’s high at a fraction of the cost. This creates a paradox where the profit margin for drug sellers skyrockets as the street price for opioids drops.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result: </a:t>
            </a:r>
            <a:r>
              <a:rPr lang="en-US" sz="1200" b="0" i="0" kern="1200" dirty="0" smtClean="0">
                <a:solidFill>
                  <a:schemeClr val="tx1"/>
                </a:solidFill>
                <a:effectLst/>
                <a:latin typeface="+mn-lt"/>
                <a:ea typeface="+mn-ea"/>
                <a:cs typeface="+mn-cs"/>
                <a:hlinkClick r:id="rId5"/>
              </a:rPr>
              <a:t>Fentanyl</a:t>
            </a:r>
            <a:r>
              <a:rPr lang="en-US" sz="1200" b="0" i="0" kern="1200" dirty="0" smtClean="0">
                <a:solidFill>
                  <a:schemeClr val="tx1"/>
                </a:solidFill>
                <a:effectLst/>
                <a:latin typeface="+mn-lt"/>
                <a:ea typeface="+mn-ea"/>
                <a:cs typeface="+mn-cs"/>
              </a:rPr>
              <a:t> is poised to become the catastrophic exclamation point to 20 years of escalating opioid addiction in the United States.</a:t>
            </a: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12</a:t>
            </a:fld>
            <a:endParaRPr lang="en-US" dirty="0"/>
          </a:p>
        </p:txBody>
      </p:sp>
    </p:spTree>
    <p:extLst>
      <p:ext uri="{BB962C8B-B14F-4D97-AF65-F5344CB8AC3E}">
        <p14:creationId xmlns:p14="http://schemas.microsoft.com/office/powerpoint/2010/main" val="2303107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we treat addiction differently, don’t we? Than other chronic diseases. </a:t>
            </a:r>
          </a:p>
          <a:p>
            <a:endParaRPr lang="en-US" baseline="0" dirty="0" smtClean="0"/>
          </a:p>
          <a:p>
            <a:r>
              <a:rPr lang="en-US" baseline="0" dirty="0" smtClean="0"/>
              <a:t>Once you are diagnosed with a disease, you have a disease. It may go into remission or become more manageable but it’s still there. If you have been diagnosed with diabetes, we don’t stop treating you with insulin if you don’t follow your diet and exercise routine, right? We don’t NOT give you insulin because your body isn’t making enough. </a:t>
            </a:r>
          </a:p>
          <a:p>
            <a:endParaRPr lang="en-US" baseline="0" dirty="0" smtClean="0"/>
          </a:p>
          <a:p>
            <a:r>
              <a:rPr lang="en-US" baseline="0" dirty="0" smtClean="0"/>
              <a:t>It’s important to separate the person from the addiction if we are to give them any hope for a different future.  </a:t>
            </a:r>
          </a:p>
          <a:p>
            <a:endParaRPr lang="en-US" baseline="0" dirty="0" smtClean="0"/>
          </a:p>
          <a:p>
            <a:r>
              <a:rPr lang="en-US" dirty="0" smtClean="0"/>
              <a:t>Science has proven that substance use disorder is a chronic brain disease that can be managed with medical treatment. </a:t>
            </a:r>
            <a:r>
              <a:rPr lang="en-US" b="1" dirty="0" smtClean="0"/>
              <a:t>It is NOT a moral failing or a character flaw.</a:t>
            </a:r>
            <a:endParaRPr lang="en-US" dirty="0" smtClean="0"/>
          </a:p>
          <a:p>
            <a:endParaRPr lang="en-US" dirty="0" smtClean="0"/>
          </a:p>
          <a:p>
            <a:r>
              <a:rPr lang="en-US" dirty="0" smtClean="0"/>
              <a:t>But still, only 1 in 10 Americans with a substance use disorder receive treatment.</a:t>
            </a:r>
            <a:r>
              <a:rPr lang="en-US" baseline="30000" dirty="0" smtClean="0"/>
              <a:t>1 </a:t>
            </a:r>
          </a:p>
          <a:p>
            <a:endParaRPr lang="en-US" baseline="30000" dirty="0" smtClean="0"/>
          </a:p>
          <a:p>
            <a:r>
              <a:rPr lang="en-US" dirty="0" smtClean="0"/>
              <a:t>Addiction is highly stigmatized, and that stigma is fueling an American public health crisis. With both cancer and HIV: when stigma was reduced, lives were saved. </a:t>
            </a:r>
            <a:r>
              <a:rPr lang="en-US" b="1" dirty="0" smtClean="0"/>
              <a:t>And the same can be true of addiction.</a:t>
            </a:r>
            <a:endParaRPr lang="en-US" dirty="0" smtClean="0"/>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13</a:t>
            </a:fld>
            <a:endParaRPr lang="en-US" dirty="0"/>
          </a:p>
        </p:txBody>
      </p:sp>
    </p:spTree>
    <p:extLst>
      <p:ext uri="{BB962C8B-B14F-4D97-AF65-F5344CB8AC3E}">
        <p14:creationId xmlns:p14="http://schemas.microsoft.com/office/powerpoint/2010/main" val="20793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in our</a:t>
            </a:r>
            <a:r>
              <a:rPr lang="en-US" baseline="0" dirty="0" smtClean="0"/>
              <a:t> doctor’s offices, our schools, our workplace, in our homes, and in our families. And it is threatening to tear our community apart. </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14</a:t>
            </a:fld>
            <a:endParaRPr lang="en-US" dirty="0"/>
          </a:p>
        </p:txBody>
      </p:sp>
    </p:spTree>
    <p:extLst>
      <p:ext uri="{BB962C8B-B14F-4D97-AF65-F5344CB8AC3E}">
        <p14:creationId xmlns:p14="http://schemas.microsoft.com/office/powerpoint/2010/main" val="389324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dirty="0" smtClean="0">
                <a:latin typeface="Franklin Gothic Medium" panose="020B0603020102020204" pitchFamily="34" charset="0"/>
              </a:rPr>
              <a:t> (154 of</a:t>
            </a:r>
            <a:r>
              <a:rPr lang="en-US" sz="1200" b="1" baseline="0" dirty="0" smtClean="0">
                <a:latin typeface="Franklin Gothic Medium" panose="020B0603020102020204" pitchFamily="34" charset="0"/>
              </a:rPr>
              <a:t> these are</a:t>
            </a:r>
            <a:r>
              <a:rPr lang="en-US" sz="1200" b="1" dirty="0" smtClean="0">
                <a:latin typeface="Franklin Gothic Medium" panose="020B0603020102020204" pitchFamily="34" charset="0"/>
              </a:rPr>
              <a:t> Buncombe County babies)</a:t>
            </a:r>
          </a:p>
          <a:p>
            <a:pPr lvl="0" fontAlgn="base"/>
            <a:endParaRPr lang="en-US" sz="900" b="1" dirty="0" smtClean="0">
              <a:latin typeface="Franklin Gothic Medium" panose="020B06030201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900" dirty="0" smtClean="0"/>
              <a:t>NC: From 2004-2013, there has been a </a:t>
            </a:r>
            <a:r>
              <a:rPr lang="en-US" sz="900" b="1" dirty="0" smtClean="0"/>
              <a:t>604%</a:t>
            </a:r>
            <a:r>
              <a:rPr lang="en-US" sz="900" dirty="0" smtClean="0"/>
              <a:t> increase in hospitalizations associated with drug withdrawals in NEWBORN BABIES.</a:t>
            </a:r>
          </a:p>
          <a:p>
            <a:pPr lvl="0" fontAlgn="base"/>
            <a:endParaRPr lang="en-US" sz="900" b="1" dirty="0" smtClean="0">
              <a:latin typeface="Franklin Gothic Medium" panose="020B0603020102020204" pitchFamily="34" charset="0"/>
            </a:endParaRP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15</a:t>
            </a:fld>
            <a:endParaRPr lang="en-US" dirty="0"/>
          </a:p>
        </p:txBody>
      </p:sp>
    </p:spTree>
    <p:extLst>
      <p:ext uri="{BB962C8B-B14F-4D97-AF65-F5344CB8AC3E}">
        <p14:creationId xmlns:p14="http://schemas.microsoft.com/office/powerpoint/2010/main" val="422990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narcan</a:t>
            </a:r>
            <a:r>
              <a:rPr lang="en-US" dirty="0" smtClean="0"/>
              <a:t> usage data</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16</a:t>
            </a:fld>
            <a:endParaRPr lang="en-US" dirty="0"/>
          </a:p>
        </p:txBody>
      </p:sp>
    </p:spTree>
    <p:extLst>
      <p:ext uri="{BB962C8B-B14F-4D97-AF65-F5344CB8AC3E}">
        <p14:creationId xmlns:p14="http://schemas.microsoft.com/office/powerpoint/2010/main" val="123597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97776-B1B8-4376-8D0E-A607A581EC8C}" type="slidenum">
              <a:rPr lang="en-US" smtClean="0"/>
              <a:t>17</a:t>
            </a:fld>
            <a:endParaRPr lang="en-US" dirty="0"/>
          </a:p>
        </p:txBody>
      </p:sp>
    </p:spTree>
    <p:extLst>
      <p:ext uri="{BB962C8B-B14F-4D97-AF65-F5344CB8AC3E}">
        <p14:creationId xmlns:p14="http://schemas.microsoft.com/office/powerpoint/2010/main" val="2359001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chemeClr val="tx1"/>
                </a:solidFill>
                <a:latin typeface="Calibri" panose="020F0502020204030204" pitchFamily="34" charset="0"/>
              </a:rPr>
              <a:t>At risk: </a:t>
            </a:r>
          </a:p>
          <a:p>
            <a:endParaRPr lang="en-US" sz="1200" i="1" dirty="0" smtClean="0">
              <a:solidFill>
                <a:schemeClr val="tx1"/>
              </a:solidFill>
              <a:latin typeface="Calibri" panose="020F0502020204030204" pitchFamily="34" charset="0"/>
            </a:endParaRPr>
          </a:p>
          <a:p>
            <a:r>
              <a:rPr lang="en-US" sz="1200" i="1" dirty="0" smtClean="0">
                <a:solidFill>
                  <a:schemeClr val="tx1"/>
                </a:solidFill>
                <a:latin typeface="Calibri" panose="020F0502020204030204" pitchFamily="34" charset="0"/>
              </a:rPr>
              <a:t>Symptoms</a:t>
            </a:r>
            <a:r>
              <a:rPr lang="en-US" sz="1200" dirty="0" smtClean="0">
                <a:solidFill>
                  <a:schemeClr val="tx1"/>
                </a:solidFill>
                <a:latin typeface="Calibri" panose="020F0502020204030204" pitchFamily="34" charset="0"/>
              </a:rPr>
              <a:t> </a:t>
            </a:r>
            <a:r>
              <a:rPr lang="en-US" sz="1200" dirty="0" smtClean="0">
                <a:solidFill>
                  <a:schemeClr val="tx1"/>
                </a:solidFill>
                <a:latin typeface="Calibri" panose="020F0502020204030204" pitchFamily="34" charset="0"/>
              </a:rPr>
              <a:t>of trauma - Stress, depression </a:t>
            </a:r>
          </a:p>
          <a:p>
            <a:endParaRPr lang="en-US" sz="1400" i="1" dirty="0" smtClean="0">
              <a:solidFill>
                <a:schemeClr val="tx1"/>
              </a:solidFill>
              <a:latin typeface="Calibri" panose="020F0502020204030204" pitchFamily="34" charset="0"/>
            </a:endParaRPr>
          </a:p>
          <a:p>
            <a:r>
              <a:rPr lang="en-US" sz="1400" i="1" dirty="0" smtClean="0">
                <a:solidFill>
                  <a:schemeClr val="tx1"/>
                </a:solidFill>
                <a:latin typeface="Calibri" panose="020F0502020204030204" pitchFamily="34" charset="0"/>
              </a:rPr>
              <a:t>Access </a:t>
            </a:r>
            <a:r>
              <a:rPr lang="en-US" sz="1400" dirty="0" smtClean="0">
                <a:solidFill>
                  <a:schemeClr val="tx1"/>
                </a:solidFill>
                <a:latin typeface="Calibri" panose="020F0502020204030204" pitchFamily="34" charset="0"/>
              </a:rPr>
              <a:t>to an addictive substance is another risk</a:t>
            </a:r>
            <a:r>
              <a:rPr lang="en-US" sz="1400" baseline="0" dirty="0" smtClean="0">
                <a:solidFill>
                  <a:schemeClr val="tx1"/>
                </a:solidFill>
                <a:latin typeface="Calibri" panose="020F0502020204030204" pitchFamily="34" charset="0"/>
              </a:rPr>
              <a:t> factor.</a:t>
            </a:r>
            <a:endParaRPr lang="en-US" sz="1400" dirty="0" smtClean="0">
              <a:solidFill>
                <a:schemeClr val="tx1"/>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18</a:t>
            </a:fld>
            <a:endParaRPr lang="en-US" dirty="0"/>
          </a:p>
        </p:txBody>
      </p:sp>
    </p:spTree>
    <p:extLst>
      <p:ext uri="{BB962C8B-B14F-4D97-AF65-F5344CB8AC3E}">
        <p14:creationId xmlns:p14="http://schemas.microsoft.com/office/powerpoint/2010/main" val="1636089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D2ECF2"/>
                </a:solidFill>
                <a:latin typeface="Calibri" panose="020F0502020204030204" pitchFamily="34" charset="0"/>
                <a:ea typeface="Calibri" panose="020F0502020204030204" pitchFamily="34" charset="0"/>
                <a:cs typeface="Times New Roman" panose="02020603050405020304" pitchFamily="18" charset="0"/>
              </a:rPr>
              <a:t>More than 90% of adults with substance use disorders started using before age 18</a:t>
            </a:r>
          </a:p>
          <a:p>
            <a:r>
              <a:rPr lang="en-US"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half of these cases started using drugs before age 15</a:t>
            </a:r>
          </a:p>
          <a:p>
            <a:endParaRPr lang="en-US"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In short, being a teenager is a risk</a:t>
            </a:r>
            <a:r>
              <a:rPr lang="en-US" sz="1200" baseline="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factor</a:t>
            </a:r>
            <a:endParaRPr lang="en-US"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1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sz="1200" dirty="0" smtClean="0">
              <a:solidFill>
                <a:schemeClr val="tx1"/>
              </a:solidFill>
              <a:latin typeface="Calibri" panose="020F0502020204030204" pitchFamily="34" charset="0"/>
              <a:cs typeface="Times New Roman" panose="02020603050405020304" pitchFamily="18" charset="0"/>
            </a:endParaRPr>
          </a:p>
          <a:p>
            <a:r>
              <a:rPr lang="en-US" sz="1200" dirty="0" smtClean="0">
                <a:solidFill>
                  <a:schemeClr val="tx1"/>
                </a:solidFill>
                <a:latin typeface="Calibri" panose="020F0502020204030204" pitchFamily="34" charset="0"/>
                <a:cs typeface="Times New Roman" panose="02020603050405020304" pitchFamily="18" charset="0"/>
              </a:rPr>
              <a:t>**SAMSHA</a:t>
            </a:r>
            <a:r>
              <a:rPr lang="en-US" sz="1200" baseline="0" dirty="0" smtClean="0">
                <a:solidFill>
                  <a:schemeClr val="tx1"/>
                </a:solidFill>
                <a:latin typeface="Calibri" panose="020F0502020204030204" pitchFamily="34" charset="0"/>
                <a:cs typeface="Times New Roman" panose="02020603050405020304" pitchFamily="18" charset="0"/>
              </a:rPr>
              <a:t> report</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19</a:t>
            </a:fld>
            <a:endParaRPr lang="en-US" dirty="0"/>
          </a:p>
        </p:txBody>
      </p:sp>
    </p:spTree>
    <p:extLst>
      <p:ext uri="{BB962C8B-B14F-4D97-AF65-F5344CB8AC3E}">
        <p14:creationId xmlns:p14="http://schemas.microsoft.com/office/powerpoint/2010/main" val="3137376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Opioids are chemicals that are either produced from the opium</a:t>
            </a:r>
            <a:r>
              <a:rPr lang="en-US" baseline="0" dirty="0" smtClean="0"/>
              <a:t> poppy plant or created in a lab to have the same effects. Some opioids are prescription medicines, such as </a:t>
            </a:r>
            <a:r>
              <a:rPr lang="en-US" baseline="0" dirty="0" err="1" smtClean="0"/>
              <a:t>oxycontin</a:t>
            </a:r>
            <a:r>
              <a:rPr lang="en-US" baseline="0" dirty="0" smtClean="0"/>
              <a:t> or </a:t>
            </a:r>
            <a:r>
              <a:rPr lang="en-US" baseline="0" dirty="0" err="1" smtClean="0"/>
              <a:t>vicodin</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are medicines that are produced illicitly.  Some are illegal drugs.</a:t>
            </a:r>
          </a:p>
          <a:p>
            <a:endParaRPr lang="en-US" baseline="0" dirty="0" smtClean="0"/>
          </a:p>
          <a:p>
            <a:r>
              <a:rPr lang="en-US" sz="1200" b="0" i="0" kern="1200" dirty="0" smtClean="0">
                <a:solidFill>
                  <a:schemeClr val="tx1"/>
                </a:solidFill>
                <a:effectLst/>
                <a:latin typeface="+mn-lt"/>
                <a:ea typeface="+mn-ea"/>
                <a:cs typeface="+mn-cs"/>
              </a:rPr>
              <a:t>Opioid drugs work by binding to opioid receptors in the </a:t>
            </a:r>
            <a:r>
              <a:rPr lang="en-US" sz="1200" b="0" i="0" u="none" strike="noStrike" kern="1200" dirty="0" smtClean="0">
                <a:solidFill>
                  <a:schemeClr val="tx1"/>
                </a:solidFill>
                <a:effectLst/>
                <a:latin typeface="+mn-lt"/>
                <a:ea typeface="+mn-ea"/>
                <a:cs typeface="+mn-cs"/>
                <a:hlinkClick r:id="rId3"/>
              </a:rPr>
              <a:t>brain</a:t>
            </a:r>
            <a:r>
              <a:rPr lang="en-US" sz="1200" b="0" i="0" kern="1200" dirty="0" smtClean="0">
                <a:solidFill>
                  <a:schemeClr val="tx1"/>
                </a:solidFill>
                <a:effectLst/>
                <a:latin typeface="+mn-lt"/>
                <a:ea typeface="+mn-ea"/>
                <a:cs typeface="+mn-cs"/>
              </a:rPr>
              <a:t>, spinal cord, and other areas of the body. They reduce the sending of pain messages to the </a:t>
            </a:r>
            <a:r>
              <a:rPr lang="en-US" sz="1200" b="0" i="0" u="none" strike="noStrike" kern="1200" dirty="0" smtClean="0">
                <a:solidFill>
                  <a:schemeClr val="tx1"/>
                </a:solidFill>
                <a:effectLst/>
                <a:latin typeface="+mn-lt"/>
                <a:ea typeface="+mn-ea"/>
                <a:cs typeface="+mn-cs"/>
                <a:hlinkClick r:id="rId4"/>
              </a:rPr>
              <a:t>brain</a:t>
            </a:r>
            <a:r>
              <a:rPr lang="en-US" sz="1200" b="0" i="0" kern="1200" dirty="0" smtClean="0">
                <a:solidFill>
                  <a:schemeClr val="tx1"/>
                </a:solidFill>
                <a:effectLst/>
                <a:latin typeface="+mn-lt"/>
                <a:ea typeface="+mn-ea"/>
                <a:cs typeface="+mn-cs"/>
              </a:rPr>
              <a:t> and reduce feelings of pain.</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237874-9146-4330-BCE1-A8C0DFA9340F}" type="slidenum">
              <a:rPr lang="en-US" smtClean="0"/>
              <a:pPr/>
              <a:t>2</a:t>
            </a:fld>
            <a:endParaRPr lang="en-US"/>
          </a:p>
        </p:txBody>
      </p:sp>
    </p:spTree>
    <p:extLst>
      <p:ext uri="{BB962C8B-B14F-4D97-AF65-F5344CB8AC3E}">
        <p14:creationId xmlns:p14="http://schemas.microsoft.com/office/powerpoint/2010/main" val="3544434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One of the biggest reasons kids give for not using is that they don’t want to disappoint their parents</a:t>
            </a:r>
            <a:r>
              <a:rPr lang="en-US" sz="1200" baseline="0" dirty="0" smtClean="0">
                <a:solidFill>
                  <a:schemeClr val="bg1"/>
                </a:solidFill>
              </a:rPr>
              <a:t> But </a:t>
            </a:r>
            <a:r>
              <a:rPr lang="en-US" sz="1200" dirty="0" smtClean="0">
                <a:solidFill>
                  <a:schemeClr val="bg1"/>
                </a:solidFill>
              </a:rPr>
              <a:t>Most teens say that their parents have not talked with them about prescription drug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20</a:t>
            </a:fld>
            <a:endParaRPr lang="en-US" dirty="0"/>
          </a:p>
        </p:txBody>
      </p:sp>
    </p:spTree>
    <p:extLst>
      <p:ext uri="{BB962C8B-B14F-4D97-AF65-F5344CB8AC3E}">
        <p14:creationId xmlns:p14="http://schemas.microsoft.com/office/powerpoint/2010/main" val="2354849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signs are A dirty, unkempt appearance and general neglect of hygiene, which are strong indicators of drug use They may appear depressed, and/or withdraw socially And you may see track marks – which commonly occur on hands and arms (which is why they may wear long sleeved shirts even when it’s inappropriate for the weather). However, someone who has used for a while will inject anywhere they can find a vein. </a:t>
            </a:r>
          </a:p>
          <a:p>
            <a:r>
              <a:rPr lang="en-US" dirty="0" smtClean="0"/>
              <a:t>You may find missing or burnt spoons, which are used to smoke heroin, or foil or missing money or valuables – heroin and pills aren’t free.</a:t>
            </a:r>
          </a:p>
          <a:p>
            <a:r>
              <a:rPr lang="en-US" dirty="0" smtClean="0"/>
              <a:t>The best advice is to trust your instincts. If something doesn’t seem right, it might not be.</a:t>
            </a:r>
          </a:p>
          <a:p>
            <a:endParaRPr lang="en-US" dirty="0" smtClean="0"/>
          </a:p>
          <a:p>
            <a:r>
              <a:rPr lang="en-US" dirty="0" smtClean="0"/>
              <a:t>https://www.youtube.com/watch?v=16YhXNlC414</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539633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22</a:t>
            </a:fld>
            <a:endParaRPr lang="en-US" dirty="0"/>
          </a:p>
        </p:txBody>
      </p:sp>
    </p:spTree>
    <p:extLst>
      <p:ext uri="{BB962C8B-B14F-4D97-AF65-F5344CB8AC3E}">
        <p14:creationId xmlns:p14="http://schemas.microsoft.com/office/powerpoint/2010/main" val="4123907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23</a:t>
            </a:fld>
            <a:endParaRPr lang="en-US" dirty="0"/>
          </a:p>
        </p:txBody>
      </p:sp>
    </p:spTree>
    <p:extLst>
      <p:ext uri="{BB962C8B-B14F-4D97-AF65-F5344CB8AC3E}">
        <p14:creationId xmlns:p14="http://schemas.microsoft.com/office/powerpoint/2010/main" val="705429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0" algn="l" defTabSz="914400" rtl="0" eaLnBrk="1" fontAlgn="base" latinLnBrk="0" hangingPunct="1">
              <a:lnSpc>
                <a:spcPct val="100000"/>
              </a:lnSpc>
              <a:spcBef>
                <a:spcPts val="0"/>
              </a:spcBef>
              <a:spcAft>
                <a:spcPts val="0"/>
              </a:spcAft>
              <a:buClrTx/>
              <a:buSzTx/>
              <a:buFontTx/>
              <a:buNone/>
              <a:tabLst/>
              <a:defRPr/>
            </a:pPr>
            <a:r>
              <a:rPr lang="en-US" sz="1200" dirty="0" smtClean="0">
                <a:latin typeface="+mn-lt"/>
                <a:ea typeface="Calibri" panose="020F0502020204030204" pitchFamily="34" charset="0"/>
                <a:cs typeface="Times New Roman" panose="02020603050405020304" pitchFamily="18" charset="0"/>
              </a:rPr>
              <a:t>We are all at risk, especially</a:t>
            </a:r>
            <a:r>
              <a:rPr lang="en-US" sz="1200" baseline="0" dirty="0" smtClean="0">
                <a:latin typeface="+mn-lt"/>
                <a:ea typeface="Calibri" panose="020F0502020204030204" pitchFamily="34" charset="0"/>
                <a:cs typeface="Times New Roman" panose="02020603050405020304" pitchFamily="18" charset="0"/>
              </a:rPr>
              <a:t> our children. </a:t>
            </a:r>
            <a:r>
              <a:rPr lang="en-US" sz="1200" b="0" i="0" kern="1200" dirty="0" smtClean="0">
                <a:solidFill>
                  <a:schemeClr val="tx1"/>
                </a:solidFill>
                <a:effectLst/>
                <a:latin typeface="+mn-lt"/>
                <a:ea typeface="+mn-ea"/>
                <a:cs typeface="+mn-cs"/>
              </a:rPr>
              <a:t>Most abused prescription drugs come from family and friends. You could be a drug dealer without even knowing it.</a:t>
            </a:r>
          </a:p>
          <a:p>
            <a:pPr marL="457200" marR="0" fontAlgn="base">
              <a:spcBef>
                <a:spcPts val="0"/>
              </a:spcBef>
              <a:spcAft>
                <a:spcPts val="0"/>
              </a:spcAft>
            </a:pPr>
            <a:r>
              <a:rPr lang="en-US" sz="1200" dirty="0" smtClean="0">
                <a:latin typeface="+mn-lt"/>
                <a:ea typeface="Calibri" panose="020F0502020204030204" pitchFamily="34" charset="0"/>
                <a:cs typeface="Times New Roman" panose="02020603050405020304" pitchFamily="18" charset="0"/>
              </a:rPr>
              <a:t>Everyone</a:t>
            </a:r>
            <a:r>
              <a:rPr lang="en-US" sz="1200" baseline="0" dirty="0" smtClean="0">
                <a:latin typeface="+mn-lt"/>
                <a:ea typeface="Calibri" panose="020F0502020204030204" pitchFamily="34" charset="0"/>
                <a:cs typeface="Times New Roman" panose="02020603050405020304" pitchFamily="18" charset="0"/>
              </a:rPr>
              <a:t> in Buncombe County should take the following steps: </a:t>
            </a:r>
          </a:p>
          <a:p>
            <a:pPr marL="630238" marR="0" lvl="0" indent="-346075" fontAlgn="base">
              <a:spcBef>
                <a:spcPts val="600"/>
              </a:spcBef>
              <a:spcAft>
                <a:spcPts val="600"/>
              </a:spcAft>
              <a:buSzPct val="100000"/>
              <a:buFont typeface="Arial" charset="0"/>
              <a:buChar char="•"/>
              <a:tabLst>
                <a:tab pos="690563" algn="l"/>
              </a:tabLst>
            </a:pPr>
            <a:r>
              <a:rPr lang="en-US" sz="1200" b="1" dirty="0" smtClean="0">
                <a:solidFill>
                  <a:srgbClr val="FFC000"/>
                </a:solidFill>
                <a:latin typeface="+mn-lt"/>
                <a:ea typeface="Calibri" panose="020F0502020204030204" pitchFamily="34" charset="0"/>
                <a:cs typeface="Times New Roman" panose="02020603050405020304" pitchFamily="18" charset="0"/>
              </a:rPr>
              <a:t>Count</a:t>
            </a:r>
            <a:r>
              <a:rPr lang="en-US" sz="1200" b="1" dirty="0" smtClean="0">
                <a:solidFill>
                  <a:schemeClr val="bg1"/>
                </a:solidFill>
                <a:latin typeface="+mn-lt"/>
                <a:ea typeface="Calibri" panose="020F0502020204030204" pitchFamily="34" charset="0"/>
                <a:cs typeface="Times New Roman" panose="02020603050405020304" pitchFamily="18" charset="0"/>
              </a:rPr>
              <a:t> the number of painkillers in your home</a:t>
            </a:r>
          </a:p>
          <a:p>
            <a:pPr marL="630238" marR="0" lvl="0" indent="-346075" fontAlgn="base">
              <a:spcBef>
                <a:spcPts val="600"/>
              </a:spcBef>
              <a:spcAft>
                <a:spcPts val="600"/>
              </a:spcAft>
              <a:buSzPct val="100000"/>
              <a:buFont typeface="Arial" charset="0"/>
              <a:buChar char="•"/>
              <a:tabLst>
                <a:tab pos="690563" algn="l"/>
              </a:tabLst>
            </a:pPr>
            <a:r>
              <a:rPr lang="en-US" sz="1200" b="1" dirty="0" smtClean="0">
                <a:solidFill>
                  <a:srgbClr val="FFC000"/>
                </a:solidFill>
                <a:latin typeface="+mn-lt"/>
                <a:ea typeface="Calibri" panose="020F0502020204030204" pitchFamily="34" charset="0"/>
                <a:cs typeface="Times New Roman" panose="02020603050405020304" pitchFamily="18" charset="0"/>
              </a:rPr>
              <a:t>Secure</a:t>
            </a:r>
            <a:r>
              <a:rPr lang="en-US" sz="1200" b="1" dirty="0" smtClean="0">
                <a:solidFill>
                  <a:schemeClr val="bg1"/>
                </a:solidFill>
                <a:latin typeface="+mn-lt"/>
                <a:ea typeface="Calibri" panose="020F0502020204030204" pitchFamily="34" charset="0"/>
                <a:cs typeface="Times New Roman" panose="02020603050405020304" pitchFamily="18" charset="0"/>
              </a:rPr>
              <a:t> your pills</a:t>
            </a:r>
          </a:p>
          <a:p>
            <a:pPr marL="630238" marR="0" lvl="0" indent="-346075" fontAlgn="base">
              <a:spcBef>
                <a:spcPts val="600"/>
              </a:spcBef>
              <a:spcAft>
                <a:spcPts val="600"/>
              </a:spcAft>
              <a:buSzPct val="100000"/>
              <a:buFont typeface="Arial" charset="0"/>
              <a:buChar char="•"/>
              <a:tabLst>
                <a:tab pos="690563" algn="l"/>
              </a:tabLst>
            </a:pPr>
            <a:r>
              <a:rPr lang="en-US" sz="1200" b="1" dirty="0" smtClean="0">
                <a:solidFill>
                  <a:srgbClr val="FFC000"/>
                </a:solidFill>
                <a:latin typeface="+mn-lt"/>
                <a:ea typeface="Calibri" panose="020F0502020204030204" pitchFamily="34" charset="0"/>
                <a:cs typeface="Times New Roman" panose="02020603050405020304" pitchFamily="18" charset="0"/>
              </a:rPr>
              <a:t>Drop off</a:t>
            </a:r>
            <a:r>
              <a:rPr lang="en-US" sz="1200" b="1" dirty="0" smtClean="0">
                <a:solidFill>
                  <a:schemeClr val="bg1"/>
                </a:solidFill>
                <a:latin typeface="+mn-lt"/>
                <a:ea typeface="Calibri" panose="020F0502020204030204" pitchFamily="34" charset="0"/>
                <a:cs typeface="Times New Roman" panose="02020603050405020304" pitchFamily="18" charset="0"/>
              </a:rPr>
              <a:t> unused pills at a RX Drop-Off Location</a:t>
            </a:r>
          </a:p>
          <a:p>
            <a:pPr marL="630238" marR="0" lvl="0" indent="-346075" fontAlgn="base">
              <a:spcBef>
                <a:spcPts val="600"/>
              </a:spcBef>
              <a:spcAft>
                <a:spcPts val="600"/>
              </a:spcAft>
              <a:buSzPct val="100000"/>
              <a:buFont typeface="Arial" charset="0"/>
              <a:buChar char="•"/>
              <a:tabLst>
                <a:tab pos="690563" algn="l"/>
              </a:tabLst>
            </a:pPr>
            <a:r>
              <a:rPr lang="en-US" sz="1200" b="1" dirty="0" smtClean="0">
                <a:solidFill>
                  <a:srgbClr val="FFC000"/>
                </a:solidFill>
                <a:latin typeface="+mn-lt"/>
                <a:ea typeface="Calibri" panose="020F0502020204030204" pitchFamily="34" charset="0"/>
                <a:cs typeface="Times New Roman" panose="02020603050405020304" pitchFamily="18" charset="0"/>
              </a:rPr>
              <a:t>Ask</a:t>
            </a:r>
            <a:r>
              <a:rPr lang="en-US" sz="1200" b="1" dirty="0" smtClean="0">
                <a:solidFill>
                  <a:schemeClr val="bg1"/>
                </a:solidFill>
                <a:latin typeface="+mn-lt"/>
                <a:ea typeface="Calibri" panose="020F0502020204030204" pitchFamily="34" charset="0"/>
                <a:cs typeface="Times New Roman" panose="02020603050405020304" pitchFamily="18" charset="0"/>
              </a:rPr>
              <a:t> your friends &amp; family to do the same</a:t>
            </a:r>
          </a:p>
          <a:p>
            <a:pPr marL="457200" marR="0" fontAlgn="base">
              <a:spcBef>
                <a:spcPts val="0"/>
              </a:spcBef>
              <a:spcAft>
                <a:spcPts val="0"/>
              </a:spcAft>
            </a:pPr>
            <a:endParaRPr lang="en-US" sz="1200" baseline="0" dirty="0" smtClean="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D797776-B1B8-4376-8D0E-A607A581EC8C}" type="slidenum">
              <a:rPr lang="en-US" smtClean="0"/>
              <a:t>24</a:t>
            </a:fld>
            <a:endParaRPr lang="en-US" dirty="0"/>
          </a:p>
        </p:txBody>
      </p:sp>
    </p:spTree>
    <p:extLst>
      <p:ext uri="{BB962C8B-B14F-4D97-AF65-F5344CB8AC3E}">
        <p14:creationId xmlns:p14="http://schemas.microsoft.com/office/powerpoint/2010/main" val="2252846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are three prescription drug drop boxes in Buncombe County. They are located:</a:t>
            </a:r>
          </a:p>
          <a:p>
            <a:r>
              <a:rPr lang="en-US" sz="1200" b="1" i="0" kern="1200" dirty="0" smtClean="0">
                <a:solidFill>
                  <a:schemeClr val="tx1"/>
                </a:solidFill>
                <a:effectLst/>
                <a:latin typeface="+mn-lt"/>
                <a:ea typeface="+mn-ea"/>
                <a:cs typeface="+mn-cs"/>
              </a:rPr>
              <a:t>the lobby of the Buncombe County Sheriff’s Office at 339 New Leicester Hwy,</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lobby of the County Courthouse at 60 Court Plaza,</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the lobby of the Asheville Police Department at 100 Court Plaza.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When dropping off medications, please follow these instructions:</a:t>
            </a:r>
          </a:p>
          <a:p>
            <a:r>
              <a:rPr lang="en-US" sz="1200" b="0" i="0" kern="1200" dirty="0" smtClean="0">
                <a:solidFill>
                  <a:schemeClr val="tx1"/>
                </a:solidFill>
                <a:effectLst/>
                <a:latin typeface="+mn-lt"/>
                <a:ea typeface="+mn-ea"/>
                <a:cs typeface="+mn-cs"/>
              </a:rPr>
              <a:t>remove identification from all medications.</a:t>
            </a:r>
          </a:p>
          <a:p>
            <a:r>
              <a:rPr lang="en-US" sz="1200" b="0" i="0" kern="1200" dirty="0" smtClean="0">
                <a:solidFill>
                  <a:schemeClr val="tx1"/>
                </a:solidFill>
                <a:effectLst/>
                <a:latin typeface="+mn-lt"/>
                <a:ea typeface="+mn-ea"/>
                <a:cs typeface="+mn-cs"/>
              </a:rPr>
              <a:t>separate pill, liquids and inhalers.  </a:t>
            </a:r>
          </a:p>
          <a:p>
            <a:r>
              <a:rPr lang="en-US" sz="1200" b="0" i="0" kern="1200" dirty="0" smtClean="0">
                <a:solidFill>
                  <a:schemeClr val="tx1"/>
                </a:solidFill>
                <a:effectLst/>
                <a:latin typeface="+mn-lt"/>
                <a:ea typeface="+mn-ea"/>
                <a:cs typeface="+mn-cs"/>
              </a:rPr>
              <a:t>use a different disposal paper or plastic bag for each type of medication.</a:t>
            </a:r>
          </a:p>
          <a:p>
            <a:r>
              <a:rPr lang="en-US" sz="1200" b="0" i="0" kern="1200" dirty="0" smtClean="0">
                <a:solidFill>
                  <a:schemeClr val="tx1"/>
                </a:solidFill>
                <a:effectLst/>
                <a:latin typeface="+mn-lt"/>
                <a:ea typeface="+mn-ea"/>
                <a:cs typeface="+mn-cs"/>
              </a:rPr>
              <a:t>empty dry pill medications into a bag</a:t>
            </a:r>
          </a:p>
          <a:p>
            <a:r>
              <a:rPr lang="en-US" sz="1200" b="0" i="0" kern="1200" dirty="0" smtClean="0">
                <a:solidFill>
                  <a:schemeClr val="tx1"/>
                </a:solidFill>
                <a:effectLst/>
                <a:latin typeface="+mn-lt"/>
                <a:ea typeface="+mn-ea"/>
                <a:cs typeface="+mn-cs"/>
              </a:rPr>
              <a:t>leave liquid medications in their original container and place in a separate bag</a:t>
            </a:r>
          </a:p>
          <a:p>
            <a:r>
              <a:rPr lang="en-US" sz="1200" b="0" i="0" kern="1200" dirty="0" smtClean="0">
                <a:solidFill>
                  <a:schemeClr val="tx1"/>
                </a:solidFill>
                <a:effectLst/>
                <a:latin typeface="+mn-lt"/>
                <a:ea typeface="+mn-ea"/>
                <a:cs typeface="+mn-cs"/>
              </a:rPr>
              <a:t>NO radioactive medications such as cancer medications, needles or </a:t>
            </a:r>
            <a:r>
              <a:rPr lang="en-US" sz="1200" b="0" i="0" kern="1200" dirty="0" err="1" smtClean="0">
                <a:solidFill>
                  <a:schemeClr val="tx1"/>
                </a:solidFill>
                <a:effectLst/>
                <a:latin typeface="+mn-lt"/>
                <a:ea typeface="+mn-ea"/>
                <a:cs typeface="+mn-cs"/>
              </a:rPr>
              <a:t>sharpes</a:t>
            </a:r>
            <a:r>
              <a:rPr lang="en-US" sz="1200" b="0" i="0" kern="1200" dirty="0" smtClean="0">
                <a:solidFill>
                  <a:schemeClr val="tx1"/>
                </a:solidFill>
                <a:effectLst/>
                <a:latin typeface="+mn-lt"/>
                <a:ea typeface="+mn-ea"/>
                <a:cs typeface="+mn-cs"/>
              </a:rPr>
              <a:t> accepted.</a:t>
            </a:r>
          </a:p>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25</a:t>
            </a:fld>
            <a:endParaRPr lang="en-US" dirty="0"/>
          </a:p>
        </p:txBody>
      </p:sp>
    </p:spTree>
    <p:extLst>
      <p:ext uri="{BB962C8B-B14F-4D97-AF65-F5344CB8AC3E}">
        <p14:creationId xmlns:p14="http://schemas.microsoft.com/office/powerpoint/2010/main" val="2783802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26</a:t>
            </a:fld>
            <a:endParaRPr lang="en-US" dirty="0"/>
          </a:p>
        </p:txBody>
      </p:sp>
    </p:spTree>
    <p:extLst>
      <p:ext uri="{BB962C8B-B14F-4D97-AF65-F5344CB8AC3E}">
        <p14:creationId xmlns:p14="http://schemas.microsoft.com/office/powerpoint/2010/main" val="3231819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97776-B1B8-4376-8D0E-A607A581EC8C}" type="slidenum">
              <a:rPr lang="en-US" smtClean="0"/>
              <a:t>27</a:t>
            </a:fld>
            <a:endParaRPr lang="en-US" dirty="0"/>
          </a:p>
        </p:txBody>
      </p:sp>
    </p:spTree>
    <p:extLst>
      <p:ext uri="{BB962C8B-B14F-4D97-AF65-F5344CB8AC3E}">
        <p14:creationId xmlns:p14="http://schemas.microsoft.com/office/powerpoint/2010/main" val="3582986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28</a:t>
            </a:fld>
            <a:endParaRPr lang="en-US" dirty="0"/>
          </a:p>
        </p:txBody>
      </p:sp>
    </p:spTree>
    <p:extLst>
      <p:ext uri="{BB962C8B-B14F-4D97-AF65-F5344CB8AC3E}">
        <p14:creationId xmlns:p14="http://schemas.microsoft.com/office/powerpoint/2010/main" val="2529997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29</a:t>
            </a:fld>
            <a:endParaRPr lang="en-US" dirty="0"/>
          </a:p>
        </p:txBody>
      </p:sp>
    </p:spTree>
    <p:extLst>
      <p:ext uri="{BB962C8B-B14F-4D97-AF65-F5344CB8AC3E}">
        <p14:creationId xmlns:p14="http://schemas.microsoft.com/office/powerpoint/2010/main" val="152903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95% of all the Vicodin in</a:t>
            </a:r>
            <a:r>
              <a:rPr lang="en-US" baseline="0" dirty="0" smtClean="0"/>
              <a:t> the entire world is consumed by the US</a:t>
            </a:r>
          </a:p>
          <a:p>
            <a:pPr marL="0" indent="0">
              <a:buNone/>
            </a:pPr>
            <a:endParaRPr lang="en-US" baseline="0" dirty="0" smtClean="0"/>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ED797776-B1B8-4376-8D0E-A607A581EC8C}" type="slidenum">
              <a:rPr lang="en-US" smtClean="0"/>
              <a:t>3</a:t>
            </a:fld>
            <a:endParaRPr lang="en-US" dirty="0"/>
          </a:p>
        </p:txBody>
      </p:sp>
    </p:spTree>
    <p:extLst>
      <p:ext uri="{BB962C8B-B14F-4D97-AF65-F5344CB8AC3E}">
        <p14:creationId xmlns:p14="http://schemas.microsoft.com/office/powerpoint/2010/main" val="2837629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797776-B1B8-4376-8D0E-A607A581EC8C}" type="slidenum">
              <a:rPr lang="en-US" smtClean="0"/>
              <a:t>30</a:t>
            </a:fld>
            <a:endParaRPr lang="en-US" dirty="0"/>
          </a:p>
        </p:txBody>
      </p:sp>
    </p:spTree>
    <p:extLst>
      <p:ext uri="{BB962C8B-B14F-4D97-AF65-F5344CB8AC3E}">
        <p14:creationId xmlns:p14="http://schemas.microsoft.com/office/powerpoint/2010/main" val="332915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Franklin Gothic Medium" panose="020B0603020102020204" pitchFamily="34" charset="0"/>
              </a:rPr>
              <a:t>This equals almost 68 pills per every Buncombe County resident</a:t>
            </a:r>
          </a:p>
          <a:p>
            <a:endParaRPr lang="en-US" dirty="0" smtClean="0"/>
          </a:p>
          <a:p>
            <a:r>
              <a:rPr lang="en-US" dirty="0" smtClean="0"/>
              <a:t>Swimming in a toxic sea of pills and it has consequences….heroin use, </a:t>
            </a:r>
            <a:r>
              <a:rPr lang="en-US" dirty="0" err="1" smtClean="0"/>
              <a:t>Ods</a:t>
            </a:r>
            <a:r>
              <a:rPr lang="en-US" dirty="0" smtClean="0"/>
              <a:t>, suicide, babies</a:t>
            </a:r>
            <a:r>
              <a:rPr lang="en-US" baseline="0" dirty="0" smtClean="0"/>
              <a:t> born, families separated.   </a:t>
            </a:r>
          </a:p>
          <a:p>
            <a:endParaRPr lang="en-US" baseline="0" dirty="0" smtClean="0"/>
          </a:p>
          <a:p>
            <a:r>
              <a:rPr lang="en-US" baseline="0" dirty="0" smtClean="0"/>
              <a:t>https://www.ncdhhs.gov/divisions/mhddsas/ncdcu/prescription-rates-by-county</a:t>
            </a:r>
          </a:p>
          <a:p>
            <a:endParaRPr lang="en-US" baseline="0" dirty="0" smtClean="0"/>
          </a:p>
        </p:txBody>
      </p:sp>
      <p:sp>
        <p:nvSpPr>
          <p:cNvPr id="4" name="Slide Number Placeholder 3"/>
          <p:cNvSpPr>
            <a:spLocks noGrp="1"/>
          </p:cNvSpPr>
          <p:nvPr>
            <p:ph type="sldNum" sz="quarter" idx="10"/>
          </p:nvPr>
        </p:nvSpPr>
        <p:spPr/>
        <p:txBody>
          <a:bodyPr/>
          <a:lstStyle/>
          <a:p>
            <a:fld id="{ED797776-B1B8-4376-8D0E-A607A581EC8C}" type="slidenum">
              <a:rPr lang="en-US" smtClean="0"/>
              <a:t>4</a:t>
            </a:fld>
            <a:endParaRPr lang="en-US" dirty="0"/>
          </a:p>
        </p:txBody>
      </p:sp>
    </p:spTree>
    <p:extLst>
      <p:ext uri="{BB962C8B-B14F-4D97-AF65-F5344CB8AC3E}">
        <p14:creationId xmlns:p14="http://schemas.microsoft.com/office/powerpoint/2010/main" val="75511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p>
          <a:p>
            <a:r>
              <a:rPr lang="en-US" baseline="0" dirty="0" smtClean="0"/>
              <a:t>Opioids are useful in end of life situations- not necessarily cancer</a:t>
            </a:r>
          </a:p>
          <a:p>
            <a:r>
              <a:rPr lang="en-US" baseline="0" dirty="0" smtClean="0"/>
              <a:t>Severe trauma for a short period of time</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5</a:t>
            </a:fld>
            <a:endParaRPr lang="en-US" dirty="0"/>
          </a:p>
        </p:txBody>
      </p:sp>
    </p:spTree>
    <p:extLst>
      <p:ext uri="{BB962C8B-B14F-4D97-AF65-F5344CB8AC3E}">
        <p14:creationId xmlns:p14="http://schemas.microsoft.com/office/powerpoint/2010/main" val="22316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Opioid medications can produce a sense of well-being and pleasure because these drugs affect brain regions involved in reward. People who abuse opioids may seek to intensify their experience by taking the drug in ways other than those prescribed.  </a:t>
            </a:r>
          </a:p>
          <a:p>
            <a:endParaRPr lang="en-US" sz="1200" b="0" i="0" kern="1200" dirty="0" smtClean="0">
              <a:solidFill>
                <a:schemeClr val="tx1"/>
              </a:solidFill>
              <a:effectLst/>
              <a:latin typeface="+mn-lt"/>
              <a:ea typeface="+mn-ea"/>
              <a:cs typeface="+mn-cs"/>
            </a:endParaRPr>
          </a:p>
          <a:p>
            <a:r>
              <a:rPr lang="en-US" dirty="0" smtClean="0"/>
              <a:t>For</a:t>
            </a:r>
            <a:r>
              <a:rPr lang="en-US" baseline="0" dirty="0" smtClean="0"/>
              <a:t> some, it can take as little as a week to become dependent on painkillers. </a:t>
            </a:r>
            <a:r>
              <a:rPr lang="en-US" sz="1200" b="0" i="0" kern="1200" dirty="0" smtClean="0">
                <a:solidFill>
                  <a:schemeClr val="tx1"/>
                </a:solidFill>
                <a:effectLst/>
                <a:latin typeface="+mn-lt"/>
                <a:ea typeface="+mn-ea"/>
                <a:cs typeface="+mn-cs"/>
              </a:rPr>
              <a:t>Once addicted, the patient continually seeks to prevent the withdrawal symptoms, others seek the euphoria they felt in the beginning – before they developed a tolerance – but they are never able to achieve it again. Some overdose and die trying. Others are self medicating by constantly taking the opioid only to prevent the withdrawal symptoms.</a:t>
            </a:r>
          </a:p>
          <a:p>
            <a:endParaRPr lang="en-US" b="1" dirty="0" smtClean="0">
              <a:effectLst/>
            </a:endParaRPr>
          </a:p>
          <a:p>
            <a:r>
              <a:rPr lang="en-US" b="1" dirty="0" smtClean="0">
                <a:effectLst/>
              </a:rPr>
              <a:t>One- and 3-year probabilities of continued opioid use among opioid-naïve patients, by number of days’ supply* of the first opioid prescription — United States, 2006–2015</a:t>
            </a:r>
          </a:p>
          <a:p>
            <a:r>
              <a:rPr lang="en-US" dirty="0" smtClean="0"/>
              <a:t>https://</a:t>
            </a:r>
            <a:r>
              <a:rPr lang="en-US" dirty="0" err="1" smtClean="0"/>
              <a:t>www.cdc.gov</a:t>
            </a:r>
            <a:r>
              <a:rPr lang="en-US" dirty="0" smtClean="0"/>
              <a:t>/</a:t>
            </a:r>
            <a:r>
              <a:rPr lang="en-US" dirty="0" err="1" smtClean="0"/>
              <a:t>mmwr</a:t>
            </a:r>
            <a:r>
              <a:rPr lang="en-US" dirty="0" smtClean="0"/>
              <a:t>/volumes/66/</a:t>
            </a:r>
            <a:r>
              <a:rPr lang="en-US" dirty="0" err="1" smtClean="0"/>
              <a:t>wr</a:t>
            </a:r>
            <a:r>
              <a:rPr lang="en-US" dirty="0" smtClean="0"/>
              <a:t>/mm6610a1.htm</a:t>
            </a:r>
          </a:p>
        </p:txBody>
      </p:sp>
      <p:sp>
        <p:nvSpPr>
          <p:cNvPr id="4" name="Slide Number Placeholder 3"/>
          <p:cNvSpPr>
            <a:spLocks noGrp="1"/>
          </p:cNvSpPr>
          <p:nvPr>
            <p:ph type="sldNum" sz="quarter" idx="10"/>
          </p:nvPr>
        </p:nvSpPr>
        <p:spPr/>
        <p:txBody>
          <a:bodyPr/>
          <a:lstStyle/>
          <a:p>
            <a:fld id="{ED797776-B1B8-4376-8D0E-A607A581EC8C}" type="slidenum">
              <a:rPr lang="en-US" smtClean="0"/>
              <a:t>6</a:t>
            </a:fld>
            <a:endParaRPr lang="en-US" dirty="0"/>
          </a:p>
        </p:txBody>
      </p:sp>
    </p:spTree>
    <p:extLst>
      <p:ext uri="{BB962C8B-B14F-4D97-AF65-F5344CB8AC3E}">
        <p14:creationId xmlns:p14="http://schemas.microsoft.com/office/powerpoint/2010/main" val="75912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Confession</a:t>
            </a:r>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7</a:t>
            </a:fld>
            <a:endParaRPr lang="en-US" dirty="0"/>
          </a:p>
        </p:txBody>
      </p:sp>
    </p:spTree>
    <p:extLst>
      <p:ext uri="{BB962C8B-B14F-4D97-AF65-F5344CB8AC3E}">
        <p14:creationId xmlns:p14="http://schemas.microsoft.com/office/powerpoint/2010/main" val="166090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97776-B1B8-4376-8D0E-A607A581EC8C}" type="slidenum">
              <a:rPr lang="en-US" smtClean="0"/>
              <a:t>8</a:t>
            </a:fld>
            <a:endParaRPr lang="en-US" dirty="0"/>
          </a:p>
        </p:txBody>
      </p:sp>
    </p:spTree>
    <p:extLst>
      <p:ext uri="{BB962C8B-B14F-4D97-AF65-F5344CB8AC3E}">
        <p14:creationId xmlns:p14="http://schemas.microsoft.com/office/powerpoint/2010/main" val="35032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can be</a:t>
            </a:r>
            <a:r>
              <a:rPr lang="en-US" baseline="0" dirty="0" smtClean="0"/>
              <a:t> battling addiction. I would bet that addiction has touched everyone in this room. </a:t>
            </a:r>
          </a:p>
          <a:p>
            <a:endParaRPr lang="en-US" baseline="0" dirty="0" smtClean="0"/>
          </a:p>
          <a:p>
            <a:pPr marL="0" indent="0">
              <a:buFont typeface="Arial" panose="020B0604020202020204" pitchFamily="34" charset="0"/>
              <a:buNone/>
            </a:pPr>
            <a:r>
              <a:rPr lang="en-US" sz="1200" b="0" dirty="0" smtClean="0">
                <a:solidFill>
                  <a:schemeClr val="bg1"/>
                </a:solidFill>
                <a:latin typeface="+mn-lt"/>
              </a:rPr>
              <a:t>Why do people start </a:t>
            </a:r>
            <a:r>
              <a:rPr lang="en-US" sz="1200" b="0" dirty="0" smtClean="0">
                <a:solidFill>
                  <a:srgbClr val="FFC000"/>
                </a:solidFill>
                <a:latin typeface="+mn-lt"/>
              </a:rPr>
              <a:t>abusing</a:t>
            </a:r>
            <a:r>
              <a:rPr lang="en-US" sz="1200" b="0" dirty="0" smtClean="0">
                <a:solidFill>
                  <a:schemeClr val="bg1"/>
                </a:solidFill>
                <a:latin typeface="+mn-lt"/>
              </a:rPr>
              <a:t> opioids?</a:t>
            </a:r>
          </a:p>
          <a:p>
            <a:pPr marL="0" indent="0">
              <a:buFont typeface="Arial" panose="020B0604020202020204" pitchFamily="34" charset="0"/>
              <a:buNone/>
            </a:pPr>
            <a:r>
              <a:rPr lang="en-US" sz="1200" b="0" dirty="0" smtClean="0">
                <a:solidFill>
                  <a:prstClr val="white"/>
                </a:solidFill>
              </a:rPr>
              <a:t>A person may:</a:t>
            </a:r>
          </a:p>
          <a:p>
            <a:pPr lvl="1"/>
            <a:r>
              <a:rPr lang="en-US" sz="1200" b="0" dirty="0" smtClean="0">
                <a:solidFill>
                  <a:prstClr val="white"/>
                </a:solidFill>
              </a:rPr>
              <a:t>Begin to misuse meds by increasing the dose on their own</a:t>
            </a:r>
          </a:p>
          <a:p>
            <a:pPr lvl="1"/>
            <a:r>
              <a:rPr lang="en-US" sz="1200" b="0" dirty="0" smtClean="0">
                <a:solidFill>
                  <a:prstClr val="white"/>
                </a:solidFill>
              </a:rPr>
              <a:t>Use to cope with emotional stress or pain or trauma</a:t>
            </a:r>
          </a:p>
          <a:p>
            <a:pPr lvl="1"/>
            <a:r>
              <a:rPr lang="en-US" sz="1200" b="0" dirty="0" smtClean="0">
                <a:solidFill>
                  <a:prstClr val="white"/>
                </a:solidFill>
              </a:rPr>
              <a:t>Experiment with opioids as a way to get high- take other people’s medication</a:t>
            </a:r>
            <a:endParaRPr lang="en-US" dirty="0"/>
          </a:p>
        </p:txBody>
      </p:sp>
      <p:sp>
        <p:nvSpPr>
          <p:cNvPr id="4" name="Slide Number Placeholder 3"/>
          <p:cNvSpPr>
            <a:spLocks noGrp="1"/>
          </p:cNvSpPr>
          <p:nvPr>
            <p:ph type="sldNum" sz="quarter" idx="10"/>
          </p:nvPr>
        </p:nvSpPr>
        <p:spPr/>
        <p:txBody>
          <a:bodyPr/>
          <a:lstStyle/>
          <a:p>
            <a:fld id="{0C6CD6AE-30FA-49FF-ABB3-7191C58098B7}" type="slidenum">
              <a:rPr lang="en-US" smtClean="0"/>
              <a:t>9</a:t>
            </a:fld>
            <a:endParaRPr lang="en-US" dirty="0"/>
          </a:p>
        </p:txBody>
      </p:sp>
    </p:spTree>
    <p:extLst>
      <p:ext uri="{BB962C8B-B14F-4D97-AF65-F5344CB8AC3E}">
        <p14:creationId xmlns:p14="http://schemas.microsoft.com/office/powerpoint/2010/main" val="3264027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40288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379144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422584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09880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225214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372242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226431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54793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102546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409929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3848D9-4C9A-42C3-8591-2A5CC0CB4654}" type="datetimeFigureOut">
              <a:rPr lang="en-US" smtClean="0"/>
              <a:t>6/7/2017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B4C39-DCE3-4298-99FE-0E72D00FE9E4}" type="slidenum">
              <a:rPr lang="en-US" smtClean="0"/>
              <a:t>‹#›</a:t>
            </a:fld>
            <a:endParaRPr lang="en-US" dirty="0"/>
          </a:p>
        </p:txBody>
      </p:sp>
    </p:spTree>
    <p:extLst>
      <p:ext uri="{BB962C8B-B14F-4D97-AF65-F5344CB8AC3E}">
        <p14:creationId xmlns:p14="http://schemas.microsoft.com/office/powerpoint/2010/main" val="49349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848D9-4C9A-42C3-8591-2A5CC0CB4654}" type="datetimeFigureOut">
              <a:rPr lang="en-US" smtClean="0"/>
              <a:t>6/7/2017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4C39-DCE3-4298-99FE-0E72D00FE9E4}" type="slidenum">
              <a:rPr lang="en-US" smtClean="0"/>
              <a:t>‹#›</a:t>
            </a:fld>
            <a:endParaRPr lang="en-US" dirty="0"/>
          </a:p>
        </p:txBody>
      </p:sp>
    </p:spTree>
    <p:extLst>
      <p:ext uri="{BB962C8B-B14F-4D97-AF65-F5344CB8AC3E}">
        <p14:creationId xmlns:p14="http://schemas.microsoft.com/office/powerpoint/2010/main" val="336382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jimsphotoworld/4692681035"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steadycollectiv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pic>
        <p:nvPicPr>
          <p:cNvPr id="7" name="Picture 2" descr="Image result for yearbook">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80" t="17214" r="20012" b="56480"/>
          <a:stretch/>
        </p:blipFill>
        <p:spPr bwMode="auto">
          <a:xfrm>
            <a:off x="3403019" y="-40316"/>
            <a:ext cx="8788981" cy="45507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503974"/>
            <a:ext cx="12191999" cy="2354026"/>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4755" t="347"/>
          <a:stretch/>
        </p:blipFill>
        <p:spPr>
          <a:xfrm>
            <a:off x="62350" y="4726643"/>
            <a:ext cx="3109946" cy="1908687"/>
          </a:xfrm>
          <a:prstGeom prst="rect">
            <a:avLst/>
          </a:prstGeom>
        </p:spPr>
      </p:pic>
      <p:sp>
        <p:nvSpPr>
          <p:cNvPr id="2" name="Title 1"/>
          <p:cNvSpPr>
            <a:spLocks noGrp="1"/>
          </p:cNvSpPr>
          <p:nvPr>
            <p:ph type="title"/>
          </p:nvPr>
        </p:nvSpPr>
        <p:spPr>
          <a:xfrm>
            <a:off x="4069849" y="3925953"/>
            <a:ext cx="10515600" cy="1226659"/>
          </a:xfrm>
        </p:spPr>
        <p:txBody>
          <a:bodyPr>
            <a:normAutofit/>
          </a:bodyPr>
          <a:lstStyle/>
          <a:p>
            <a:r>
              <a:rPr lang="en-US" sz="3200" dirty="0" smtClean="0">
                <a:solidFill>
                  <a:schemeClr val="bg1"/>
                </a:solidFill>
              </a:rPr>
              <a:t>Dr. Blake Fagan</a:t>
            </a:r>
            <a:endParaRPr lang="en-US" sz="3200" dirty="0">
              <a:solidFill>
                <a:schemeClr val="bg1"/>
              </a:solidFill>
            </a:endParaRPr>
          </a:p>
        </p:txBody>
      </p:sp>
      <p:sp>
        <p:nvSpPr>
          <p:cNvPr id="3" name="Text Placeholder 2"/>
          <p:cNvSpPr>
            <a:spLocks noGrp="1"/>
          </p:cNvSpPr>
          <p:nvPr>
            <p:ph type="body" idx="1"/>
          </p:nvPr>
        </p:nvSpPr>
        <p:spPr>
          <a:xfrm>
            <a:off x="4069849" y="5159086"/>
            <a:ext cx="8506701" cy="1500187"/>
          </a:xfrm>
        </p:spPr>
        <p:txBody>
          <a:bodyPr>
            <a:noAutofit/>
          </a:bodyPr>
          <a:lstStyle/>
          <a:p>
            <a:r>
              <a:rPr lang="en-US" sz="2000" dirty="0">
                <a:solidFill>
                  <a:srgbClr val="D2ECF2"/>
                </a:solidFill>
              </a:rPr>
              <a:t>Chief Education </a:t>
            </a:r>
            <a:r>
              <a:rPr lang="en-US" sz="2000" dirty="0" smtClean="0">
                <a:solidFill>
                  <a:srgbClr val="D2ECF2"/>
                </a:solidFill>
              </a:rPr>
              <a:t>Officer, Mountain Area Health Education Center</a:t>
            </a:r>
          </a:p>
          <a:p>
            <a:r>
              <a:rPr lang="en-US" sz="2000" dirty="0" smtClean="0">
                <a:solidFill>
                  <a:srgbClr val="D2ECF2"/>
                </a:solidFill>
              </a:rPr>
              <a:t>Assistant Residency Director MAHEC Family Medicine Residency Program </a:t>
            </a:r>
          </a:p>
          <a:p>
            <a:r>
              <a:rPr lang="en-US" sz="2000" dirty="0" smtClean="0">
                <a:solidFill>
                  <a:srgbClr val="D2ECF2"/>
                </a:solidFill>
              </a:rPr>
              <a:t>Assistant </a:t>
            </a:r>
            <a:r>
              <a:rPr lang="en-US" sz="2000" dirty="0">
                <a:solidFill>
                  <a:srgbClr val="D2ECF2"/>
                </a:solidFill>
              </a:rPr>
              <a:t>Medical Director, MAHEC Division of Family Medicine</a:t>
            </a:r>
          </a:p>
          <a:p>
            <a:r>
              <a:rPr lang="en-US" sz="2000" dirty="0">
                <a:solidFill>
                  <a:srgbClr val="D2ECF2"/>
                </a:solidFill>
              </a:rPr>
              <a:t>Associate Professor, UNC-Chapel Hill </a:t>
            </a:r>
            <a:r>
              <a:rPr lang="en-US" sz="2000" dirty="0" smtClean="0">
                <a:solidFill>
                  <a:srgbClr val="D2ECF2"/>
                </a:solidFill>
              </a:rPr>
              <a:t>SOM</a:t>
            </a:r>
            <a:endParaRPr lang="en-US" sz="2000" dirty="0">
              <a:solidFill>
                <a:srgbClr val="D2ECF2"/>
              </a:solidFill>
            </a:endParaRPr>
          </a:p>
        </p:txBody>
      </p:sp>
      <p:cxnSp>
        <p:nvCxnSpPr>
          <p:cNvPr id="6" name="Straight Connector 5"/>
          <p:cNvCxnSpPr/>
          <p:nvPr/>
        </p:nvCxnSpPr>
        <p:spPr>
          <a:xfrm>
            <a:off x="-1" y="4503975"/>
            <a:ext cx="12192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809056"/>
            <a:ext cx="12129649" cy="1688123"/>
          </a:xfrm>
          <a:prstGeom prst="rect">
            <a:avLst/>
          </a:prstGeom>
          <a:solidFill>
            <a:srgbClr val="123E6D">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2714" y="1937558"/>
            <a:ext cx="9782827" cy="1323439"/>
          </a:xfrm>
          <a:prstGeom prst="rect">
            <a:avLst/>
          </a:prstGeom>
          <a:noFill/>
        </p:spPr>
        <p:txBody>
          <a:bodyPr wrap="square" rtlCol="0">
            <a:spAutoFit/>
          </a:bodyPr>
          <a:lstStyle/>
          <a:p>
            <a:pPr fontAlgn="base"/>
            <a:r>
              <a:rPr lang="en-US" sz="4000" dirty="0" smtClean="0">
                <a:solidFill>
                  <a:srgbClr val="FFC000"/>
                </a:solidFill>
                <a:latin typeface="Franklin Gothic Medium" panose="020B0603020102020204" pitchFamily="34" charset="0"/>
              </a:rPr>
              <a:t>Stopping the Epidemic of Prescription Painkiller and Opioid Addiction and Death</a:t>
            </a:r>
            <a:endParaRPr lang="en-US" sz="2400" b="1" dirty="0">
              <a:solidFill>
                <a:srgbClr val="FFC000"/>
              </a:solidFill>
              <a:latin typeface="Franklin Gothic Medium" panose="020B0603020102020204" pitchFamily="34" charset="0"/>
            </a:endParaRPr>
          </a:p>
        </p:txBody>
      </p:sp>
    </p:spTree>
    <p:extLst>
      <p:ext uri="{BB962C8B-B14F-4D97-AF65-F5344CB8AC3E}">
        <p14:creationId xmlns:p14="http://schemas.microsoft.com/office/powerpoint/2010/main" val="1555288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628650" y="1601794"/>
            <a:ext cx="10972800" cy="32110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dirty="0">
              <a:solidFill>
                <a:schemeClr val="bg1"/>
              </a:solidFill>
            </a:endParaRPr>
          </a:p>
        </p:txBody>
      </p:sp>
      <p:pic>
        <p:nvPicPr>
          <p:cNvPr id="4" name="Content Placeholder 3"/>
          <p:cNvPicPr>
            <a:picLocks noChangeAspect="1"/>
          </p:cNvPicPr>
          <p:nvPr/>
        </p:nvPicPr>
        <p:blipFill rotWithShape="1">
          <a:blip r:embed="rId3"/>
          <a:srcRect b="5181"/>
          <a:stretch/>
        </p:blipFill>
        <p:spPr>
          <a:xfrm>
            <a:off x="0" y="0"/>
            <a:ext cx="7109442" cy="4666937"/>
          </a:xfrm>
          <a:prstGeom prst="rect">
            <a:avLst/>
          </a:prstGeom>
        </p:spPr>
      </p:pic>
      <p:sp>
        <p:nvSpPr>
          <p:cNvPr id="5" name="Title 1"/>
          <p:cNvSpPr txBox="1">
            <a:spLocks/>
          </p:cNvSpPr>
          <p:nvPr/>
        </p:nvSpPr>
        <p:spPr>
          <a:xfrm>
            <a:off x="2317184" y="5022663"/>
            <a:ext cx="91781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mn-lt"/>
              </a:rPr>
              <a:t>“Heroin literally has a brain and it shares mine.”</a:t>
            </a:r>
          </a:p>
          <a:p>
            <a:pPr algn="r"/>
            <a:r>
              <a:rPr lang="en-US" sz="2400" dirty="0" smtClean="0">
                <a:solidFill>
                  <a:schemeClr val="bg1"/>
                </a:solidFill>
                <a:latin typeface="+mn-lt"/>
              </a:rPr>
              <a:t>-Kristina Block</a:t>
            </a:r>
            <a:endParaRPr lang="en-US" sz="2400" dirty="0">
              <a:solidFill>
                <a:schemeClr val="bg1"/>
              </a:solidFill>
              <a:latin typeface="+mn-lt"/>
            </a:endParaRPr>
          </a:p>
        </p:txBody>
      </p:sp>
      <p:cxnSp>
        <p:nvCxnSpPr>
          <p:cNvPr id="7" name="Straight Connector 6"/>
          <p:cNvCxnSpPr/>
          <p:nvPr/>
        </p:nvCxnSpPr>
        <p:spPr>
          <a:xfrm>
            <a:off x="0" y="4666937"/>
            <a:ext cx="12192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146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1" cy="5970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6783" r="894"/>
          <a:stretch/>
        </p:blipFill>
        <p:spPr bwMode="auto">
          <a:xfrm>
            <a:off x="0" y="5970738"/>
            <a:ext cx="12192000" cy="89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945222" y="908342"/>
            <a:ext cx="9024889" cy="4802063"/>
          </a:xfrm>
          <a:prstGeom prst="rect">
            <a:avLst/>
          </a:prstGeom>
        </p:spPr>
      </p:pic>
    </p:spTree>
    <p:extLst>
      <p:ext uri="{BB962C8B-B14F-4D97-AF65-F5344CB8AC3E}">
        <p14:creationId xmlns:p14="http://schemas.microsoft.com/office/powerpoint/2010/main" val="295829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0022"/>
            <a:ext cx="13120790" cy="8288022"/>
          </a:xfrm>
          <a:prstGeom prst="rect">
            <a:avLst/>
          </a:prstGeom>
        </p:spPr>
      </p:pic>
      <p:sp>
        <p:nvSpPr>
          <p:cNvPr id="2" name="Title 1"/>
          <p:cNvSpPr>
            <a:spLocks noGrp="1"/>
          </p:cNvSpPr>
          <p:nvPr>
            <p:ph type="title"/>
          </p:nvPr>
        </p:nvSpPr>
        <p:spPr/>
        <p:txBody>
          <a:bodyPr>
            <a:normAutofit/>
          </a:bodyPr>
          <a:lstStyle/>
          <a:p>
            <a:pPr algn="ctr"/>
            <a:r>
              <a:rPr lang="en-US" sz="4800" b="1" dirty="0" smtClean="0">
                <a:solidFill>
                  <a:srgbClr val="FFC000"/>
                </a:solidFill>
                <a:latin typeface="+mn-lt"/>
              </a:rPr>
              <a:t>It doesn’t take a lot to kill</a:t>
            </a:r>
            <a:endParaRPr lang="en-US" sz="4800" b="1" dirty="0">
              <a:solidFill>
                <a:srgbClr val="FFC000"/>
              </a:solidFill>
              <a:latin typeface="+mn-lt"/>
            </a:endParaRPr>
          </a:p>
        </p:txBody>
      </p:sp>
      <p:sp>
        <p:nvSpPr>
          <p:cNvPr id="4" name="Rectangle 3"/>
          <p:cNvSpPr/>
          <p:nvPr/>
        </p:nvSpPr>
        <p:spPr>
          <a:xfrm>
            <a:off x="6324029" y="6820543"/>
            <a:ext cx="5600636" cy="369332"/>
          </a:xfrm>
          <a:prstGeom prst="rect">
            <a:avLst/>
          </a:prstGeom>
        </p:spPr>
        <p:txBody>
          <a:bodyPr wrap="none">
            <a:spAutoFit/>
          </a:bodyPr>
          <a:lstStyle/>
          <a:p>
            <a:r>
              <a:rPr lang="en-US" cap="all" dirty="0">
                <a:solidFill>
                  <a:srgbClr val="999999"/>
                </a:solidFill>
                <a:latin typeface="Baskerville-eText"/>
              </a:rPr>
              <a:t>NEW HAMPSHIRE STATE POLICE FORENSIC LAB</a:t>
            </a:r>
            <a:endParaRPr lang="en-US" dirty="0"/>
          </a:p>
        </p:txBody>
      </p:sp>
    </p:spTree>
    <p:extLst>
      <p:ext uri="{BB962C8B-B14F-4D97-AF65-F5344CB8AC3E}">
        <p14:creationId xmlns:p14="http://schemas.microsoft.com/office/powerpoint/2010/main" val="3190814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alphaModFix amt="76000"/>
            <a:extLst>
              <a:ext uri="{28A0092B-C50C-407E-A947-70E740481C1C}">
                <a14:useLocalDpi xmlns:a14="http://schemas.microsoft.com/office/drawing/2010/main" val="0"/>
              </a:ext>
            </a:extLst>
          </a:blip>
          <a:stretch>
            <a:fillRect/>
          </a:stretch>
        </p:blipFill>
        <p:spPr>
          <a:xfrm rot="21301977">
            <a:off x="152399" y="-35017"/>
            <a:ext cx="4457700" cy="6957090"/>
          </a:xfrm>
          <a:prstGeom prst="rect">
            <a:avLst/>
          </a:prstGeom>
          <a:noFill/>
          <a:effectLst/>
        </p:spPr>
      </p:pic>
      <p:sp>
        <p:nvSpPr>
          <p:cNvPr id="2" name="Rectangle 1"/>
          <p:cNvSpPr>
            <a:spLocks noChangeArrowheads="1"/>
          </p:cNvSpPr>
          <p:nvPr/>
        </p:nvSpPr>
        <p:spPr bwMode="auto">
          <a:xfrm>
            <a:off x="861915" y="4920991"/>
            <a:ext cx="10730204" cy="461665"/>
          </a:xfrm>
          <a:prstGeom prst="rect">
            <a:avLst/>
          </a:prstGeom>
          <a:solidFill>
            <a:schemeClr val="bg2">
              <a:lumMod val="50000"/>
            </a:schemeClr>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disease of addiction thrives in darkness and must be defeated in the light</a:t>
            </a:r>
            <a:endParaRPr kumimoji="0" lang="en-US" altLang="en-US" sz="2400" b="0" i="0" u="none" strike="noStrike" cap="none" normalizeH="0" baseline="0" dirty="0" smtClean="0">
              <a:ln>
                <a:noFill/>
              </a:ln>
              <a:solidFill>
                <a:schemeClr val="bg1"/>
              </a:solidFill>
              <a:effectLst/>
              <a:latin typeface="Arial" panose="020B0604020202020204" pitchFamily="34" charset="0"/>
            </a:endParaRPr>
          </a:p>
        </p:txBody>
      </p:sp>
      <p:pic>
        <p:nvPicPr>
          <p:cNvPr id="4" name="Picture 3"/>
          <p:cNvPicPr>
            <a:picLocks noChangeAspect="1"/>
          </p:cNvPicPr>
          <p:nvPr/>
        </p:nvPicPr>
        <p:blipFill>
          <a:blip r:embed="rId4"/>
          <a:stretch>
            <a:fillRect/>
          </a:stretch>
        </p:blipFill>
        <p:spPr>
          <a:xfrm>
            <a:off x="6072188" y="499813"/>
            <a:ext cx="4494522" cy="4151766"/>
          </a:xfrm>
          <a:prstGeom prst="rect">
            <a:avLst/>
          </a:prstGeom>
        </p:spPr>
      </p:pic>
    </p:spTree>
    <p:extLst>
      <p:ext uri="{BB962C8B-B14F-4D97-AF65-F5344CB8AC3E}">
        <p14:creationId xmlns:p14="http://schemas.microsoft.com/office/powerpoint/2010/main" val="2702829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5900" y="2636377"/>
            <a:ext cx="9220200" cy="1325563"/>
          </a:xfrm>
        </p:spPr>
        <p:txBody>
          <a:bodyPr>
            <a:noAutofit/>
          </a:bodyPr>
          <a:lstStyle/>
          <a:p>
            <a:pPr algn="ctr"/>
            <a:r>
              <a:rPr lang="en-US" sz="8000" b="1" dirty="0" smtClean="0">
                <a:solidFill>
                  <a:schemeClr val="bg1"/>
                </a:solidFill>
                <a:latin typeface="+mn-lt"/>
              </a:rPr>
              <a:t>The epidemic is </a:t>
            </a:r>
            <a:r>
              <a:rPr lang="en-US" sz="8000" b="1" dirty="0" smtClean="0">
                <a:solidFill>
                  <a:srgbClr val="FFC000"/>
                </a:solidFill>
                <a:latin typeface="+mn-lt"/>
              </a:rPr>
              <a:t>everywhere</a:t>
            </a:r>
            <a:r>
              <a:rPr lang="en-US" sz="8000" b="1" dirty="0" smtClean="0">
                <a:solidFill>
                  <a:schemeClr val="bg1"/>
                </a:solidFill>
                <a:latin typeface="+mn-lt"/>
              </a:rPr>
              <a:t> in our community</a:t>
            </a:r>
            <a:endParaRPr lang="en-US" sz="8000" b="1" dirty="0">
              <a:solidFill>
                <a:schemeClr val="bg1"/>
              </a:solidFill>
              <a:latin typeface="+mn-lt"/>
            </a:endParaRPr>
          </a:p>
        </p:txBody>
      </p:sp>
    </p:spTree>
    <p:extLst>
      <p:ext uri="{BB962C8B-B14F-4D97-AF65-F5344CB8AC3E}">
        <p14:creationId xmlns:p14="http://schemas.microsoft.com/office/powerpoint/2010/main" val="3375006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971248" y="81023"/>
            <a:ext cx="6139729" cy="3770263"/>
          </a:xfrm>
          <a:prstGeom prst="rect">
            <a:avLst/>
          </a:prstGeom>
          <a:noFill/>
        </p:spPr>
        <p:txBody>
          <a:bodyPr wrap="square" rtlCol="0">
            <a:spAutoFit/>
          </a:bodyPr>
          <a:lstStyle/>
          <a:p>
            <a:pPr lvl="0" fontAlgn="base"/>
            <a:r>
              <a:rPr lang="en-US" sz="23900" b="1" dirty="0" smtClean="0">
                <a:latin typeface="Franklin Gothic Medium" panose="020B0603020102020204" pitchFamily="34" charset="0"/>
              </a:rPr>
              <a:t>399</a:t>
            </a:r>
            <a:endParaRPr lang="en-US" sz="3200" dirty="0" smtClean="0">
              <a:latin typeface="Franklin Gothic Medium" panose="020B0603020102020204" pitchFamily="34" charset="0"/>
            </a:endParaRPr>
          </a:p>
        </p:txBody>
      </p:sp>
      <p:pic>
        <p:nvPicPr>
          <p:cNvPr id="8" name="Picture 7"/>
          <p:cNvPicPr>
            <a:picLocks noChangeAspect="1"/>
          </p:cNvPicPr>
          <p:nvPr/>
        </p:nvPicPr>
        <p:blipFill rotWithShape="1">
          <a:blip r:embed="rId3"/>
          <a:srcRect l="12225"/>
          <a:stretch/>
        </p:blipFill>
        <p:spPr>
          <a:xfrm>
            <a:off x="0" y="1304382"/>
            <a:ext cx="5085884" cy="4220300"/>
          </a:xfrm>
          <a:prstGeom prst="rect">
            <a:avLst/>
          </a:prstGeom>
        </p:spPr>
      </p:pic>
      <p:sp>
        <p:nvSpPr>
          <p:cNvPr id="2" name="TextBox 1"/>
          <p:cNvSpPr txBox="1"/>
          <p:nvPr/>
        </p:nvSpPr>
        <p:spPr>
          <a:xfrm>
            <a:off x="5971248" y="3414532"/>
            <a:ext cx="5927527" cy="2631490"/>
          </a:xfrm>
          <a:prstGeom prst="rect">
            <a:avLst/>
          </a:prstGeom>
          <a:noFill/>
        </p:spPr>
        <p:txBody>
          <a:bodyPr wrap="square" rtlCol="0">
            <a:spAutoFit/>
          </a:bodyPr>
          <a:lstStyle/>
          <a:p>
            <a:pPr lvl="0" fontAlgn="base">
              <a:spcBef>
                <a:spcPts val="600"/>
              </a:spcBef>
            </a:pPr>
            <a:r>
              <a:rPr lang="en-US" sz="3200" dirty="0" smtClean="0"/>
              <a:t>Babies born </a:t>
            </a:r>
            <a:r>
              <a:rPr lang="en-US" sz="3200" dirty="0"/>
              <a:t>at Mission </a:t>
            </a:r>
            <a:r>
              <a:rPr lang="en-US" sz="3200" dirty="0" smtClean="0"/>
              <a:t>tested positive for substances.</a:t>
            </a:r>
          </a:p>
          <a:p>
            <a:pPr lvl="0" fontAlgn="base">
              <a:spcBef>
                <a:spcPts val="600"/>
              </a:spcBef>
            </a:pPr>
            <a:r>
              <a:rPr lang="en-US" sz="3200" dirty="0" smtClean="0"/>
              <a:t>The </a:t>
            </a:r>
            <a:r>
              <a:rPr lang="en-US" sz="3200" dirty="0"/>
              <a:t>majority of children in foster care have a parent that struggles with a substance use addiction. </a:t>
            </a:r>
          </a:p>
        </p:txBody>
      </p:sp>
    </p:spTree>
    <p:extLst>
      <p:ext uri="{BB962C8B-B14F-4D97-AF65-F5344CB8AC3E}">
        <p14:creationId xmlns:p14="http://schemas.microsoft.com/office/powerpoint/2010/main" val="393775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88721"/>
            <a:ext cx="12192000" cy="44907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0720" y="1701286"/>
            <a:ext cx="6007756" cy="2189549"/>
          </a:xfrm>
        </p:spPr>
        <p:txBody>
          <a:bodyPr>
            <a:noAutofit/>
          </a:bodyPr>
          <a:lstStyle/>
          <a:p>
            <a:r>
              <a:rPr lang="en-US" sz="4000" dirty="0" smtClean="0"/>
              <a:t>Buncombe County EMS responded </a:t>
            </a:r>
            <a:r>
              <a:rPr lang="en-US" sz="4000" dirty="0"/>
              <a:t>to </a:t>
            </a:r>
            <a:r>
              <a:rPr lang="en-US" sz="4000" dirty="0" smtClean="0"/>
              <a:t>1,270 </a:t>
            </a:r>
            <a:r>
              <a:rPr lang="en-US" sz="4000" dirty="0"/>
              <a:t>overdose calls </a:t>
            </a:r>
            <a:r>
              <a:rPr lang="en-US" sz="4000" dirty="0" smtClean="0"/>
              <a:t>in last 5 months </a:t>
            </a:r>
            <a:r>
              <a:rPr lang="en-US" dirty="0" smtClean="0"/>
              <a:t>(Jan </a:t>
            </a:r>
            <a:r>
              <a:rPr lang="en-US" dirty="0"/>
              <a:t>2017 </a:t>
            </a:r>
            <a:r>
              <a:rPr lang="en-US" dirty="0" smtClean="0"/>
              <a:t>- May 2017)</a:t>
            </a:r>
            <a:endParaRPr lang="en-US" dirty="0"/>
          </a:p>
          <a:p>
            <a:r>
              <a:rPr lang="en-US" sz="4000" dirty="0" smtClean="0"/>
              <a:t>194 </a:t>
            </a:r>
            <a:r>
              <a:rPr lang="en-US" sz="4000" dirty="0"/>
              <a:t>OD calls in </a:t>
            </a:r>
            <a:r>
              <a:rPr lang="en-US" sz="4000" dirty="0" smtClean="0"/>
              <a:t>May- by the middle of the month</a:t>
            </a:r>
            <a:endParaRPr lang="en-US" sz="6600" dirty="0"/>
          </a:p>
        </p:txBody>
      </p:sp>
      <p:pic>
        <p:nvPicPr>
          <p:cNvPr id="4" name="Picture 2" descr="https://somosituango.files.wordpress.com/2010/09/fines-de-semana.png"/>
          <p:cNvPicPr>
            <a:picLocks noChangeAspect="1" noChangeArrowheads="1"/>
          </p:cNvPicPr>
          <p:nvPr/>
        </p:nvPicPr>
        <p:blipFill rotWithShape="1">
          <a:blip r:embed="rId3">
            <a:extLst>
              <a:ext uri="{28A0092B-C50C-407E-A947-70E740481C1C}">
                <a14:useLocalDpi xmlns:a14="http://schemas.microsoft.com/office/drawing/2010/main" val="0"/>
              </a:ext>
            </a:extLst>
          </a:blip>
          <a:srcRect l="24259"/>
          <a:stretch/>
        </p:blipFill>
        <p:spPr bwMode="auto">
          <a:xfrm>
            <a:off x="7079394" y="5081"/>
            <a:ext cx="5194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50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458" y="2743200"/>
            <a:ext cx="9507071" cy="1754326"/>
          </a:xfrm>
          <a:prstGeom prst="rect">
            <a:avLst/>
          </a:prstGeom>
          <a:noFill/>
        </p:spPr>
        <p:txBody>
          <a:bodyPr wrap="square" rtlCol="0">
            <a:spAutoFit/>
          </a:bodyPr>
          <a:lstStyle/>
          <a:p>
            <a:r>
              <a:rPr lang="en-US" sz="5400" b="1" dirty="0" smtClean="0">
                <a:solidFill>
                  <a:srgbClr val="123E6D"/>
                </a:solidFill>
              </a:rPr>
              <a:t>Does any of this information surprise you?</a:t>
            </a:r>
            <a:endParaRPr lang="en-US" sz="5400" b="1" dirty="0" smtClean="0">
              <a:solidFill>
                <a:srgbClr val="123E6D"/>
              </a:solidFill>
            </a:endParaRPr>
          </a:p>
        </p:txBody>
      </p:sp>
      <p:sp>
        <p:nvSpPr>
          <p:cNvPr id="3" name="Rectangle 2"/>
          <p:cNvSpPr/>
          <p:nvPr/>
        </p:nvSpPr>
        <p:spPr>
          <a:xfrm>
            <a:off x="-201706" y="0"/>
            <a:ext cx="12653682" cy="2084294"/>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457" y="-839583"/>
            <a:ext cx="9507071" cy="2923877"/>
          </a:xfrm>
          <a:prstGeom prst="rect">
            <a:avLst/>
          </a:prstGeom>
          <a:noFill/>
        </p:spPr>
        <p:txBody>
          <a:bodyPr wrap="square" rtlCol="0">
            <a:spAutoFit/>
          </a:bodyPr>
          <a:lstStyle/>
          <a:p>
            <a:r>
              <a:rPr lang="en-US" sz="16600" b="1" dirty="0" smtClean="0">
                <a:solidFill>
                  <a:srgbClr val="FFC000"/>
                </a:solidFill>
              </a:rPr>
              <a:t>…</a:t>
            </a:r>
            <a:r>
              <a:rPr lang="en-US" sz="5400" b="1" dirty="0" smtClean="0">
                <a:solidFill>
                  <a:srgbClr val="123E6D"/>
                </a:solidFill>
              </a:rPr>
              <a:t> </a:t>
            </a:r>
          </a:p>
          <a:p>
            <a:endParaRPr lang="en-US" dirty="0" smtClean="0"/>
          </a:p>
        </p:txBody>
      </p:sp>
    </p:spTree>
    <p:extLst>
      <p:ext uri="{BB962C8B-B14F-4D97-AF65-F5344CB8AC3E}">
        <p14:creationId xmlns:p14="http://schemas.microsoft.com/office/powerpoint/2010/main" val="3087192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252720" cy="6858000"/>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303" t="24212" r="3163" b="3881"/>
          <a:stretch/>
        </p:blipFill>
        <p:spPr bwMode="auto">
          <a:xfrm>
            <a:off x="5578867" y="723185"/>
            <a:ext cx="6306907" cy="50495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26147" y="723185"/>
            <a:ext cx="46004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D2ECF2"/>
                </a:solidFill>
                <a:latin typeface="Calibri" panose="020F0502020204030204" pitchFamily="34" charset="0"/>
                <a:ea typeface="Calibri" panose="020F0502020204030204" pitchFamily="34" charset="0"/>
                <a:cs typeface="Times New Roman" panose="02020603050405020304" pitchFamily="18" charset="0"/>
              </a:rPr>
              <a:t>Did you know </a:t>
            </a:r>
            <a:r>
              <a:rPr lang="en-US"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drug abuse can be related to trauma?</a:t>
            </a:r>
            <a:endParaRPr lang="en-US" b="1" dirty="0">
              <a:solidFill>
                <a:srgbClr val="FFC000"/>
              </a:solidFill>
            </a:endParaRPr>
          </a:p>
        </p:txBody>
      </p:sp>
    </p:spTree>
    <p:extLst>
      <p:ext uri="{BB962C8B-B14F-4D97-AF65-F5344CB8AC3E}">
        <p14:creationId xmlns:p14="http://schemas.microsoft.com/office/powerpoint/2010/main" val="3777235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86" y="427504"/>
            <a:ext cx="10515600" cy="1325563"/>
          </a:xfrm>
        </p:spPr>
        <p:txBody>
          <a:bodyPr/>
          <a:lstStyle/>
          <a:p>
            <a:r>
              <a:rPr lang="en-US" b="1" dirty="0">
                <a:solidFill>
                  <a:srgbClr val="D2ECF2"/>
                </a:solidFill>
              </a:rPr>
              <a:t>T</a:t>
            </a:r>
            <a:r>
              <a:rPr lang="en-US" b="1" dirty="0" smtClean="0">
                <a:solidFill>
                  <a:srgbClr val="D2ECF2"/>
                </a:solidFill>
              </a:rPr>
              <a:t>he</a:t>
            </a:r>
            <a:r>
              <a:rPr lang="en-US" b="1" dirty="0" smtClean="0">
                <a:solidFill>
                  <a:schemeClr val="bg1"/>
                </a:solidFill>
              </a:rPr>
              <a:t> </a:t>
            </a:r>
            <a:r>
              <a:rPr lang="en-US" b="1" dirty="0" smtClean="0">
                <a:solidFill>
                  <a:srgbClr val="FFC000"/>
                </a:solidFill>
              </a:rPr>
              <a:t>ESSENCE</a:t>
            </a:r>
            <a:r>
              <a:rPr lang="en-US" b="1" dirty="0" smtClean="0">
                <a:solidFill>
                  <a:schemeClr val="bg1"/>
                </a:solidFill>
              </a:rPr>
              <a:t> </a:t>
            </a:r>
            <a:r>
              <a:rPr lang="en-US" b="1" dirty="0" smtClean="0">
                <a:solidFill>
                  <a:srgbClr val="D2ECF2"/>
                </a:solidFill>
              </a:rPr>
              <a:t>of what drives teenage behavior</a:t>
            </a:r>
            <a:endParaRPr lang="en-US" b="1" dirty="0">
              <a:solidFill>
                <a:srgbClr val="D2ECF2"/>
              </a:solidFill>
            </a:endParaRPr>
          </a:p>
        </p:txBody>
      </p:sp>
      <p:pic>
        <p:nvPicPr>
          <p:cNvPr id="4" name="Picture 1" descr="image0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4211" t="23087" r="10081" b="42506"/>
          <a:stretch/>
        </p:blipFill>
        <p:spPr bwMode="auto">
          <a:xfrm>
            <a:off x="7143352" y="1937268"/>
            <a:ext cx="4927120" cy="356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601895" y="241154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smtClean="0">
                <a:solidFill>
                  <a:schemeClr val="bg1"/>
                </a:solidFill>
              </a:rPr>
              <a:t>Emotional Stimulation/Spark</a:t>
            </a:r>
          </a:p>
          <a:p>
            <a:r>
              <a:rPr lang="en-US" sz="3600" dirty="0" smtClean="0">
                <a:solidFill>
                  <a:schemeClr val="bg1"/>
                </a:solidFill>
              </a:rPr>
              <a:t>Social Engagement</a:t>
            </a:r>
          </a:p>
          <a:p>
            <a:r>
              <a:rPr lang="en-US" sz="3600" dirty="0" smtClean="0">
                <a:solidFill>
                  <a:schemeClr val="bg1"/>
                </a:solidFill>
              </a:rPr>
              <a:t>Thrill seeking behavior</a:t>
            </a:r>
          </a:p>
          <a:p>
            <a:r>
              <a:rPr lang="en-US" sz="3600" dirty="0" smtClean="0">
                <a:solidFill>
                  <a:schemeClr val="bg1"/>
                </a:solidFill>
              </a:rPr>
              <a:t>Opening windows to creativity through drugs</a:t>
            </a:r>
            <a:endParaRPr lang="en-US" sz="3600" dirty="0">
              <a:solidFill>
                <a:schemeClr val="bg1"/>
              </a:solidFill>
            </a:endParaRPr>
          </a:p>
        </p:txBody>
      </p:sp>
    </p:spTree>
    <p:extLst>
      <p:ext uri="{BB962C8B-B14F-4D97-AF65-F5344CB8AC3E}">
        <p14:creationId xmlns:p14="http://schemas.microsoft.com/office/powerpoint/2010/main" val="417214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5537" y="1093883"/>
            <a:ext cx="10668000" cy="1143000"/>
          </a:xfrm>
        </p:spPr>
        <p:txBody>
          <a:bodyPr/>
          <a:lstStyle/>
          <a:p>
            <a:r>
              <a:rPr lang="en-US" b="1" dirty="0" smtClean="0">
                <a:solidFill>
                  <a:srgbClr val="123E6D"/>
                </a:solidFill>
                <a:latin typeface="+mn-lt"/>
              </a:rPr>
              <a:t>What are opioids (prescription painkillers)?</a:t>
            </a:r>
            <a:endParaRPr lang="en-US" b="1" dirty="0">
              <a:solidFill>
                <a:srgbClr val="123E6D"/>
              </a:solidFill>
              <a:latin typeface="+mn-lt"/>
            </a:endParaRPr>
          </a:p>
        </p:txBody>
      </p:sp>
      <p:grpSp>
        <p:nvGrpSpPr>
          <p:cNvPr id="2056" name="Group 2055"/>
          <p:cNvGrpSpPr/>
          <p:nvPr/>
        </p:nvGrpSpPr>
        <p:grpSpPr>
          <a:xfrm>
            <a:off x="6320488" y="2745748"/>
            <a:ext cx="2135143" cy="2545443"/>
            <a:chOff x="3468569" y="3286578"/>
            <a:chExt cx="914400" cy="1159582"/>
          </a:xfrm>
        </p:grpSpPr>
        <p:pic>
          <p:nvPicPr>
            <p:cNvPr id="73" name="Picture 6" descr="http://www.cvs.com/webcontent/images/drug/DrugItem_637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35" r="18048"/>
            <a:stretch/>
          </p:blipFill>
          <p:spPr bwMode="auto">
            <a:xfrm>
              <a:off x="3468569" y="328657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468569" y="4180696"/>
              <a:ext cx="914400" cy="265464"/>
            </a:xfrm>
            <a:prstGeom prst="rect">
              <a:avLst/>
            </a:prstGeom>
            <a:noFill/>
          </p:spPr>
          <p:txBody>
            <a:bodyPr wrap="square" rtlCol="0">
              <a:spAutoFit/>
            </a:bodyPr>
            <a:lstStyle/>
            <a:p>
              <a:pPr algn="ctr"/>
              <a:r>
                <a:rPr lang="en-US" sz="2400" dirty="0">
                  <a:solidFill>
                    <a:srgbClr val="276477"/>
                  </a:solidFill>
                  <a:latin typeface="Arial" panose="020B0604020202020204" pitchFamily="34" charset="0"/>
                  <a:cs typeface="Arial" panose="020B0604020202020204" pitchFamily="34" charset="0"/>
                </a:rPr>
                <a:t>Vicodin</a:t>
              </a:r>
              <a:endParaRPr lang="en-US" sz="2000" dirty="0">
                <a:solidFill>
                  <a:srgbClr val="276477"/>
                </a:solidFill>
                <a:latin typeface="Arial" panose="020B0604020202020204" pitchFamily="34" charset="0"/>
                <a:cs typeface="Arial" panose="020B0604020202020204" pitchFamily="34" charset="0"/>
              </a:endParaRPr>
            </a:p>
          </p:txBody>
        </p:sp>
      </p:grpSp>
      <p:grpSp>
        <p:nvGrpSpPr>
          <p:cNvPr id="2054" name="Group 2053"/>
          <p:cNvGrpSpPr/>
          <p:nvPr/>
        </p:nvGrpSpPr>
        <p:grpSpPr>
          <a:xfrm>
            <a:off x="772916" y="2745751"/>
            <a:ext cx="2021655" cy="2545440"/>
            <a:chOff x="1006336" y="3286579"/>
            <a:chExt cx="914400" cy="1159581"/>
          </a:xfrm>
        </p:grpSpPr>
        <p:pic>
          <p:nvPicPr>
            <p:cNvPr id="74" name="Picture 8" descr="http://cdn2.blisstree.com/wp-content/uploads/2013/03/codeine-cough-syrup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80" t="1414" r="25571" b="30249"/>
            <a:stretch/>
          </p:blipFill>
          <p:spPr bwMode="auto">
            <a:xfrm>
              <a:off x="1006337" y="3286579"/>
              <a:ext cx="914399" cy="914400"/>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1006336" y="4180696"/>
              <a:ext cx="914400" cy="265464"/>
            </a:xfrm>
            <a:prstGeom prst="rect">
              <a:avLst/>
            </a:prstGeom>
            <a:noFill/>
          </p:spPr>
          <p:txBody>
            <a:bodyPr wrap="square" rtlCol="0">
              <a:spAutoFit/>
            </a:bodyPr>
            <a:lstStyle/>
            <a:p>
              <a:pPr algn="ctr"/>
              <a:r>
                <a:rPr lang="en-US" sz="2400" dirty="0">
                  <a:solidFill>
                    <a:srgbClr val="276477"/>
                  </a:solidFill>
                  <a:latin typeface="Arial" panose="020B0604020202020204" pitchFamily="34" charset="0"/>
                  <a:cs typeface="Arial" panose="020B0604020202020204" pitchFamily="34" charset="0"/>
                </a:rPr>
                <a:t>Codeine</a:t>
              </a:r>
            </a:p>
          </p:txBody>
        </p:sp>
      </p:grpSp>
      <p:grpSp>
        <p:nvGrpSpPr>
          <p:cNvPr id="2057" name="Group 2056"/>
          <p:cNvGrpSpPr/>
          <p:nvPr/>
        </p:nvGrpSpPr>
        <p:grpSpPr>
          <a:xfrm>
            <a:off x="9133630" y="2745748"/>
            <a:ext cx="2079907" cy="2545443"/>
            <a:chOff x="4719890" y="3286578"/>
            <a:chExt cx="914400" cy="1159582"/>
          </a:xfrm>
        </p:grpSpPr>
        <p:pic>
          <p:nvPicPr>
            <p:cNvPr id="75" name="Picture 10" descr="http://www.thepoisonreview.com/wp-content/uploads/fentanyl-patch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12571" r="12428"/>
            <a:stretch/>
          </p:blipFill>
          <p:spPr bwMode="auto">
            <a:xfrm>
              <a:off x="4719890" y="328657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4719890" y="4180696"/>
              <a:ext cx="914400" cy="265464"/>
            </a:xfrm>
            <a:prstGeom prst="rect">
              <a:avLst/>
            </a:prstGeom>
            <a:noFill/>
          </p:spPr>
          <p:txBody>
            <a:bodyPr wrap="square" rtlCol="0">
              <a:spAutoFit/>
            </a:bodyPr>
            <a:lstStyle/>
            <a:p>
              <a:pPr algn="ctr"/>
              <a:r>
                <a:rPr lang="en-US" sz="2400" dirty="0">
                  <a:solidFill>
                    <a:srgbClr val="276477"/>
                  </a:solidFill>
                  <a:latin typeface="Arial" panose="020B0604020202020204" pitchFamily="34" charset="0"/>
                  <a:cs typeface="Arial" panose="020B0604020202020204" pitchFamily="34" charset="0"/>
                </a:rPr>
                <a:t>Fentanyl</a:t>
              </a:r>
              <a:endParaRPr lang="en-US" sz="1600" dirty="0">
                <a:solidFill>
                  <a:srgbClr val="276477"/>
                </a:solidFill>
                <a:latin typeface="Arial" panose="020B0604020202020204" pitchFamily="34" charset="0"/>
                <a:cs typeface="Arial" panose="020B0604020202020204" pitchFamily="34" charset="0"/>
              </a:endParaRPr>
            </a:p>
          </p:txBody>
        </p:sp>
      </p:grpSp>
      <p:grpSp>
        <p:nvGrpSpPr>
          <p:cNvPr id="3" name="Group 2"/>
          <p:cNvGrpSpPr/>
          <p:nvPr/>
        </p:nvGrpSpPr>
        <p:grpSpPr>
          <a:xfrm>
            <a:off x="3214141" y="2745749"/>
            <a:ext cx="2477742" cy="2545442"/>
            <a:chOff x="2166177" y="2745750"/>
            <a:chExt cx="1742786" cy="2016616"/>
          </a:xfrm>
        </p:grpSpPr>
        <p:sp>
          <p:nvSpPr>
            <p:cNvPr id="66" name="TextBox 65"/>
            <p:cNvSpPr txBox="1"/>
            <p:nvPr/>
          </p:nvSpPr>
          <p:spPr>
            <a:xfrm>
              <a:off x="2166177" y="4300700"/>
              <a:ext cx="1742786" cy="461666"/>
            </a:xfrm>
            <a:prstGeom prst="rect">
              <a:avLst/>
            </a:prstGeom>
            <a:noFill/>
          </p:spPr>
          <p:txBody>
            <a:bodyPr wrap="none" rtlCol="0">
              <a:spAutoFit/>
            </a:bodyPr>
            <a:lstStyle/>
            <a:p>
              <a:pPr algn="ctr"/>
              <a:r>
                <a:rPr lang="en-US" sz="2400" dirty="0" smtClean="0">
                  <a:solidFill>
                    <a:srgbClr val="276477"/>
                  </a:solidFill>
                  <a:latin typeface="Arial" panose="020B0604020202020204" pitchFamily="34" charset="0"/>
                  <a:cs typeface="Arial" panose="020B0604020202020204" pitchFamily="34" charset="0"/>
                </a:rPr>
                <a:t>Oxycodone</a:t>
              </a:r>
              <a:endParaRPr lang="en-US" sz="2400" dirty="0">
                <a:solidFill>
                  <a:srgbClr val="276477"/>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6540" t="16491" r="9981" b="16924"/>
            <a:stretch/>
          </p:blipFill>
          <p:spPr>
            <a:xfrm rot="5400000">
              <a:off x="2242458" y="2954680"/>
              <a:ext cx="1590223" cy="1172363"/>
            </a:xfrm>
            <a:prstGeom prst="rect">
              <a:avLst/>
            </a:prstGeom>
          </p:spPr>
        </p:pic>
      </p:grpSp>
    </p:spTree>
    <p:extLst>
      <p:ext uri="{BB962C8B-B14F-4D97-AF65-F5344CB8AC3E}">
        <p14:creationId xmlns:p14="http://schemas.microsoft.com/office/powerpoint/2010/main" val="3293425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4" name="Rectangle 3"/>
          <p:cNvSpPr/>
          <p:nvPr/>
        </p:nvSpPr>
        <p:spPr>
          <a:xfrm>
            <a:off x="290270" y="1413063"/>
            <a:ext cx="5609788" cy="4031873"/>
          </a:xfrm>
          <a:prstGeom prst="rect">
            <a:avLst/>
          </a:prstGeom>
        </p:spPr>
        <p:txBody>
          <a:bodyPr wrap="square">
            <a:spAutoFit/>
          </a:bodyPr>
          <a:lstStyle/>
          <a:p>
            <a:pPr marR="0" lvl="0" fontAlgn="base">
              <a:spcBef>
                <a:spcPts val="0"/>
              </a:spcBef>
              <a:spcAft>
                <a:spcPts val="0"/>
              </a:spcAft>
              <a:buSzPts val="1000"/>
              <a:tabLst>
                <a:tab pos="457200" algn="l"/>
              </a:tabLst>
            </a:pPr>
            <a:r>
              <a:rPr lang="en-US" sz="4000" b="1" dirty="0" smtClean="0">
                <a:solidFill>
                  <a:schemeClr val="accent4"/>
                </a:solidFill>
                <a:ea typeface="Calibri" panose="020F0502020204030204" pitchFamily="34" charset="0"/>
                <a:cs typeface="Times New Roman" panose="02020603050405020304" pitchFamily="18" charset="0"/>
              </a:rPr>
              <a:t>Encourage caregivers</a:t>
            </a:r>
            <a:r>
              <a:rPr lang="en-US" sz="4000" b="1" dirty="0" smtClean="0">
                <a:solidFill>
                  <a:srgbClr val="D2ECF2"/>
                </a:solidFill>
                <a:ea typeface="Calibri" panose="020F0502020204030204" pitchFamily="34" charset="0"/>
                <a:cs typeface="Times New Roman" panose="02020603050405020304" pitchFamily="18" charset="0"/>
              </a:rPr>
              <a:t> to talk to their children. </a:t>
            </a:r>
          </a:p>
          <a:p>
            <a:pPr marR="0" lvl="0" fontAlgn="base">
              <a:spcBef>
                <a:spcPts val="0"/>
              </a:spcBef>
              <a:spcAft>
                <a:spcPts val="0"/>
              </a:spcAft>
              <a:buSzPts val="1000"/>
              <a:tabLst>
                <a:tab pos="457200" algn="l"/>
              </a:tabLst>
            </a:pPr>
            <a:endParaRPr lang="en-US" sz="3200" dirty="0">
              <a:solidFill>
                <a:srgbClr val="D2ECF2"/>
              </a:solidFill>
              <a:latin typeface="Calibri Light" panose="020F0302020204030204" pitchFamily="34" charset="0"/>
              <a:ea typeface="Calibri" panose="020F0502020204030204" pitchFamily="34" charset="0"/>
              <a:cs typeface="Times New Roman" panose="02020603050405020304" pitchFamily="18" charset="0"/>
            </a:endParaRPr>
          </a:p>
          <a:p>
            <a:pPr fontAlgn="base">
              <a:buSzPts val="1000"/>
              <a:tabLst>
                <a:tab pos="457200" algn="l"/>
              </a:tabLst>
            </a:pPr>
            <a:r>
              <a:rPr lang="en-US" sz="2800" dirty="0" smtClean="0">
                <a:solidFill>
                  <a:srgbClr val="D2ECF2"/>
                </a:solidFill>
                <a:ea typeface="Calibri" panose="020F0502020204030204" pitchFamily="34" charset="0"/>
                <a:cs typeface="Times New Roman" panose="02020603050405020304" pitchFamily="18" charset="0"/>
              </a:rPr>
              <a:t>Children </a:t>
            </a:r>
            <a:r>
              <a:rPr lang="en-US" sz="2800" dirty="0">
                <a:solidFill>
                  <a:srgbClr val="D2ECF2"/>
                </a:solidFill>
                <a:ea typeface="Calibri" panose="020F0502020204030204" pitchFamily="34" charset="0"/>
                <a:cs typeface="Times New Roman" panose="02020603050405020304" pitchFamily="18" charset="0"/>
              </a:rPr>
              <a:t>who learn about the dangers of drugs at home are up to 50 percent </a:t>
            </a:r>
            <a:r>
              <a:rPr lang="en-US" sz="2800" b="1" dirty="0">
                <a:solidFill>
                  <a:srgbClr val="D2ECF2"/>
                </a:solidFill>
                <a:ea typeface="Calibri" panose="020F0502020204030204" pitchFamily="34" charset="0"/>
                <a:cs typeface="Times New Roman" panose="02020603050405020304" pitchFamily="18" charset="0"/>
              </a:rPr>
              <a:t>less likely</a:t>
            </a:r>
            <a:r>
              <a:rPr lang="en-US" sz="2800" dirty="0">
                <a:solidFill>
                  <a:srgbClr val="D2ECF2"/>
                </a:solidFill>
                <a:ea typeface="Calibri" panose="020F0502020204030204" pitchFamily="34" charset="0"/>
                <a:cs typeface="Times New Roman" panose="02020603050405020304" pitchFamily="18" charset="0"/>
              </a:rPr>
              <a:t> to use </a:t>
            </a:r>
            <a:r>
              <a:rPr lang="en-US" sz="2800" dirty="0" smtClean="0">
                <a:solidFill>
                  <a:srgbClr val="D2ECF2"/>
                </a:solidFill>
                <a:ea typeface="Calibri" panose="020F0502020204030204" pitchFamily="34" charset="0"/>
                <a:cs typeface="Times New Roman" panose="02020603050405020304" pitchFamily="18" charset="0"/>
              </a:rPr>
              <a:t>drugs</a:t>
            </a:r>
          </a:p>
          <a:p>
            <a:pPr fontAlgn="base">
              <a:buSzPts val="1000"/>
              <a:tabLst>
                <a:tab pos="457200" algn="l"/>
              </a:tabLst>
            </a:pPr>
            <a:endParaRPr lang="en-US" sz="2800" dirty="0" smtClean="0">
              <a:solidFill>
                <a:schemeClr val="bg1"/>
              </a:solidFill>
            </a:endParaRPr>
          </a:p>
          <a:p>
            <a:pPr marR="0" lvl="0" fontAlgn="base">
              <a:spcBef>
                <a:spcPts val="0"/>
              </a:spcBef>
              <a:spcAft>
                <a:spcPts val="0"/>
              </a:spcAft>
              <a:buSzPts val="1000"/>
              <a:tabLst>
                <a:tab pos="457200" algn="l"/>
              </a:tabLst>
            </a:pPr>
            <a:endParaRPr lang="en-US" sz="3200" dirty="0" smtClean="0">
              <a:solidFill>
                <a:srgbClr val="D2ECF2"/>
              </a:solidFill>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33" r="42451"/>
          <a:stretch/>
        </p:blipFill>
        <p:spPr>
          <a:xfrm>
            <a:off x="6060831" y="-1"/>
            <a:ext cx="6248400" cy="6888685"/>
          </a:xfrm>
        </p:spPr>
      </p:pic>
    </p:spTree>
    <p:extLst>
      <p:ext uri="{BB962C8B-B14F-4D97-AF65-F5344CB8AC3E}">
        <p14:creationId xmlns:p14="http://schemas.microsoft.com/office/powerpoint/2010/main" val="3283573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483" y="560788"/>
            <a:ext cx="6864826" cy="1325563"/>
          </a:xfrm>
        </p:spPr>
        <p:txBody>
          <a:bodyPr/>
          <a:lstStyle/>
          <a:p>
            <a:r>
              <a:rPr lang="en-US" b="1" dirty="0" smtClean="0">
                <a:solidFill>
                  <a:schemeClr val="accent4"/>
                </a:solidFill>
                <a:latin typeface="+mn-lt"/>
              </a:rPr>
              <a:t>Educate others on </a:t>
            </a:r>
            <a:r>
              <a:rPr lang="en-US" b="1" dirty="0" smtClean="0">
                <a:solidFill>
                  <a:srgbClr val="D2ECF2"/>
                </a:solidFill>
                <a:latin typeface="+mn-lt"/>
              </a:rPr>
              <a:t>what to look for:</a:t>
            </a:r>
            <a:endParaRPr lang="en-US" b="1" dirty="0">
              <a:solidFill>
                <a:srgbClr val="D2ECF2"/>
              </a:solidFill>
              <a:latin typeface="+mn-lt"/>
            </a:endParaRPr>
          </a:p>
        </p:txBody>
      </p:sp>
      <p:sp>
        <p:nvSpPr>
          <p:cNvPr id="3" name="Content Placeholder 2"/>
          <p:cNvSpPr>
            <a:spLocks noGrp="1"/>
          </p:cNvSpPr>
          <p:nvPr>
            <p:ph idx="1"/>
          </p:nvPr>
        </p:nvSpPr>
        <p:spPr>
          <a:xfrm>
            <a:off x="525011" y="2506662"/>
            <a:ext cx="5934404" cy="2581310"/>
          </a:xfrm>
        </p:spPr>
        <p:txBody>
          <a:bodyPr>
            <a:noAutofit/>
          </a:bodyPr>
          <a:lstStyle/>
          <a:p>
            <a:pPr fontAlgn="base">
              <a:lnSpc>
                <a:spcPct val="100000"/>
              </a:lnSpc>
              <a:spcBef>
                <a:spcPts val="600"/>
              </a:spcBef>
              <a:buSzPct val="100000"/>
              <a:tabLst>
                <a:tab pos="228600" algn="l"/>
              </a:tabLst>
              <a:defRPr/>
            </a:pPr>
            <a:r>
              <a:rPr lang="en-US" sz="3200" dirty="0" smtClean="0">
                <a:solidFill>
                  <a:schemeClr val="bg1"/>
                </a:solidFill>
                <a:ea typeface="Calibri" panose="020F0502020204030204" pitchFamily="34" charset="0"/>
                <a:cs typeface="Times New Roman" panose="02020603050405020304" pitchFamily="18" charset="0"/>
              </a:rPr>
              <a:t>Pinpoint pupils</a:t>
            </a:r>
          </a:p>
          <a:p>
            <a:pPr fontAlgn="base">
              <a:lnSpc>
                <a:spcPct val="100000"/>
              </a:lnSpc>
              <a:spcBef>
                <a:spcPts val="600"/>
              </a:spcBef>
              <a:buSzPct val="100000"/>
              <a:tabLst>
                <a:tab pos="228600" algn="l"/>
              </a:tabLst>
              <a:defRPr/>
            </a:pPr>
            <a:r>
              <a:rPr lang="en-US" sz="3200" dirty="0" smtClean="0">
                <a:solidFill>
                  <a:schemeClr val="bg1"/>
                </a:solidFill>
                <a:ea typeface="Calibri" panose="020F0502020204030204" pitchFamily="34" charset="0"/>
                <a:cs typeface="Times New Roman" panose="02020603050405020304" pitchFamily="18" charset="0"/>
              </a:rPr>
              <a:t>Unkempt, dirty appearance</a:t>
            </a:r>
          </a:p>
          <a:p>
            <a:pPr fontAlgn="base">
              <a:lnSpc>
                <a:spcPct val="100000"/>
              </a:lnSpc>
              <a:spcBef>
                <a:spcPts val="600"/>
              </a:spcBef>
              <a:buSzPct val="100000"/>
              <a:tabLst>
                <a:tab pos="228600" algn="l"/>
              </a:tabLst>
              <a:defRPr/>
            </a:pPr>
            <a:r>
              <a:rPr lang="en-US" sz="3200" dirty="0" smtClean="0">
                <a:solidFill>
                  <a:schemeClr val="bg1"/>
                </a:solidFill>
                <a:ea typeface="Calibri" panose="020F0502020204030204" pitchFamily="34" charset="0"/>
                <a:cs typeface="Times New Roman" panose="02020603050405020304" pitchFamily="18" charset="0"/>
              </a:rPr>
              <a:t>Track marks</a:t>
            </a:r>
            <a:endParaRPr lang="en-US" sz="3200" dirty="0">
              <a:solidFill>
                <a:schemeClr val="bg1"/>
              </a:solidFill>
              <a:ea typeface="Calibri" panose="020F0502020204030204" pitchFamily="34" charset="0"/>
              <a:cs typeface="Times New Roman" panose="02020603050405020304" pitchFamily="18" charset="0"/>
            </a:endParaRPr>
          </a:p>
        </p:txBody>
      </p:sp>
      <p:sp>
        <p:nvSpPr>
          <p:cNvPr id="7" name="Content Placeholder 2"/>
          <p:cNvSpPr txBox="1">
            <a:spLocks/>
          </p:cNvSpPr>
          <p:nvPr/>
        </p:nvSpPr>
        <p:spPr>
          <a:xfrm>
            <a:off x="525011" y="4206508"/>
            <a:ext cx="5254466" cy="2827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prstClr val="white"/>
                </a:solidFill>
                <a:ea typeface="Calibri" panose="020F0502020204030204" pitchFamily="34" charset="0"/>
                <a:cs typeface="Times New Roman" panose="02020603050405020304" pitchFamily="18" charset="0"/>
              </a:rPr>
              <a:t>Withdrawn </a:t>
            </a:r>
            <a:r>
              <a:rPr lang="en-US" sz="3200" dirty="0">
                <a:solidFill>
                  <a:prstClr val="white"/>
                </a:solidFill>
                <a:ea typeface="Calibri" panose="020F0502020204030204" pitchFamily="34" charset="0"/>
                <a:cs typeface="Times New Roman" panose="02020603050405020304" pitchFamily="18" charset="0"/>
              </a:rPr>
              <a:t>or depressed</a:t>
            </a:r>
          </a:p>
          <a:p>
            <a:r>
              <a:rPr lang="en-US" sz="3200" dirty="0" smtClean="0">
                <a:solidFill>
                  <a:prstClr val="white"/>
                </a:solidFill>
              </a:rPr>
              <a:t>Makes endless excuses</a:t>
            </a:r>
          </a:p>
          <a:p>
            <a:r>
              <a:rPr lang="en-US" sz="3200" dirty="0" smtClean="0">
                <a:solidFill>
                  <a:prstClr val="white"/>
                </a:solidFill>
              </a:rPr>
              <a:t>Uncharacteristically loud, obnoxious behavior</a:t>
            </a:r>
          </a:p>
        </p:txBody>
      </p:sp>
      <p:cxnSp>
        <p:nvCxnSpPr>
          <p:cNvPr id="5" name="Straight Connector 4"/>
          <p:cNvCxnSpPr/>
          <p:nvPr/>
        </p:nvCxnSpPr>
        <p:spPr>
          <a:xfrm>
            <a:off x="0" y="2180492"/>
            <a:ext cx="12192000" cy="719"/>
          </a:xfrm>
          <a:prstGeom prst="line">
            <a:avLst/>
          </a:prstGeom>
        </p:spPr>
        <p:style>
          <a:lnRef idx="1">
            <a:schemeClr val="accent2"/>
          </a:lnRef>
          <a:fillRef idx="0">
            <a:schemeClr val="accent2"/>
          </a:fillRef>
          <a:effectRef idx="0">
            <a:schemeClr val="accent2"/>
          </a:effectRef>
          <a:fontRef idx="minor">
            <a:schemeClr val="tx1"/>
          </a:fontRef>
        </p:style>
      </p:cxnSp>
      <p:sp>
        <p:nvSpPr>
          <p:cNvPr id="9" name="Content Placeholder 2"/>
          <p:cNvSpPr txBox="1">
            <a:spLocks/>
          </p:cNvSpPr>
          <p:nvPr/>
        </p:nvSpPr>
        <p:spPr>
          <a:xfrm>
            <a:off x="5989200" y="2557273"/>
            <a:ext cx="4432615" cy="2827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solidFill>
                  <a:prstClr val="white"/>
                </a:solidFill>
              </a:rPr>
              <a:t>Laughs at nothing</a:t>
            </a:r>
          </a:p>
          <a:p>
            <a:r>
              <a:rPr lang="en-US" sz="3200" dirty="0">
                <a:solidFill>
                  <a:schemeClr val="bg1"/>
                </a:solidFill>
                <a:ea typeface="Calibri" panose="020F0502020204030204" pitchFamily="34" charset="0"/>
                <a:cs typeface="Times New Roman" panose="02020603050405020304" pitchFamily="18" charset="0"/>
              </a:rPr>
              <a:t>Cash flow </a:t>
            </a:r>
            <a:r>
              <a:rPr lang="en-US" sz="3200" dirty="0" smtClean="0">
                <a:solidFill>
                  <a:schemeClr val="bg1"/>
                </a:solidFill>
                <a:ea typeface="Calibri" panose="020F0502020204030204" pitchFamily="34" charset="0"/>
                <a:cs typeface="Times New Roman" panose="02020603050405020304" pitchFamily="18" charset="0"/>
              </a:rPr>
              <a:t>issues / missing valuables</a:t>
            </a:r>
          </a:p>
          <a:p>
            <a:r>
              <a:rPr lang="en-US" sz="3200" dirty="0" smtClean="0">
                <a:solidFill>
                  <a:schemeClr val="bg1"/>
                </a:solidFill>
                <a:ea typeface="Calibri" panose="020F0502020204030204" pitchFamily="34" charset="0"/>
                <a:cs typeface="Times New Roman" panose="02020603050405020304" pitchFamily="18" charset="0"/>
              </a:rPr>
              <a:t>Missing / burnt spoons</a:t>
            </a:r>
            <a:endParaRPr lang="en-US" sz="3200" dirty="0">
              <a:solidFill>
                <a:schemeClr val="bg1"/>
              </a:solidFill>
              <a:ea typeface="Calibri" panose="020F0502020204030204" pitchFamily="34" charset="0"/>
              <a:cs typeface="Times New Roman" panose="02020603050405020304" pitchFamily="18" charset="0"/>
            </a:endParaRPr>
          </a:p>
          <a:p>
            <a:pPr marL="0" indent="0">
              <a:buNone/>
            </a:pPr>
            <a:endParaRPr lang="en-US" sz="3200" dirty="0" smtClean="0">
              <a:solidFill>
                <a:prstClr val="white"/>
              </a:solidFill>
              <a:ea typeface="Calibri" panose="020F0502020204030204" pitchFamily="34" charset="0"/>
              <a:cs typeface="Times New Roman" panose="02020603050405020304" pitchFamily="18" charset="0"/>
            </a:endParaRPr>
          </a:p>
        </p:txBody>
      </p:sp>
      <p:pic>
        <p:nvPicPr>
          <p:cNvPr id="8" name="Content Placeholder 3"/>
          <p:cNvPicPr>
            <a:picLocks noChangeAspect="1"/>
          </p:cNvPicPr>
          <p:nvPr/>
        </p:nvPicPr>
        <p:blipFill rotWithShape="1">
          <a:blip r:embed="rId3"/>
          <a:srcRect b="5181"/>
          <a:stretch/>
        </p:blipFill>
        <p:spPr>
          <a:xfrm>
            <a:off x="8870320" y="1"/>
            <a:ext cx="3321680" cy="2180491"/>
          </a:xfrm>
          <a:prstGeom prst="rect">
            <a:avLst/>
          </a:prstGeom>
        </p:spPr>
      </p:pic>
    </p:spTree>
    <p:extLst>
      <p:ext uri="{BB962C8B-B14F-4D97-AF65-F5344CB8AC3E}">
        <p14:creationId xmlns:p14="http://schemas.microsoft.com/office/powerpoint/2010/main" val="1118652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183" y="437636"/>
            <a:ext cx="8414341" cy="1325563"/>
          </a:xfrm>
        </p:spPr>
        <p:txBody>
          <a:bodyPr>
            <a:normAutofit fontScale="90000"/>
          </a:bodyPr>
          <a:lstStyle/>
          <a:p>
            <a:r>
              <a:rPr lang="en-US" sz="4000" b="1" dirty="0" smtClean="0">
                <a:solidFill>
                  <a:srgbClr val="D2ECF2"/>
                </a:solidFill>
                <a:latin typeface="+mn-lt"/>
              </a:rPr>
              <a:t>Prescription painkillers are a last resort. </a:t>
            </a:r>
            <a:br>
              <a:rPr lang="en-US" sz="4000" b="1" dirty="0" smtClean="0">
                <a:solidFill>
                  <a:srgbClr val="D2ECF2"/>
                </a:solidFill>
                <a:latin typeface="+mn-lt"/>
              </a:rPr>
            </a:br>
            <a:endParaRPr lang="en-US" sz="3100" b="1" dirty="0">
              <a:solidFill>
                <a:srgbClr val="FFC000"/>
              </a:solidFill>
              <a:latin typeface="+mn-lt"/>
            </a:endParaRPr>
          </a:p>
        </p:txBody>
      </p:sp>
      <p:sp>
        <p:nvSpPr>
          <p:cNvPr id="3" name="Content Placeholder 2"/>
          <p:cNvSpPr>
            <a:spLocks noGrp="1"/>
          </p:cNvSpPr>
          <p:nvPr>
            <p:ph idx="1"/>
          </p:nvPr>
        </p:nvSpPr>
        <p:spPr>
          <a:xfrm>
            <a:off x="279866" y="2291789"/>
            <a:ext cx="6574503" cy="2909978"/>
          </a:xfrm>
        </p:spPr>
        <p:txBody>
          <a:bodyPr>
            <a:normAutofit fontScale="92500" lnSpcReduction="20000"/>
          </a:bodyPr>
          <a:lstStyle/>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What are the risks associated with painkillers?</a:t>
            </a:r>
          </a:p>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Are there other ways to treat the pain other than painkillers?</a:t>
            </a:r>
          </a:p>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What </a:t>
            </a:r>
            <a:r>
              <a:rPr lang="en-US" dirty="0">
                <a:solidFill>
                  <a:schemeClr val="bg1"/>
                </a:solidFill>
                <a:ea typeface="Calibri" panose="020F0502020204030204" pitchFamily="34" charset="0"/>
                <a:cs typeface="Times New Roman" panose="02020603050405020304" pitchFamily="18" charset="0"/>
              </a:rPr>
              <a:t>are the side effects of </a:t>
            </a:r>
            <a:r>
              <a:rPr lang="en-US" dirty="0" smtClean="0">
                <a:solidFill>
                  <a:schemeClr val="bg1"/>
                </a:solidFill>
                <a:ea typeface="Calibri" panose="020F0502020204030204" pitchFamily="34" charset="0"/>
                <a:cs typeface="Times New Roman" panose="02020603050405020304" pitchFamily="18" charset="0"/>
              </a:rPr>
              <a:t>painkillers?</a:t>
            </a:r>
            <a:endParaRPr lang="en-US" dirty="0">
              <a:solidFill>
                <a:schemeClr val="bg1"/>
              </a:solidFill>
              <a:ea typeface="Calibri" panose="020F0502020204030204" pitchFamily="34" charset="0"/>
              <a:cs typeface="Times New Roman" panose="02020603050405020304" pitchFamily="18" charset="0"/>
            </a:endParaRPr>
          </a:p>
          <a:p>
            <a:pPr marL="457200" marR="0" fontAlgn="base">
              <a:lnSpc>
                <a:spcPct val="100000"/>
              </a:lnSpc>
              <a:spcBef>
                <a:spcPts val="600"/>
              </a:spcBef>
              <a:spcAft>
                <a:spcPts val="600"/>
              </a:spcAft>
            </a:pPr>
            <a:r>
              <a:rPr lang="en-US" dirty="0" smtClean="0">
                <a:solidFill>
                  <a:schemeClr val="bg1"/>
                </a:solidFill>
                <a:ea typeface="Calibri" panose="020F0502020204030204" pitchFamily="34" charset="0"/>
                <a:cs typeface="Times New Roman" panose="02020603050405020304" pitchFamily="18" charset="0"/>
              </a:rPr>
              <a:t>When </a:t>
            </a:r>
            <a:r>
              <a:rPr lang="en-US" dirty="0">
                <a:solidFill>
                  <a:schemeClr val="bg1"/>
                </a:solidFill>
                <a:ea typeface="Calibri" panose="020F0502020204030204" pitchFamily="34" charset="0"/>
                <a:cs typeface="Times New Roman" panose="02020603050405020304" pitchFamily="18" charset="0"/>
              </a:rPr>
              <a:t>can I switch to </a:t>
            </a:r>
            <a:r>
              <a:rPr lang="en-US" dirty="0" smtClean="0">
                <a:solidFill>
                  <a:schemeClr val="bg1"/>
                </a:solidFill>
                <a:ea typeface="Calibri" panose="020F0502020204030204" pitchFamily="34" charset="0"/>
                <a:cs typeface="Times New Roman" panose="02020603050405020304" pitchFamily="18" charset="0"/>
              </a:rPr>
              <a:t>acetaminophen (Tylenol) </a:t>
            </a:r>
            <a:r>
              <a:rPr lang="en-US" dirty="0">
                <a:solidFill>
                  <a:schemeClr val="bg1"/>
                </a:solidFill>
                <a:ea typeface="Calibri" panose="020F0502020204030204" pitchFamily="34" charset="0"/>
                <a:cs typeface="Times New Roman" panose="02020603050405020304" pitchFamily="18" charset="0"/>
              </a:rPr>
              <a:t>and </a:t>
            </a:r>
            <a:r>
              <a:rPr lang="en-US" dirty="0" smtClean="0">
                <a:solidFill>
                  <a:schemeClr val="bg1"/>
                </a:solidFill>
                <a:ea typeface="Calibri" panose="020F0502020204030204" pitchFamily="34" charset="0"/>
                <a:cs typeface="Times New Roman" panose="02020603050405020304" pitchFamily="18" charset="0"/>
              </a:rPr>
              <a:t>ibuprofen (Advil)?</a:t>
            </a:r>
            <a:endParaRPr lang="en-US" dirty="0">
              <a:solidFill>
                <a:schemeClr val="bg1"/>
              </a:solidFill>
              <a:ea typeface="Calibri" panose="020F0502020204030204" pitchFamily="34" charset="0"/>
              <a:cs typeface="Times New Roman" panose="02020603050405020304" pitchFamily="18" charset="0"/>
            </a:endParaRPr>
          </a:p>
        </p:txBody>
      </p:sp>
      <p:pic>
        <p:nvPicPr>
          <p:cNvPr id="4" name="Picture 2" descr="Image result for sports inju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8" r="26029" b="6396"/>
          <a:stretch/>
        </p:blipFill>
        <p:spPr bwMode="auto">
          <a:xfrm>
            <a:off x="8698524" y="919007"/>
            <a:ext cx="3506538" cy="22270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84183" y="1459259"/>
            <a:ext cx="5202218" cy="988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C000"/>
                </a:solidFill>
                <a:latin typeface="+mn-lt"/>
              </a:rPr>
              <a:t>Ask doctors and nurses:</a:t>
            </a:r>
            <a:endParaRPr lang="en-US" sz="4000" b="1" dirty="0">
              <a:solidFill>
                <a:srgbClr val="FFC000"/>
              </a:solidFill>
              <a:latin typeface="+mn-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4616" y="3186789"/>
            <a:ext cx="3497384" cy="2333027"/>
          </a:xfrm>
          <a:prstGeom prst="rect">
            <a:avLst/>
          </a:prstGeom>
        </p:spPr>
      </p:pic>
      <p:sp>
        <p:nvSpPr>
          <p:cNvPr id="7" name="Title 1"/>
          <p:cNvSpPr txBox="1">
            <a:spLocks/>
          </p:cNvSpPr>
          <p:nvPr/>
        </p:nvSpPr>
        <p:spPr>
          <a:xfrm>
            <a:off x="279866" y="5555433"/>
            <a:ext cx="9164618" cy="98889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FFC000"/>
                </a:solidFill>
                <a:latin typeface="+mn-lt"/>
              </a:rPr>
              <a:t>Remind Parents: Never ever share your meds</a:t>
            </a:r>
            <a:endParaRPr lang="en-US" sz="4000" b="1" dirty="0">
              <a:solidFill>
                <a:srgbClr val="FFC000"/>
              </a:solidFill>
              <a:latin typeface="+mn-lt"/>
            </a:endParaRPr>
          </a:p>
        </p:txBody>
      </p:sp>
    </p:spTree>
    <p:extLst>
      <p:ext uri="{BB962C8B-B14F-4D97-AF65-F5344CB8AC3E}">
        <p14:creationId xmlns:p14="http://schemas.microsoft.com/office/powerpoint/2010/main" val="754207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0396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84670" y="2696564"/>
            <a:ext cx="5631795" cy="4206464"/>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288" y="0"/>
            <a:ext cx="5629275" cy="37528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91" y="4211782"/>
            <a:ext cx="7056582" cy="26462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0074" y="-36368"/>
            <a:ext cx="3484081" cy="471727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2091" t="10908" r="18104" b="35758"/>
          <a:stretch/>
        </p:blipFill>
        <p:spPr>
          <a:xfrm>
            <a:off x="-656320" y="-408283"/>
            <a:ext cx="5523164" cy="5461106"/>
          </a:xfrm>
          <a:prstGeom prst="ellipse">
            <a:avLst/>
          </a:prstGeom>
        </p:spPr>
      </p:pic>
    </p:spTree>
    <p:extLst>
      <p:ext uri="{BB962C8B-B14F-4D97-AF65-F5344CB8AC3E}">
        <p14:creationId xmlns:p14="http://schemas.microsoft.com/office/powerpoint/2010/main" val="4064728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672" r="20063"/>
          <a:stretch/>
        </p:blipFill>
        <p:spPr>
          <a:xfrm>
            <a:off x="5967730" y="-1342"/>
            <a:ext cx="6508750" cy="6859342"/>
          </a:xfrm>
        </p:spPr>
      </p:pic>
      <p:sp>
        <p:nvSpPr>
          <p:cNvPr id="6" name="Rectangle 5"/>
          <p:cNvSpPr/>
          <p:nvPr/>
        </p:nvSpPr>
        <p:spPr>
          <a:xfrm>
            <a:off x="91550" y="1390139"/>
            <a:ext cx="5577840" cy="4431983"/>
          </a:xfrm>
          <a:prstGeom prst="rect">
            <a:avLst/>
          </a:prstGeom>
        </p:spPr>
        <p:txBody>
          <a:bodyPr wrap="square">
            <a:spAutoFit/>
          </a:bodyPr>
          <a:lstStyle/>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Count</a:t>
            </a:r>
            <a:r>
              <a:rPr lang="en-US" sz="3600" b="1" dirty="0" smtClean="0">
                <a:solidFill>
                  <a:schemeClr val="bg1"/>
                </a:solidFill>
                <a:ea typeface="Calibri" panose="020F0502020204030204" pitchFamily="34" charset="0"/>
                <a:cs typeface="Times New Roman" panose="02020603050405020304" pitchFamily="18" charset="0"/>
              </a:rPr>
              <a:t> </a:t>
            </a:r>
            <a:r>
              <a:rPr lang="en-US" sz="3600" b="1" dirty="0">
                <a:solidFill>
                  <a:schemeClr val="bg1"/>
                </a:solidFill>
                <a:ea typeface="Calibri" panose="020F0502020204030204" pitchFamily="34" charset="0"/>
                <a:cs typeface="Times New Roman" panose="02020603050405020304" pitchFamily="18" charset="0"/>
              </a:rPr>
              <a:t>the number </a:t>
            </a:r>
            <a:r>
              <a:rPr lang="en-US" sz="3600" b="1" dirty="0" smtClean="0">
                <a:solidFill>
                  <a:schemeClr val="bg1"/>
                </a:solidFill>
                <a:ea typeface="Calibri" panose="020F0502020204030204" pitchFamily="34" charset="0"/>
                <a:cs typeface="Times New Roman" panose="02020603050405020304" pitchFamily="18" charset="0"/>
              </a:rPr>
              <a:t>of painkillers </a:t>
            </a:r>
            <a:r>
              <a:rPr lang="en-US" sz="3600" b="1" dirty="0">
                <a:solidFill>
                  <a:schemeClr val="bg1"/>
                </a:solidFill>
                <a:ea typeface="Calibri" panose="020F0502020204030204" pitchFamily="34" charset="0"/>
                <a:cs typeface="Times New Roman" panose="02020603050405020304" pitchFamily="18" charset="0"/>
              </a:rPr>
              <a:t>in your </a:t>
            </a:r>
            <a:r>
              <a:rPr lang="en-US" sz="3600" b="1" dirty="0" smtClean="0">
                <a:solidFill>
                  <a:schemeClr val="bg1"/>
                </a:solidFill>
                <a:ea typeface="Calibri" panose="020F0502020204030204" pitchFamily="34" charset="0"/>
                <a:cs typeface="Times New Roman" panose="02020603050405020304" pitchFamily="18" charset="0"/>
              </a:rPr>
              <a:t>home</a:t>
            </a:r>
          </a:p>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Secure</a:t>
            </a:r>
            <a:r>
              <a:rPr lang="en-US" sz="3600" b="1" dirty="0" smtClean="0">
                <a:solidFill>
                  <a:schemeClr val="bg1"/>
                </a:solidFill>
                <a:ea typeface="Calibri" panose="020F0502020204030204" pitchFamily="34" charset="0"/>
                <a:cs typeface="Times New Roman" panose="02020603050405020304" pitchFamily="18" charset="0"/>
              </a:rPr>
              <a:t> your pills</a:t>
            </a:r>
          </a:p>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Drop </a:t>
            </a:r>
            <a:r>
              <a:rPr lang="en-US" sz="3600" b="1" dirty="0">
                <a:solidFill>
                  <a:srgbClr val="FFC000"/>
                </a:solidFill>
                <a:ea typeface="Calibri" panose="020F0502020204030204" pitchFamily="34" charset="0"/>
                <a:cs typeface="Times New Roman" panose="02020603050405020304" pitchFamily="18" charset="0"/>
              </a:rPr>
              <a:t>off</a:t>
            </a:r>
            <a:r>
              <a:rPr lang="en-US" sz="3600" b="1" dirty="0">
                <a:solidFill>
                  <a:schemeClr val="bg1"/>
                </a:solidFill>
                <a:ea typeface="Calibri" panose="020F0502020204030204" pitchFamily="34" charset="0"/>
                <a:cs typeface="Times New Roman" panose="02020603050405020304" pitchFamily="18" charset="0"/>
              </a:rPr>
              <a:t> unused pills at a RX Drop-Off </a:t>
            </a:r>
            <a:r>
              <a:rPr lang="en-US" sz="3600" b="1" dirty="0" smtClean="0">
                <a:solidFill>
                  <a:schemeClr val="bg1"/>
                </a:solidFill>
                <a:ea typeface="Calibri" panose="020F0502020204030204" pitchFamily="34" charset="0"/>
                <a:cs typeface="Times New Roman" panose="02020603050405020304" pitchFamily="18" charset="0"/>
              </a:rPr>
              <a:t>Location</a:t>
            </a:r>
          </a:p>
          <a:p>
            <a:pPr marL="630238" marR="0" lvl="0" indent="-346075" fontAlgn="base">
              <a:spcBef>
                <a:spcPts val="600"/>
              </a:spcBef>
              <a:spcAft>
                <a:spcPts val="600"/>
              </a:spcAft>
              <a:buSzPct val="100000"/>
              <a:buFont typeface="Arial" charset="0"/>
              <a:buChar char="•"/>
              <a:tabLst>
                <a:tab pos="690563" algn="l"/>
              </a:tabLst>
            </a:pPr>
            <a:r>
              <a:rPr lang="en-US" sz="3600" b="1" dirty="0" smtClean="0">
                <a:solidFill>
                  <a:srgbClr val="FFC000"/>
                </a:solidFill>
                <a:ea typeface="Calibri" panose="020F0502020204030204" pitchFamily="34" charset="0"/>
                <a:cs typeface="Times New Roman" panose="02020603050405020304" pitchFamily="18" charset="0"/>
              </a:rPr>
              <a:t>Ask</a:t>
            </a:r>
            <a:r>
              <a:rPr lang="en-US" sz="3600" b="1" dirty="0" smtClean="0">
                <a:solidFill>
                  <a:schemeClr val="bg1"/>
                </a:solidFill>
                <a:ea typeface="Calibri" panose="020F0502020204030204" pitchFamily="34" charset="0"/>
                <a:cs typeface="Times New Roman" panose="02020603050405020304" pitchFamily="18" charset="0"/>
              </a:rPr>
              <a:t> </a:t>
            </a:r>
            <a:r>
              <a:rPr lang="en-US" sz="3600" b="1" dirty="0">
                <a:solidFill>
                  <a:schemeClr val="bg1"/>
                </a:solidFill>
                <a:ea typeface="Calibri" panose="020F0502020204030204" pitchFamily="34" charset="0"/>
                <a:cs typeface="Times New Roman" panose="02020603050405020304" pitchFamily="18" charset="0"/>
              </a:rPr>
              <a:t>your friends </a:t>
            </a:r>
            <a:r>
              <a:rPr lang="en-US" sz="3600" b="1" dirty="0" smtClean="0">
                <a:solidFill>
                  <a:schemeClr val="bg1"/>
                </a:solidFill>
                <a:ea typeface="Calibri" panose="020F0502020204030204" pitchFamily="34" charset="0"/>
                <a:cs typeface="Times New Roman" panose="02020603050405020304" pitchFamily="18" charset="0"/>
              </a:rPr>
              <a:t>&amp; family to </a:t>
            </a:r>
            <a:r>
              <a:rPr lang="en-US" sz="3600" b="1" dirty="0">
                <a:solidFill>
                  <a:schemeClr val="bg1"/>
                </a:solidFill>
                <a:ea typeface="Calibri" panose="020F0502020204030204" pitchFamily="34" charset="0"/>
                <a:cs typeface="Times New Roman" panose="02020603050405020304" pitchFamily="18" charset="0"/>
              </a:rPr>
              <a:t>do the </a:t>
            </a:r>
            <a:r>
              <a:rPr lang="en-US" sz="3600" b="1" dirty="0" smtClean="0">
                <a:solidFill>
                  <a:schemeClr val="bg1"/>
                </a:solidFill>
                <a:ea typeface="Calibri" panose="020F0502020204030204" pitchFamily="34" charset="0"/>
                <a:cs typeface="Times New Roman" panose="02020603050405020304" pitchFamily="18" charset="0"/>
              </a:rPr>
              <a:t>same</a:t>
            </a:r>
            <a:endParaRPr lang="en-US" sz="3600" b="1" dirty="0">
              <a:solidFill>
                <a:schemeClr val="bg1"/>
              </a:solidFill>
              <a:ea typeface="Calibri" panose="020F0502020204030204" pitchFamily="34" charset="0"/>
              <a:cs typeface="Times New Roman" panose="02020603050405020304" pitchFamily="18" charset="0"/>
            </a:endParaRPr>
          </a:p>
        </p:txBody>
      </p:sp>
      <p:sp>
        <p:nvSpPr>
          <p:cNvPr id="2" name="Rectangle 1"/>
          <p:cNvSpPr/>
          <p:nvPr/>
        </p:nvSpPr>
        <p:spPr>
          <a:xfrm>
            <a:off x="206122" y="467100"/>
            <a:ext cx="4558940" cy="707886"/>
          </a:xfrm>
          <a:prstGeom prst="rect">
            <a:avLst/>
          </a:prstGeom>
        </p:spPr>
        <p:txBody>
          <a:bodyPr wrap="none">
            <a:spAutoFit/>
          </a:bodyPr>
          <a:lstStyle/>
          <a:p>
            <a:r>
              <a:rPr lang="en-US" sz="4000" b="1" dirty="0" smtClean="0">
                <a:solidFill>
                  <a:srgbClr val="D2ECF2"/>
                </a:solidFill>
                <a:ea typeface="Calibri" panose="020F0502020204030204" pitchFamily="34" charset="0"/>
                <a:cs typeface="Cordia New" panose="020B0304020202020204" pitchFamily="34" charset="-34"/>
              </a:rPr>
              <a:t>Simple steps to </a:t>
            </a:r>
            <a:r>
              <a:rPr lang="en-US" sz="4000" b="1" dirty="0" smtClean="0">
                <a:solidFill>
                  <a:srgbClr val="FFC000"/>
                </a:solidFill>
                <a:ea typeface="Calibri" panose="020F0502020204030204" pitchFamily="34" charset="0"/>
                <a:cs typeface="Cordia New" panose="020B0304020202020204" pitchFamily="34" charset="-34"/>
              </a:rPr>
              <a:t>help</a:t>
            </a:r>
            <a:r>
              <a:rPr lang="en-US" sz="2800" dirty="0" smtClean="0">
                <a:solidFill>
                  <a:schemeClr val="bg1"/>
                </a:solidFill>
                <a:latin typeface="Franklin Gothic Book" panose="020B0503020102020204" pitchFamily="34" charset="0"/>
                <a:ea typeface="Calibri" panose="020F0502020204030204" pitchFamily="34" charset="0"/>
                <a:cs typeface="Times New Roman" panose="02020603050405020304" pitchFamily="18" charset="0"/>
              </a:rPr>
              <a:t>:</a:t>
            </a:r>
            <a:endParaRPr lang="en-US" sz="2800" dirty="0">
              <a:solidFill>
                <a:schemeClr val="bg1"/>
              </a:solidFill>
            </a:endParaRPr>
          </a:p>
        </p:txBody>
      </p:sp>
    </p:spTree>
    <p:extLst>
      <p:ext uri="{BB962C8B-B14F-4D97-AF65-F5344CB8AC3E}">
        <p14:creationId xmlns:p14="http://schemas.microsoft.com/office/powerpoint/2010/main" val="3960085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Safely Dispose </a:t>
            </a:r>
            <a:r>
              <a:rPr lang="en-US" b="1" dirty="0">
                <a:solidFill>
                  <a:schemeClr val="bg1"/>
                </a:solidFill>
              </a:rPr>
              <a:t>of Your Prescription </a:t>
            </a:r>
            <a:r>
              <a:rPr lang="en-US" b="1" dirty="0" smtClean="0">
                <a:solidFill>
                  <a:schemeClr val="bg1"/>
                </a:solidFill>
              </a:rPr>
              <a:t>Drugs</a:t>
            </a:r>
            <a:endParaRPr lang="en-US" b="1" dirty="0">
              <a:solidFill>
                <a:schemeClr val="bg1"/>
              </a:solidFill>
            </a:endParaRPr>
          </a:p>
        </p:txBody>
      </p:sp>
      <p:sp>
        <p:nvSpPr>
          <p:cNvPr id="4" name="Content Placeholder 3"/>
          <p:cNvSpPr>
            <a:spLocks noGrp="1"/>
          </p:cNvSpPr>
          <p:nvPr>
            <p:ph idx="1"/>
          </p:nvPr>
        </p:nvSpPr>
        <p:spPr>
          <a:xfrm>
            <a:off x="838200" y="1825625"/>
            <a:ext cx="10515600" cy="3306546"/>
          </a:xfrm>
          <a:prstGeom prst="rect">
            <a:avLst/>
          </a:prstGeom>
        </p:spPr>
        <p:txBody>
          <a:bodyPr wrap="square">
            <a:spAutoFit/>
          </a:bodyPr>
          <a:lstStyle/>
          <a:p>
            <a:r>
              <a:rPr lang="en-US" sz="3600" b="1" dirty="0" smtClean="0">
                <a:solidFill>
                  <a:schemeClr val="bg1"/>
                </a:solidFill>
              </a:rPr>
              <a:t>The lobby of the Buncombe </a:t>
            </a:r>
            <a:r>
              <a:rPr lang="en-US" sz="3600" b="1" dirty="0">
                <a:solidFill>
                  <a:schemeClr val="bg1"/>
                </a:solidFill>
              </a:rPr>
              <a:t>C</a:t>
            </a:r>
            <a:r>
              <a:rPr lang="en-US" sz="3600" b="1" dirty="0" smtClean="0">
                <a:solidFill>
                  <a:schemeClr val="bg1"/>
                </a:solidFill>
              </a:rPr>
              <a:t>ounty </a:t>
            </a:r>
            <a:r>
              <a:rPr lang="en-US" sz="3600" b="1" dirty="0">
                <a:solidFill>
                  <a:schemeClr val="bg1"/>
                </a:solidFill>
              </a:rPr>
              <a:t>S</a:t>
            </a:r>
            <a:r>
              <a:rPr lang="en-US" sz="3600" b="1" dirty="0" smtClean="0">
                <a:solidFill>
                  <a:schemeClr val="bg1"/>
                </a:solidFill>
              </a:rPr>
              <a:t>heriff’s </a:t>
            </a:r>
            <a:r>
              <a:rPr lang="en-US" sz="3600" b="1" dirty="0">
                <a:solidFill>
                  <a:schemeClr val="bg1"/>
                </a:solidFill>
              </a:rPr>
              <a:t>O</a:t>
            </a:r>
            <a:r>
              <a:rPr lang="en-US" sz="3600" b="1" dirty="0" smtClean="0">
                <a:solidFill>
                  <a:schemeClr val="bg1"/>
                </a:solidFill>
              </a:rPr>
              <a:t>ffice at 339 New </a:t>
            </a:r>
            <a:r>
              <a:rPr lang="en-US" sz="3600" b="1" dirty="0">
                <a:solidFill>
                  <a:schemeClr val="bg1"/>
                </a:solidFill>
              </a:rPr>
              <a:t>L</a:t>
            </a:r>
            <a:r>
              <a:rPr lang="en-US" sz="3600" b="1" dirty="0" smtClean="0">
                <a:solidFill>
                  <a:schemeClr val="bg1"/>
                </a:solidFill>
              </a:rPr>
              <a:t>eicester </a:t>
            </a:r>
            <a:r>
              <a:rPr lang="en-US" sz="3600" b="1" dirty="0">
                <a:solidFill>
                  <a:schemeClr val="bg1"/>
                </a:solidFill>
              </a:rPr>
              <a:t>H</a:t>
            </a:r>
            <a:r>
              <a:rPr lang="en-US" sz="3600" b="1" dirty="0" smtClean="0">
                <a:solidFill>
                  <a:schemeClr val="bg1"/>
                </a:solidFill>
              </a:rPr>
              <a:t>wy</a:t>
            </a:r>
            <a:endParaRPr lang="en-US" sz="3600" dirty="0" smtClean="0">
              <a:solidFill>
                <a:schemeClr val="bg1"/>
              </a:solidFill>
            </a:endParaRPr>
          </a:p>
          <a:p>
            <a:r>
              <a:rPr lang="en-US" sz="3600" b="1" dirty="0" smtClean="0">
                <a:solidFill>
                  <a:schemeClr val="bg1"/>
                </a:solidFill>
              </a:rPr>
              <a:t>The Buncombe County </a:t>
            </a:r>
            <a:r>
              <a:rPr lang="en-US" sz="3600" b="1" dirty="0">
                <a:solidFill>
                  <a:schemeClr val="bg1"/>
                </a:solidFill>
              </a:rPr>
              <a:t>C</a:t>
            </a:r>
            <a:r>
              <a:rPr lang="en-US" sz="3600" b="1" dirty="0" smtClean="0">
                <a:solidFill>
                  <a:schemeClr val="bg1"/>
                </a:solidFill>
              </a:rPr>
              <a:t>ourthouse at 60 Court </a:t>
            </a:r>
            <a:r>
              <a:rPr lang="en-US" sz="3600" b="1" dirty="0">
                <a:solidFill>
                  <a:schemeClr val="bg1"/>
                </a:solidFill>
              </a:rPr>
              <a:t>P</a:t>
            </a:r>
            <a:r>
              <a:rPr lang="en-US" sz="3600" b="1" dirty="0" smtClean="0">
                <a:solidFill>
                  <a:schemeClr val="bg1"/>
                </a:solidFill>
              </a:rPr>
              <a:t>laza</a:t>
            </a:r>
            <a:endParaRPr lang="en-US" sz="3600" dirty="0" smtClean="0">
              <a:solidFill>
                <a:schemeClr val="bg1"/>
              </a:solidFill>
            </a:endParaRPr>
          </a:p>
          <a:p>
            <a:r>
              <a:rPr lang="en-US" sz="3600" b="1" dirty="0" smtClean="0">
                <a:solidFill>
                  <a:schemeClr val="bg1"/>
                </a:solidFill>
              </a:rPr>
              <a:t>Lobby of the </a:t>
            </a:r>
            <a:r>
              <a:rPr lang="en-US" sz="3600" b="1" dirty="0">
                <a:solidFill>
                  <a:schemeClr val="bg1"/>
                </a:solidFill>
              </a:rPr>
              <a:t>A</a:t>
            </a:r>
            <a:r>
              <a:rPr lang="en-US" sz="3600" b="1" dirty="0" smtClean="0">
                <a:solidFill>
                  <a:schemeClr val="bg1"/>
                </a:solidFill>
              </a:rPr>
              <a:t>sheville </a:t>
            </a:r>
            <a:r>
              <a:rPr lang="en-US" sz="3600" b="1" dirty="0">
                <a:solidFill>
                  <a:schemeClr val="bg1"/>
                </a:solidFill>
              </a:rPr>
              <a:t>P</a:t>
            </a:r>
            <a:r>
              <a:rPr lang="en-US" sz="3600" b="1" dirty="0" smtClean="0">
                <a:solidFill>
                  <a:schemeClr val="bg1"/>
                </a:solidFill>
              </a:rPr>
              <a:t>olice </a:t>
            </a:r>
            <a:r>
              <a:rPr lang="en-US" sz="3600" b="1" dirty="0">
                <a:solidFill>
                  <a:schemeClr val="bg1"/>
                </a:solidFill>
              </a:rPr>
              <a:t>D</a:t>
            </a:r>
            <a:r>
              <a:rPr lang="en-US" sz="3600" b="1" dirty="0" smtClean="0">
                <a:solidFill>
                  <a:schemeClr val="bg1"/>
                </a:solidFill>
              </a:rPr>
              <a:t>epartment at 100 Court Plaza  </a:t>
            </a:r>
            <a:endParaRPr lang="en-US" sz="3600" dirty="0" smtClean="0">
              <a:solidFill>
                <a:schemeClr val="bg1"/>
              </a:solidFill>
            </a:endParaRPr>
          </a:p>
          <a:p>
            <a:pPr marL="630238" marR="0" lvl="0" indent="-173038" fontAlgn="base">
              <a:spcBef>
                <a:spcPts val="600"/>
              </a:spcBef>
              <a:spcAft>
                <a:spcPts val="600"/>
              </a:spcAft>
              <a:buSzPct val="100000"/>
              <a:buFont typeface="Arial" charset="0"/>
              <a:buChar char="•"/>
              <a:tabLst>
                <a:tab pos="690563" algn="l"/>
              </a:tabLst>
            </a:pPr>
            <a:endParaRPr lang="en-US"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233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r>
              <a:rPr lang="en-US" sz="5400" b="1" dirty="0" smtClean="0">
                <a:solidFill>
                  <a:schemeClr val="accent4"/>
                </a:solidFill>
                <a:latin typeface="+mn-lt"/>
              </a:rPr>
              <a:t>3 ways </a:t>
            </a:r>
            <a:r>
              <a:rPr lang="en-US" sz="5400" dirty="0" smtClean="0">
                <a:solidFill>
                  <a:srgbClr val="D2ECF2"/>
                </a:solidFill>
                <a:latin typeface="+mn-lt"/>
              </a:rPr>
              <a:t>each of us can help:</a:t>
            </a:r>
            <a:endParaRPr lang="en-US" sz="5400" dirty="0">
              <a:solidFill>
                <a:srgbClr val="D2ECF2"/>
              </a:solidFill>
              <a:latin typeface="+mn-lt"/>
            </a:endParaRPr>
          </a:p>
        </p:txBody>
      </p:sp>
      <p:sp>
        <p:nvSpPr>
          <p:cNvPr id="3" name="Content Placeholder 2"/>
          <p:cNvSpPr>
            <a:spLocks noGrp="1"/>
          </p:cNvSpPr>
          <p:nvPr>
            <p:ph idx="1"/>
          </p:nvPr>
        </p:nvSpPr>
        <p:spPr>
          <a:xfrm>
            <a:off x="838200" y="1825625"/>
            <a:ext cx="10515600" cy="4351338"/>
          </a:xfrm>
        </p:spPr>
        <p:txBody>
          <a:bodyPr>
            <a:normAutofit lnSpcReduction="10000"/>
          </a:bodyPr>
          <a:lstStyle/>
          <a:p>
            <a:pPr marL="514350" indent="-514350">
              <a:lnSpc>
                <a:spcPct val="100000"/>
              </a:lnSpc>
              <a:spcBef>
                <a:spcPts val="1600"/>
              </a:spcBef>
              <a:spcAft>
                <a:spcPts val="1200"/>
              </a:spcAft>
              <a:buFont typeface="+mj-lt"/>
              <a:buAutoNum type="arabicPeriod"/>
            </a:pPr>
            <a:r>
              <a:rPr lang="en-US" sz="3200" dirty="0" smtClean="0">
                <a:solidFill>
                  <a:schemeClr val="bg1"/>
                </a:solidFill>
              </a:rPr>
              <a:t>Decrease the number of painkillers in use in our community. Ask your doctor for other ways to deal with pain. Secure your painkillers. Safely dispose unused painkillers. </a:t>
            </a:r>
          </a:p>
          <a:p>
            <a:pPr marL="514350" indent="-514350">
              <a:lnSpc>
                <a:spcPct val="100000"/>
              </a:lnSpc>
              <a:spcBef>
                <a:spcPts val="1600"/>
              </a:spcBef>
              <a:spcAft>
                <a:spcPts val="1200"/>
              </a:spcAft>
              <a:buFont typeface="+mj-lt"/>
              <a:buAutoNum type="arabicPeriod"/>
            </a:pPr>
            <a:r>
              <a:rPr lang="en-US" sz="3200" dirty="0" smtClean="0">
                <a:solidFill>
                  <a:schemeClr val="bg1"/>
                </a:solidFill>
              </a:rPr>
              <a:t>Talk about this as a health epidemic to your children and friends</a:t>
            </a:r>
          </a:p>
          <a:p>
            <a:pPr marL="514350" indent="-514350">
              <a:lnSpc>
                <a:spcPct val="100000"/>
              </a:lnSpc>
              <a:spcBef>
                <a:spcPts val="1600"/>
              </a:spcBef>
              <a:spcAft>
                <a:spcPts val="1200"/>
              </a:spcAft>
              <a:buFont typeface="+mj-lt"/>
              <a:buAutoNum type="arabicPeriod"/>
            </a:pPr>
            <a:r>
              <a:rPr lang="en-US" sz="3200" dirty="0" smtClean="0">
                <a:solidFill>
                  <a:schemeClr val="bg1"/>
                </a:solidFill>
              </a:rPr>
              <a:t>Know the signs and symptoms of addiction and help those who are addicted to get help</a:t>
            </a:r>
            <a:endParaRPr lang="en-US" sz="3200" dirty="0">
              <a:solidFill>
                <a:schemeClr val="bg1"/>
              </a:solidFill>
            </a:endParaRPr>
          </a:p>
        </p:txBody>
      </p:sp>
    </p:spTree>
    <p:extLst>
      <p:ext uri="{BB962C8B-B14F-4D97-AF65-F5344CB8AC3E}">
        <p14:creationId xmlns:p14="http://schemas.microsoft.com/office/powerpoint/2010/main" val="1147396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458" y="2743200"/>
            <a:ext cx="9507071" cy="1754326"/>
          </a:xfrm>
          <a:prstGeom prst="rect">
            <a:avLst/>
          </a:prstGeom>
          <a:noFill/>
        </p:spPr>
        <p:txBody>
          <a:bodyPr wrap="square" rtlCol="0">
            <a:spAutoFit/>
          </a:bodyPr>
          <a:lstStyle/>
          <a:p>
            <a:r>
              <a:rPr lang="en-US" sz="5400" b="1" dirty="0" smtClean="0">
                <a:solidFill>
                  <a:srgbClr val="123E6D"/>
                </a:solidFill>
              </a:rPr>
              <a:t>What will you do to stop this epidemic?</a:t>
            </a:r>
          </a:p>
        </p:txBody>
      </p:sp>
      <p:sp>
        <p:nvSpPr>
          <p:cNvPr id="3" name="Rectangle 2"/>
          <p:cNvSpPr/>
          <p:nvPr/>
        </p:nvSpPr>
        <p:spPr>
          <a:xfrm>
            <a:off x="-201706" y="0"/>
            <a:ext cx="12653682" cy="2084294"/>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457" y="-839583"/>
            <a:ext cx="9507071" cy="2923877"/>
          </a:xfrm>
          <a:prstGeom prst="rect">
            <a:avLst/>
          </a:prstGeom>
          <a:noFill/>
        </p:spPr>
        <p:txBody>
          <a:bodyPr wrap="square" rtlCol="0">
            <a:spAutoFit/>
          </a:bodyPr>
          <a:lstStyle/>
          <a:p>
            <a:r>
              <a:rPr lang="en-US" sz="16600" b="1" dirty="0" smtClean="0">
                <a:solidFill>
                  <a:srgbClr val="FFC000"/>
                </a:solidFill>
              </a:rPr>
              <a:t>…</a:t>
            </a:r>
            <a:r>
              <a:rPr lang="en-US" sz="5400" b="1" dirty="0" smtClean="0">
                <a:solidFill>
                  <a:srgbClr val="123E6D"/>
                </a:solidFill>
              </a:rPr>
              <a:t> </a:t>
            </a:r>
          </a:p>
          <a:p>
            <a:endParaRPr lang="en-US" dirty="0" smtClean="0"/>
          </a:p>
        </p:txBody>
      </p:sp>
    </p:spTree>
    <p:extLst>
      <p:ext uri="{BB962C8B-B14F-4D97-AF65-F5344CB8AC3E}">
        <p14:creationId xmlns:p14="http://schemas.microsoft.com/office/powerpoint/2010/main" val="234465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US" b="1" dirty="0">
                <a:solidFill>
                  <a:srgbClr val="FFC000"/>
                </a:solidFill>
              </a:rPr>
              <a:t>Conversation Guide</a:t>
            </a:r>
            <a:r>
              <a:rPr lang="en-US" b="1" dirty="0" smtClean="0">
                <a:solidFill>
                  <a:srgbClr val="FFC000"/>
                </a:solidFill>
              </a:rPr>
              <a:t>:</a:t>
            </a:r>
            <a:endParaRPr lang="en-US" dirty="0">
              <a:solidFill>
                <a:srgbClr val="FFC000"/>
              </a:solidFill>
            </a:endParaRPr>
          </a:p>
        </p:txBody>
      </p:sp>
      <p:sp>
        <p:nvSpPr>
          <p:cNvPr id="3" name="Content Placeholder 2"/>
          <p:cNvSpPr>
            <a:spLocks noGrp="1"/>
          </p:cNvSpPr>
          <p:nvPr>
            <p:ph idx="1"/>
          </p:nvPr>
        </p:nvSpPr>
        <p:spPr/>
        <p:txBody>
          <a:bodyPr>
            <a:normAutofit/>
          </a:bodyPr>
          <a:lstStyle/>
          <a:p>
            <a:r>
              <a:rPr lang="en-US" sz="4000" dirty="0" smtClean="0">
                <a:solidFill>
                  <a:schemeClr val="bg1"/>
                </a:solidFill>
              </a:rPr>
              <a:t>What </a:t>
            </a:r>
            <a:r>
              <a:rPr lang="en-US" sz="4000" dirty="0">
                <a:solidFill>
                  <a:schemeClr val="bg1"/>
                </a:solidFill>
              </a:rPr>
              <a:t>surprised you about the information provided in this presentation?</a:t>
            </a:r>
          </a:p>
          <a:p>
            <a:pPr lvl="0"/>
            <a:r>
              <a:rPr lang="en-US" sz="4000" dirty="0">
                <a:solidFill>
                  <a:schemeClr val="bg1"/>
                </a:solidFill>
              </a:rPr>
              <a:t>What scares you the most?</a:t>
            </a:r>
          </a:p>
          <a:p>
            <a:pPr lvl="0"/>
            <a:r>
              <a:rPr lang="en-US" sz="4000" dirty="0">
                <a:solidFill>
                  <a:schemeClr val="bg1"/>
                </a:solidFill>
              </a:rPr>
              <a:t>What gives you hope?</a:t>
            </a:r>
          </a:p>
          <a:p>
            <a:pPr lvl="0"/>
            <a:r>
              <a:rPr lang="en-US" sz="4000" dirty="0">
                <a:solidFill>
                  <a:schemeClr val="bg1"/>
                </a:solidFill>
              </a:rPr>
              <a:t>What will </a:t>
            </a:r>
            <a:r>
              <a:rPr lang="en-US" sz="4000" dirty="0">
                <a:solidFill>
                  <a:srgbClr val="FFC000"/>
                </a:solidFill>
              </a:rPr>
              <a:t>you do</a:t>
            </a:r>
            <a:r>
              <a:rPr lang="en-US" sz="4000" dirty="0">
                <a:solidFill>
                  <a:schemeClr val="bg1"/>
                </a:solidFill>
              </a:rPr>
              <a:t> to stop this epidemic?</a:t>
            </a:r>
          </a:p>
          <a:p>
            <a:pPr marL="0" indent="0">
              <a:buNone/>
            </a:pPr>
            <a:endParaRPr lang="en-US" dirty="0">
              <a:solidFill>
                <a:srgbClr val="D2ECF2"/>
              </a:solidFill>
            </a:endParaRPr>
          </a:p>
        </p:txBody>
      </p:sp>
    </p:spTree>
    <p:extLst>
      <p:ext uri="{BB962C8B-B14F-4D97-AF65-F5344CB8AC3E}">
        <p14:creationId xmlns:p14="http://schemas.microsoft.com/office/powerpoint/2010/main" val="4087600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7328" y="0"/>
            <a:ext cx="4108076" cy="6881219"/>
          </a:xfrm>
          <a:prstGeom prst="rect">
            <a:avLst/>
          </a:prstGeom>
          <a:solidFill>
            <a:srgbClr val="FFC000">
              <a:alpha val="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1065" y="2343215"/>
            <a:ext cx="3804226" cy="1092607"/>
          </a:xfrm>
          <a:prstGeom prst="rect">
            <a:avLst/>
          </a:prstGeom>
          <a:noFill/>
        </p:spPr>
        <p:txBody>
          <a:bodyPr wrap="square" rtlCol="0">
            <a:spAutoFit/>
          </a:bodyPr>
          <a:lstStyle/>
          <a:p>
            <a:r>
              <a:rPr lang="en-US" sz="1300" b="1" dirty="0" smtClean="0"/>
              <a:t>It only takes a little to lose a lot:</a:t>
            </a:r>
          </a:p>
          <a:p>
            <a:r>
              <a:rPr lang="en-US" sz="1300" dirty="0" smtClean="0"/>
              <a:t>Prescription painkillers are highly addictive. For some it can take only a week to become addicted. Prescription painkillers can lead to use of other non-prescription drugs.  </a:t>
            </a:r>
            <a:endParaRPr lang="en-US" sz="1300" dirty="0"/>
          </a:p>
        </p:txBody>
      </p:sp>
      <p:sp>
        <p:nvSpPr>
          <p:cNvPr id="10" name="TextBox 9"/>
          <p:cNvSpPr txBox="1"/>
          <p:nvPr/>
        </p:nvSpPr>
        <p:spPr>
          <a:xfrm>
            <a:off x="238332" y="619394"/>
            <a:ext cx="3542022" cy="1692771"/>
          </a:xfrm>
          <a:prstGeom prst="rect">
            <a:avLst/>
          </a:prstGeom>
          <a:noFill/>
        </p:spPr>
        <p:txBody>
          <a:bodyPr wrap="square" rtlCol="0">
            <a:spAutoFit/>
          </a:bodyPr>
          <a:lstStyle/>
          <a:p>
            <a:r>
              <a:rPr lang="en-US" sz="1300" b="1" dirty="0" smtClean="0"/>
              <a:t>The </a:t>
            </a:r>
            <a:r>
              <a:rPr lang="en-US" sz="1300" b="1" dirty="0"/>
              <a:t>epidemic of prescription painkiller addiction is everywhere in our community and we all have a role in stopping it</a:t>
            </a:r>
            <a:r>
              <a:rPr lang="en-US" sz="1300" dirty="0"/>
              <a:t>. </a:t>
            </a:r>
          </a:p>
          <a:p>
            <a:endParaRPr lang="en-US" sz="1300" dirty="0" smtClean="0"/>
          </a:p>
          <a:p>
            <a:r>
              <a:rPr lang="en-US" sz="1300" b="1" dirty="0" smtClean="0"/>
              <a:t>Opioids</a:t>
            </a:r>
            <a:r>
              <a:rPr lang="en-US" sz="1300" b="1" dirty="0"/>
              <a:t>, or painkillers include: </a:t>
            </a:r>
          </a:p>
          <a:p>
            <a:pPr marL="285750" indent="-285750">
              <a:buFont typeface="Arial" panose="020B0604020202020204" pitchFamily="34" charset="0"/>
              <a:buChar char="•"/>
            </a:pPr>
            <a:r>
              <a:rPr lang="en-US" sz="1300" dirty="0" smtClean="0"/>
              <a:t>Oxycodone</a:t>
            </a:r>
            <a:endParaRPr lang="en-US" sz="1300" dirty="0"/>
          </a:p>
          <a:p>
            <a:pPr marL="285750" indent="-285750">
              <a:buFont typeface="Arial" panose="020B0604020202020204" pitchFamily="34" charset="0"/>
              <a:buChar char="•"/>
            </a:pPr>
            <a:r>
              <a:rPr lang="en-US" sz="1300" dirty="0" smtClean="0"/>
              <a:t>Codeine</a:t>
            </a:r>
          </a:p>
          <a:p>
            <a:pPr marL="285750" indent="-285750">
              <a:buFont typeface="Arial" panose="020B0604020202020204" pitchFamily="34" charset="0"/>
              <a:buChar char="•"/>
            </a:pPr>
            <a:r>
              <a:rPr lang="en-US" sz="1300" dirty="0" smtClean="0"/>
              <a:t>Fentanyl</a:t>
            </a:r>
          </a:p>
        </p:txBody>
      </p:sp>
      <p:sp>
        <p:nvSpPr>
          <p:cNvPr id="2" name="Title 1"/>
          <p:cNvSpPr>
            <a:spLocks noGrp="1"/>
          </p:cNvSpPr>
          <p:nvPr>
            <p:ph type="title"/>
          </p:nvPr>
        </p:nvSpPr>
        <p:spPr>
          <a:xfrm>
            <a:off x="231554" y="160435"/>
            <a:ext cx="3463978" cy="549274"/>
          </a:xfrm>
        </p:spPr>
        <p:txBody>
          <a:bodyPr>
            <a:normAutofit/>
          </a:bodyPr>
          <a:lstStyle/>
          <a:p>
            <a:r>
              <a:rPr lang="en-US" sz="2400" b="1" dirty="0" smtClean="0">
                <a:solidFill>
                  <a:srgbClr val="123E6D"/>
                </a:solidFill>
                <a:latin typeface="+mn-lt"/>
              </a:rPr>
              <a:t>Combatting the Epidemic:</a:t>
            </a:r>
            <a:endParaRPr lang="en-US" sz="2400" b="1" dirty="0">
              <a:solidFill>
                <a:srgbClr val="123E6D"/>
              </a:solidFill>
              <a:latin typeface="+mn-lt"/>
            </a:endParaRPr>
          </a:p>
        </p:txBody>
      </p:sp>
      <p:sp>
        <p:nvSpPr>
          <p:cNvPr id="14" name="TextBox 13"/>
          <p:cNvSpPr txBox="1"/>
          <p:nvPr/>
        </p:nvSpPr>
        <p:spPr>
          <a:xfrm>
            <a:off x="228512" y="3893696"/>
            <a:ext cx="3842236" cy="1292662"/>
          </a:xfrm>
          <a:prstGeom prst="rect">
            <a:avLst/>
          </a:prstGeom>
          <a:noFill/>
        </p:spPr>
        <p:txBody>
          <a:bodyPr wrap="square" rtlCol="0">
            <a:spAutoFit/>
          </a:bodyPr>
          <a:lstStyle/>
          <a:p>
            <a:r>
              <a:rPr lang="en-US" sz="1300" b="1" dirty="0"/>
              <a:t>In Buncombe County: </a:t>
            </a:r>
          </a:p>
          <a:p>
            <a:r>
              <a:rPr lang="en-US" sz="1300" b="1" dirty="0" smtClean="0"/>
              <a:t>Over 17 </a:t>
            </a:r>
            <a:r>
              <a:rPr lang="en-US" sz="1300" b="1" dirty="0"/>
              <a:t>million painkillers </a:t>
            </a:r>
            <a:r>
              <a:rPr lang="en-US" sz="1300" dirty="0"/>
              <a:t>were prescribed </a:t>
            </a:r>
            <a:r>
              <a:rPr lang="en-US" sz="1300" dirty="0" smtClean="0"/>
              <a:t>in 2015 in Buncombe County. </a:t>
            </a:r>
          </a:p>
          <a:p>
            <a:r>
              <a:rPr lang="en-US" sz="1300" b="1" dirty="0" smtClean="0"/>
              <a:t>399 </a:t>
            </a:r>
            <a:r>
              <a:rPr lang="en-US" sz="1300" b="1" dirty="0"/>
              <a:t>babies </a:t>
            </a:r>
            <a:r>
              <a:rPr lang="en-US" sz="1300" dirty="0"/>
              <a:t>were delivered at Mission </a:t>
            </a:r>
            <a:r>
              <a:rPr lang="en-US" sz="1300" dirty="0" smtClean="0"/>
              <a:t>with substances in their system. </a:t>
            </a:r>
            <a:r>
              <a:rPr lang="en-US" sz="1300" dirty="0"/>
              <a:t>The majority of children in foster care have a parent that struggles </a:t>
            </a:r>
            <a:r>
              <a:rPr lang="en-US" sz="1300" dirty="0" smtClean="0"/>
              <a:t>with addiction</a:t>
            </a:r>
            <a:r>
              <a:rPr lang="en-US" sz="1300" dirty="0"/>
              <a:t>. </a:t>
            </a:r>
          </a:p>
        </p:txBody>
      </p:sp>
      <p:sp>
        <p:nvSpPr>
          <p:cNvPr id="16" name="TextBox 15"/>
          <p:cNvSpPr txBox="1"/>
          <p:nvPr/>
        </p:nvSpPr>
        <p:spPr>
          <a:xfrm>
            <a:off x="245959" y="5275172"/>
            <a:ext cx="3769332" cy="1292662"/>
          </a:xfrm>
          <a:prstGeom prst="rect">
            <a:avLst/>
          </a:prstGeom>
          <a:noFill/>
        </p:spPr>
        <p:txBody>
          <a:bodyPr wrap="square" rtlCol="0">
            <a:spAutoFit/>
          </a:bodyPr>
          <a:lstStyle/>
          <a:p>
            <a:r>
              <a:rPr lang="en-US" sz="1300" b="1" dirty="0"/>
              <a:t>Did you know: </a:t>
            </a:r>
          </a:p>
          <a:p>
            <a:r>
              <a:rPr lang="en-US" sz="1300" dirty="0"/>
              <a:t>Drug abuse starts early. More than 90% of adults with substance use disorders started using before age 18. </a:t>
            </a:r>
            <a:r>
              <a:rPr lang="en-US" sz="1300" dirty="0" smtClean="0"/>
              <a:t>Drug </a:t>
            </a:r>
            <a:r>
              <a:rPr lang="en-US" sz="1300" dirty="0"/>
              <a:t>abuse can be related to trauma such as abuse, neglect, mental illness, incarceration, and divorce. </a:t>
            </a:r>
          </a:p>
        </p:txBody>
      </p:sp>
      <p:sp>
        <p:nvSpPr>
          <p:cNvPr id="22" name="TextBox 21"/>
          <p:cNvSpPr txBox="1"/>
          <p:nvPr/>
        </p:nvSpPr>
        <p:spPr>
          <a:xfrm>
            <a:off x="4303827" y="558111"/>
            <a:ext cx="3567371" cy="1492716"/>
          </a:xfrm>
          <a:prstGeom prst="rect">
            <a:avLst/>
          </a:prstGeom>
          <a:noFill/>
        </p:spPr>
        <p:txBody>
          <a:bodyPr wrap="square" rtlCol="0">
            <a:spAutoFit/>
          </a:bodyPr>
          <a:lstStyle/>
          <a:p>
            <a:r>
              <a:rPr lang="en-US" sz="1300" b="1" dirty="0">
                <a:solidFill>
                  <a:srgbClr val="123E6D"/>
                </a:solidFill>
              </a:rPr>
              <a:t>Risk Factors Include: </a:t>
            </a:r>
          </a:p>
          <a:p>
            <a:r>
              <a:rPr lang="en-US" sz="1300" i="1" dirty="0"/>
              <a:t>Symptoms</a:t>
            </a:r>
            <a:r>
              <a:rPr lang="en-US" sz="1300" dirty="0"/>
              <a:t> of trauma - Stress, depression </a:t>
            </a:r>
          </a:p>
          <a:p>
            <a:r>
              <a:rPr lang="en-US" sz="1300" i="1" dirty="0"/>
              <a:t>Access </a:t>
            </a:r>
            <a:r>
              <a:rPr lang="en-US" sz="1300" dirty="0"/>
              <a:t>to an addictive substance</a:t>
            </a:r>
          </a:p>
          <a:p>
            <a:r>
              <a:rPr lang="en-US" sz="1300" i="1" dirty="0"/>
              <a:t>Starting</a:t>
            </a:r>
            <a:r>
              <a:rPr lang="en-US" sz="1300" dirty="0"/>
              <a:t> alcohol, nicotine or other drug use at an early age </a:t>
            </a:r>
          </a:p>
          <a:p>
            <a:r>
              <a:rPr lang="en-US" sz="1300" i="1" dirty="0"/>
              <a:t>Engaging</a:t>
            </a:r>
            <a:r>
              <a:rPr lang="en-US" sz="1300" dirty="0"/>
              <a:t> in sexual relations at an early age is associated with addiction</a:t>
            </a:r>
          </a:p>
        </p:txBody>
      </p:sp>
      <p:sp>
        <p:nvSpPr>
          <p:cNvPr id="23" name="TextBox 22"/>
          <p:cNvSpPr txBox="1"/>
          <p:nvPr/>
        </p:nvSpPr>
        <p:spPr>
          <a:xfrm>
            <a:off x="4316476" y="2148006"/>
            <a:ext cx="3554722" cy="1892826"/>
          </a:xfrm>
          <a:prstGeom prst="rect">
            <a:avLst/>
          </a:prstGeom>
          <a:noFill/>
        </p:spPr>
        <p:txBody>
          <a:bodyPr wrap="square" rtlCol="0">
            <a:spAutoFit/>
          </a:bodyPr>
          <a:lstStyle/>
          <a:p>
            <a:r>
              <a:rPr lang="en-US" sz="1300" b="1" dirty="0">
                <a:solidFill>
                  <a:srgbClr val="123E6D"/>
                </a:solidFill>
              </a:rPr>
              <a:t>Know what to look for: </a:t>
            </a:r>
          </a:p>
          <a:p>
            <a:pPr marL="285750" indent="-285750">
              <a:buFont typeface="Arial" panose="020B0604020202020204" pitchFamily="34" charset="0"/>
              <a:buChar char="•"/>
            </a:pPr>
            <a:r>
              <a:rPr lang="en-US" sz="1300" dirty="0"/>
              <a:t>Changes in mood, grades, weight, and low energy for practices, games, school, or team activities.</a:t>
            </a:r>
          </a:p>
          <a:p>
            <a:pPr marL="285750" indent="-285750">
              <a:buFont typeface="Arial" panose="020B0604020202020204" pitchFamily="34" charset="0"/>
              <a:buChar char="•"/>
            </a:pPr>
            <a:r>
              <a:rPr lang="en-US" sz="1300" dirty="0"/>
              <a:t>Withdrawn or depressed</a:t>
            </a:r>
          </a:p>
          <a:p>
            <a:pPr marL="285750" indent="-285750">
              <a:buFont typeface="Arial" panose="020B0604020202020204" pitchFamily="34" charset="0"/>
              <a:buChar char="•"/>
            </a:pPr>
            <a:r>
              <a:rPr lang="en-US" sz="1300" dirty="0"/>
              <a:t>Makes endless excuses</a:t>
            </a:r>
          </a:p>
          <a:p>
            <a:pPr marL="285750" indent="-285750">
              <a:buFont typeface="Arial" panose="020B0604020202020204" pitchFamily="34" charset="0"/>
              <a:buChar char="•"/>
            </a:pPr>
            <a:r>
              <a:rPr lang="en-US" sz="1300" dirty="0"/>
              <a:t>Exhibits uncharacteristically loud, obnoxious behavior</a:t>
            </a:r>
          </a:p>
          <a:p>
            <a:pPr marL="285750" indent="-285750">
              <a:buFont typeface="Arial" panose="020B0604020202020204" pitchFamily="34" charset="0"/>
              <a:buChar char="•"/>
            </a:pPr>
            <a:r>
              <a:rPr lang="en-US" sz="1300" dirty="0"/>
              <a:t>Unkempt, dirty appearance</a:t>
            </a:r>
          </a:p>
        </p:txBody>
      </p:sp>
      <p:sp>
        <p:nvSpPr>
          <p:cNvPr id="24" name="TextBox 23"/>
          <p:cNvSpPr txBox="1"/>
          <p:nvPr/>
        </p:nvSpPr>
        <p:spPr>
          <a:xfrm>
            <a:off x="8246414" y="558111"/>
            <a:ext cx="3774831" cy="5755422"/>
          </a:xfrm>
          <a:prstGeom prst="rect">
            <a:avLst/>
          </a:prstGeom>
          <a:noFill/>
        </p:spPr>
        <p:txBody>
          <a:bodyPr wrap="square" rtlCol="0">
            <a:spAutoFit/>
          </a:bodyPr>
          <a:lstStyle/>
          <a:p>
            <a:pPr>
              <a:spcAft>
                <a:spcPts val="600"/>
              </a:spcAft>
            </a:pPr>
            <a:r>
              <a:rPr lang="en-US" sz="1300" b="1" dirty="0">
                <a:solidFill>
                  <a:srgbClr val="123E6D"/>
                </a:solidFill>
              </a:rPr>
              <a:t>How to fight this epidemic: </a:t>
            </a:r>
          </a:p>
          <a:p>
            <a:pPr marL="285750" indent="-285750">
              <a:spcAft>
                <a:spcPts val="600"/>
              </a:spcAft>
              <a:buFont typeface="Arial" panose="020B0604020202020204" pitchFamily="34" charset="0"/>
              <a:buChar char="•"/>
            </a:pPr>
            <a:r>
              <a:rPr lang="en-US" sz="1300" b="1" dirty="0"/>
              <a:t>Talk to your children: </a:t>
            </a:r>
            <a:r>
              <a:rPr lang="en-US" sz="1300" dirty="0"/>
              <a:t>Children who learn about the </a:t>
            </a:r>
            <a:r>
              <a:rPr lang="en-US" sz="1300" dirty="0" smtClean="0"/>
              <a:t>risks </a:t>
            </a:r>
            <a:r>
              <a:rPr lang="en-US" sz="1300" dirty="0"/>
              <a:t>of drugs at home </a:t>
            </a:r>
            <a:r>
              <a:rPr lang="en-US" sz="1300" dirty="0" smtClean="0"/>
              <a:t>are 50 </a:t>
            </a:r>
            <a:r>
              <a:rPr lang="en-US" sz="1300" dirty="0"/>
              <a:t>percent </a:t>
            </a:r>
            <a:r>
              <a:rPr lang="en-US" sz="1300" b="1" dirty="0"/>
              <a:t>less likely</a:t>
            </a:r>
            <a:r>
              <a:rPr lang="en-US" sz="1300" dirty="0"/>
              <a:t> to use drugs</a:t>
            </a:r>
          </a:p>
          <a:p>
            <a:pPr marL="285750" indent="-285750">
              <a:spcAft>
                <a:spcPts val="600"/>
              </a:spcAft>
              <a:buFont typeface="Arial" panose="020B0604020202020204" pitchFamily="34" charset="0"/>
              <a:buChar char="•"/>
            </a:pPr>
            <a:r>
              <a:rPr lang="en-US" sz="1300" b="1" dirty="0"/>
              <a:t>Find other ways to relieve pain: </a:t>
            </a:r>
            <a:r>
              <a:rPr lang="en-US" sz="1300" dirty="0" smtClean="0"/>
              <a:t>Research </a:t>
            </a:r>
            <a:r>
              <a:rPr lang="en-US" sz="1300" dirty="0"/>
              <a:t>shows that a 500 mg tablet of acetaminophen and one 200 mg tablet of ibuprofen taken together up to 4 times per day with food and water is most effective for treating severe pain for most people.</a:t>
            </a:r>
          </a:p>
          <a:p>
            <a:pPr marL="285750" indent="-285750">
              <a:spcAft>
                <a:spcPts val="600"/>
              </a:spcAft>
              <a:buFont typeface="Arial" panose="020B0604020202020204" pitchFamily="34" charset="0"/>
              <a:buChar char="•"/>
            </a:pPr>
            <a:r>
              <a:rPr lang="en-US" sz="1300" b="1" dirty="0" smtClean="0"/>
              <a:t>Count </a:t>
            </a:r>
            <a:r>
              <a:rPr lang="en-US" sz="1300" dirty="0"/>
              <a:t>the number of painkillers in your home</a:t>
            </a:r>
          </a:p>
          <a:p>
            <a:pPr marL="285750" indent="-285750">
              <a:spcAft>
                <a:spcPts val="600"/>
              </a:spcAft>
              <a:buFont typeface="Arial" panose="020B0604020202020204" pitchFamily="34" charset="0"/>
              <a:buChar char="•"/>
            </a:pPr>
            <a:r>
              <a:rPr lang="en-US" sz="1300" b="1" dirty="0"/>
              <a:t>Secure</a:t>
            </a:r>
            <a:r>
              <a:rPr lang="en-US" sz="1300" dirty="0"/>
              <a:t> your pills</a:t>
            </a:r>
          </a:p>
          <a:p>
            <a:pPr marL="285750" indent="-285750">
              <a:spcAft>
                <a:spcPts val="600"/>
              </a:spcAft>
              <a:buFont typeface="Arial" panose="020B0604020202020204" pitchFamily="34" charset="0"/>
              <a:buChar char="•"/>
            </a:pPr>
            <a:r>
              <a:rPr lang="en-US" sz="1300" b="1" dirty="0"/>
              <a:t>Drop off </a:t>
            </a:r>
            <a:r>
              <a:rPr lang="en-US" sz="1300" dirty="0"/>
              <a:t>unused pills at a RX Drop-Off </a:t>
            </a:r>
            <a:r>
              <a:rPr lang="en-US" sz="1300" dirty="0" smtClean="0"/>
              <a:t>Locations: </a:t>
            </a:r>
          </a:p>
          <a:p>
            <a:pPr marL="742950" lvl="1" indent="-285750">
              <a:spcAft>
                <a:spcPts val="600"/>
              </a:spcAft>
              <a:buFont typeface="Arial" panose="020B0604020202020204" pitchFamily="34" charset="0"/>
              <a:buChar char="•"/>
            </a:pPr>
            <a:r>
              <a:rPr lang="en-US" sz="1300" b="1" dirty="0" smtClean="0"/>
              <a:t>Buncombe County Sherriff's Office- Downtown Asheville- County Courthouse</a:t>
            </a:r>
          </a:p>
          <a:p>
            <a:pPr marL="742950" lvl="1" indent="-285750">
              <a:spcAft>
                <a:spcPts val="600"/>
              </a:spcAft>
              <a:buFont typeface="Arial" panose="020B0604020202020204" pitchFamily="34" charset="0"/>
              <a:buChar char="•"/>
            </a:pPr>
            <a:r>
              <a:rPr lang="en-US" sz="1300" b="1" dirty="0" smtClean="0"/>
              <a:t>Asheville Police Department</a:t>
            </a:r>
            <a:endParaRPr lang="en-US" sz="1300" b="1" dirty="0"/>
          </a:p>
          <a:p>
            <a:pPr marL="285750" indent="-285750">
              <a:spcAft>
                <a:spcPts val="600"/>
              </a:spcAft>
              <a:buFont typeface="Arial" panose="020B0604020202020204" pitchFamily="34" charset="0"/>
              <a:buChar char="•"/>
            </a:pPr>
            <a:r>
              <a:rPr lang="en-US" sz="1300" b="1" dirty="0"/>
              <a:t>Ask</a:t>
            </a:r>
            <a:r>
              <a:rPr lang="en-US" sz="1300" dirty="0"/>
              <a:t> your friends and family members to </a:t>
            </a:r>
            <a:r>
              <a:rPr lang="en-US" sz="1300" dirty="0" smtClean="0"/>
              <a:t>discard unused medications</a:t>
            </a:r>
          </a:p>
          <a:p>
            <a:pPr marL="285750" indent="-285750">
              <a:spcAft>
                <a:spcPts val="600"/>
              </a:spcAft>
              <a:buFont typeface="Arial" panose="020B0604020202020204" pitchFamily="34" charset="0"/>
              <a:buChar char="•"/>
            </a:pPr>
            <a:r>
              <a:rPr lang="en-US" sz="1300" b="1" dirty="0"/>
              <a:t>Talk about this </a:t>
            </a:r>
            <a:r>
              <a:rPr lang="en-US" sz="1300" dirty="0"/>
              <a:t>as a health epidemic to your children and </a:t>
            </a:r>
            <a:r>
              <a:rPr lang="en-US" sz="1300" dirty="0" smtClean="0"/>
              <a:t>friends. Addiction is not a moral failure, it is a disease of the brain.</a:t>
            </a:r>
            <a:endParaRPr lang="en-US" sz="1300" dirty="0"/>
          </a:p>
          <a:p>
            <a:pPr marL="285750" indent="-285750">
              <a:spcAft>
                <a:spcPts val="600"/>
              </a:spcAft>
              <a:buFont typeface="Arial" panose="020B0604020202020204" pitchFamily="34" charset="0"/>
              <a:buChar char="•"/>
            </a:pPr>
            <a:r>
              <a:rPr lang="en-US" sz="1300" b="1" dirty="0"/>
              <a:t>Know the signs and symptoms </a:t>
            </a:r>
            <a:r>
              <a:rPr lang="en-US" sz="1300" dirty="0"/>
              <a:t>of </a:t>
            </a:r>
            <a:r>
              <a:rPr lang="en-US" sz="1300" dirty="0" smtClean="0"/>
              <a:t>addiction</a:t>
            </a:r>
          </a:p>
          <a:p>
            <a:pPr marL="285750" indent="-285750">
              <a:spcAft>
                <a:spcPts val="600"/>
              </a:spcAft>
              <a:buFont typeface="Arial" panose="020B0604020202020204" pitchFamily="34" charset="0"/>
              <a:buChar char="•"/>
            </a:pPr>
            <a:r>
              <a:rPr lang="en-US" sz="1300" b="1" dirty="0" smtClean="0"/>
              <a:t>Call 911- </a:t>
            </a:r>
            <a:r>
              <a:rPr lang="en-US" sz="1300" dirty="0" smtClean="0"/>
              <a:t>Good </a:t>
            </a:r>
            <a:r>
              <a:rPr lang="en-US" sz="1300" dirty="0"/>
              <a:t>Samaritan laws provide </a:t>
            </a:r>
            <a:r>
              <a:rPr lang="en-US" sz="1300" dirty="0" smtClean="0"/>
              <a:t>protection</a:t>
            </a:r>
            <a:endParaRPr lang="en-US" sz="1300" dirty="0"/>
          </a:p>
        </p:txBody>
      </p:sp>
      <p:sp>
        <p:nvSpPr>
          <p:cNvPr id="25" name="TextBox 24"/>
          <p:cNvSpPr txBox="1"/>
          <p:nvPr/>
        </p:nvSpPr>
        <p:spPr>
          <a:xfrm>
            <a:off x="4298655" y="4138011"/>
            <a:ext cx="3577713" cy="892552"/>
          </a:xfrm>
          <a:prstGeom prst="rect">
            <a:avLst/>
          </a:prstGeom>
          <a:noFill/>
        </p:spPr>
        <p:txBody>
          <a:bodyPr wrap="square" rtlCol="0">
            <a:spAutoFit/>
          </a:bodyPr>
          <a:lstStyle/>
          <a:p>
            <a:r>
              <a:rPr lang="en-US" sz="1300" b="1" dirty="0" smtClean="0">
                <a:solidFill>
                  <a:srgbClr val="123E6D"/>
                </a:solidFill>
              </a:rPr>
              <a:t>If you need help with substance use: </a:t>
            </a:r>
            <a:endParaRPr lang="en-US" sz="1300" b="1" dirty="0">
              <a:solidFill>
                <a:srgbClr val="123E6D"/>
              </a:solidFill>
            </a:endParaRPr>
          </a:p>
          <a:p>
            <a:r>
              <a:rPr lang="en-US" sz="1300" dirty="0" err="1"/>
              <a:t>Vaya</a:t>
            </a:r>
            <a:r>
              <a:rPr lang="en-US" sz="1300" dirty="0"/>
              <a:t> </a:t>
            </a:r>
            <a:r>
              <a:rPr lang="en-US" sz="1300" dirty="0" smtClean="0"/>
              <a:t>Health- </a:t>
            </a:r>
            <a:r>
              <a:rPr lang="en-US" sz="1300" dirty="0"/>
              <a:t>Call 1-800-849-6127 </a:t>
            </a:r>
            <a:r>
              <a:rPr lang="en-US" sz="1300" dirty="0" smtClean="0"/>
              <a:t>for</a:t>
            </a:r>
            <a:br>
              <a:rPr lang="en-US" sz="1300" dirty="0" smtClean="0"/>
            </a:br>
            <a:r>
              <a:rPr lang="en-US" sz="1300" dirty="0" smtClean="0"/>
              <a:t>24/7 help with </a:t>
            </a:r>
            <a:r>
              <a:rPr lang="en-US" sz="1300" dirty="0"/>
              <a:t>services and support for mental </a:t>
            </a:r>
            <a:r>
              <a:rPr lang="en-US" sz="1300" dirty="0" smtClean="0"/>
              <a:t>health and substance </a:t>
            </a:r>
            <a:r>
              <a:rPr lang="en-US" sz="1300" dirty="0"/>
              <a:t>abuse</a:t>
            </a:r>
          </a:p>
        </p:txBody>
      </p:sp>
      <p:sp>
        <p:nvSpPr>
          <p:cNvPr id="4" name="Rectangle 3"/>
          <p:cNvSpPr/>
          <p:nvPr/>
        </p:nvSpPr>
        <p:spPr>
          <a:xfrm>
            <a:off x="4316476" y="5186358"/>
            <a:ext cx="3720008" cy="1092607"/>
          </a:xfrm>
          <a:prstGeom prst="rect">
            <a:avLst/>
          </a:prstGeom>
        </p:spPr>
        <p:txBody>
          <a:bodyPr wrap="square">
            <a:spAutoFit/>
          </a:bodyPr>
          <a:lstStyle/>
          <a:p>
            <a:r>
              <a:rPr lang="en-US" sz="1300" dirty="0" err="1" smtClean="0"/>
              <a:t>Narcan</a:t>
            </a:r>
            <a:r>
              <a:rPr lang="en-US" sz="1300" dirty="0" smtClean="0"/>
              <a:t> </a:t>
            </a:r>
            <a:r>
              <a:rPr lang="en-US" sz="1300" dirty="0"/>
              <a:t>can save the life of a person experiencing an overdose. </a:t>
            </a:r>
            <a:r>
              <a:rPr lang="en-US" sz="1300" i="1" dirty="0"/>
              <a:t>If someone you love uses opioids get a kit and get trained to use it while you get them into treatment.  </a:t>
            </a:r>
            <a:r>
              <a:rPr lang="en-US" sz="1300" i="1" dirty="0" smtClean="0"/>
              <a:t>Visit </a:t>
            </a:r>
            <a:r>
              <a:rPr lang="en-US" sz="1300" i="1" dirty="0" smtClean="0">
                <a:hlinkClick r:id="rId3"/>
              </a:rPr>
              <a:t>www.thesteadycollective.org</a:t>
            </a:r>
            <a:r>
              <a:rPr lang="en-US" sz="1300" i="1" dirty="0" smtClean="0"/>
              <a:t> for information on harm reduction in Buncombe County</a:t>
            </a:r>
            <a:endParaRPr lang="en-US" sz="1300" i="1" dirty="0"/>
          </a:p>
        </p:txBody>
      </p:sp>
      <p:sp>
        <p:nvSpPr>
          <p:cNvPr id="15" name="TextBox 14"/>
          <p:cNvSpPr txBox="1"/>
          <p:nvPr/>
        </p:nvSpPr>
        <p:spPr>
          <a:xfrm>
            <a:off x="1403637" y="1617908"/>
            <a:ext cx="1119812" cy="492443"/>
          </a:xfrm>
          <a:prstGeom prst="rect">
            <a:avLst/>
          </a:prstGeom>
          <a:noFill/>
        </p:spPr>
        <p:txBody>
          <a:bodyPr wrap="square" rtlCol="0">
            <a:spAutoFit/>
          </a:bodyPr>
          <a:lstStyle/>
          <a:p>
            <a:pPr marL="285750" indent="-285750">
              <a:buFont typeface="Arial" panose="020B0604020202020204" pitchFamily="34" charset="0"/>
              <a:buChar char="•"/>
            </a:pPr>
            <a:r>
              <a:rPr lang="en-US" sz="1300" dirty="0" smtClean="0"/>
              <a:t>Vicodin</a:t>
            </a:r>
          </a:p>
          <a:p>
            <a:pPr marL="285750" indent="-285750">
              <a:buFont typeface="Arial" panose="020B0604020202020204" pitchFamily="34" charset="0"/>
              <a:buChar char="•"/>
            </a:pPr>
            <a:r>
              <a:rPr lang="en-US" sz="1300" dirty="0" smtClean="0"/>
              <a:t>Heroin</a:t>
            </a:r>
            <a:endParaRPr lang="en-US" sz="1300" dirty="0"/>
          </a:p>
        </p:txBody>
      </p:sp>
    </p:spTree>
    <p:extLst>
      <p:ext uri="{BB962C8B-B14F-4D97-AF65-F5344CB8AC3E}">
        <p14:creationId xmlns:p14="http://schemas.microsoft.com/office/powerpoint/2010/main" val="120065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2" name="TextBox 1"/>
          <p:cNvSpPr txBox="1"/>
          <p:nvPr/>
        </p:nvSpPr>
        <p:spPr>
          <a:xfrm>
            <a:off x="1204587" y="2459504"/>
            <a:ext cx="9782827" cy="1938992"/>
          </a:xfrm>
          <a:prstGeom prst="rect">
            <a:avLst/>
          </a:prstGeom>
          <a:noFill/>
        </p:spPr>
        <p:txBody>
          <a:bodyPr wrap="square" rtlCol="0">
            <a:spAutoFit/>
          </a:bodyPr>
          <a:lstStyle/>
          <a:p>
            <a:pPr fontAlgn="base"/>
            <a:r>
              <a:rPr lang="en-US" sz="4000" dirty="0" smtClean="0">
                <a:solidFill>
                  <a:schemeClr val="bg1"/>
                </a:solidFill>
                <a:latin typeface="Franklin Gothic Medium" panose="020B0603020102020204" pitchFamily="34" charset="0"/>
              </a:rPr>
              <a:t>The </a:t>
            </a:r>
            <a:r>
              <a:rPr lang="en-US" sz="4000" dirty="0">
                <a:solidFill>
                  <a:schemeClr val="bg1"/>
                </a:solidFill>
                <a:latin typeface="Franklin Gothic Medium" panose="020B0603020102020204" pitchFamily="34" charset="0"/>
              </a:rPr>
              <a:t>United States has 4.6% of the world’s population, </a:t>
            </a:r>
            <a:r>
              <a:rPr lang="en-US" sz="4000" b="1" dirty="0">
                <a:solidFill>
                  <a:schemeClr val="accent4"/>
                </a:solidFill>
                <a:latin typeface="Franklin Gothic Medium" panose="020B0603020102020204" pitchFamily="34" charset="0"/>
              </a:rPr>
              <a:t>yet we use 80% of the </a:t>
            </a:r>
            <a:r>
              <a:rPr lang="en-US" sz="4000" b="1" dirty="0" smtClean="0">
                <a:solidFill>
                  <a:schemeClr val="accent4"/>
                </a:solidFill>
                <a:latin typeface="Franklin Gothic Medium" panose="020B0603020102020204" pitchFamily="34" charset="0"/>
              </a:rPr>
              <a:t>world’s opioids</a:t>
            </a:r>
            <a:endParaRPr lang="en-US" sz="2400" b="1" dirty="0">
              <a:solidFill>
                <a:schemeClr val="accent4"/>
              </a:solidFill>
              <a:latin typeface="Franklin Gothic Medium" panose="020B0603020102020204" pitchFamily="34" charset="0"/>
            </a:endParaRPr>
          </a:p>
        </p:txBody>
      </p:sp>
    </p:spTree>
    <p:extLst>
      <p:ext uri="{BB962C8B-B14F-4D97-AF65-F5344CB8AC3E}">
        <p14:creationId xmlns:p14="http://schemas.microsoft.com/office/powerpoint/2010/main" val="635552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252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sp>
        <p:nvSpPr>
          <p:cNvPr id="15" name="TextBox 14"/>
          <p:cNvSpPr txBox="1"/>
          <p:nvPr/>
        </p:nvSpPr>
        <p:spPr>
          <a:xfrm rot="20694350">
            <a:off x="653850" y="895872"/>
            <a:ext cx="7216105" cy="4708981"/>
          </a:xfrm>
          <a:prstGeom prst="rect">
            <a:avLst/>
          </a:prstGeom>
          <a:noFill/>
        </p:spPr>
        <p:txBody>
          <a:bodyPr wrap="square" rtlCol="0">
            <a:spAutoFit/>
          </a:bodyPr>
          <a:lstStyle/>
          <a:p>
            <a:r>
              <a:rPr lang="en-US" sz="6000" dirty="0" smtClean="0">
                <a:solidFill>
                  <a:schemeClr val="bg1">
                    <a:lumMod val="95000"/>
                  </a:schemeClr>
                </a:solidFill>
                <a:latin typeface="Franklin Gothic Medium" panose="020B0603020102020204" pitchFamily="34" charset="0"/>
              </a:rPr>
              <a:t>OVER 17 MILLION PAINKILLERS PRESCRIBED IN BUNCOMBE COUNTY IN 2016</a:t>
            </a:r>
            <a:endParaRPr lang="en-US" sz="6000" dirty="0">
              <a:solidFill>
                <a:schemeClr val="bg1">
                  <a:lumMod val="95000"/>
                </a:schemeClr>
              </a:solidFill>
            </a:endParaRPr>
          </a:p>
        </p:txBody>
      </p:sp>
      <p:sp>
        <p:nvSpPr>
          <p:cNvPr id="2" name="TextBox 1"/>
          <p:cNvSpPr txBox="1"/>
          <p:nvPr/>
        </p:nvSpPr>
        <p:spPr>
          <a:xfrm>
            <a:off x="6737683" y="5037221"/>
            <a:ext cx="5021179" cy="1661993"/>
          </a:xfrm>
          <a:prstGeom prst="rect">
            <a:avLst/>
          </a:prstGeom>
          <a:noFill/>
        </p:spPr>
        <p:txBody>
          <a:bodyPr wrap="square" rtlCol="0">
            <a:spAutoFit/>
          </a:bodyPr>
          <a:lstStyle/>
          <a:p>
            <a:r>
              <a:rPr lang="en-US" sz="2800" b="1" dirty="0">
                <a:solidFill>
                  <a:schemeClr val="bg1"/>
                </a:solidFill>
              </a:rPr>
              <a:t>This equals almost 68 pills </a:t>
            </a:r>
            <a:r>
              <a:rPr lang="en-US" sz="2800" b="1" dirty="0" smtClean="0">
                <a:solidFill>
                  <a:schemeClr val="bg1"/>
                </a:solidFill>
              </a:rPr>
              <a:t>for </a:t>
            </a:r>
            <a:r>
              <a:rPr lang="en-US" sz="2800" b="1" dirty="0">
                <a:solidFill>
                  <a:schemeClr val="bg1"/>
                </a:solidFill>
              </a:rPr>
              <a:t>every Buncombe County resident</a:t>
            </a:r>
          </a:p>
          <a:p>
            <a:endParaRPr lang="en-US" dirty="0"/>
          </a:p>
        </p:txBody>
      </p:sp>
    </p:spTree>
    <p:extLst>
      <p:ext uri="{BB962C8B-B14F-4D97-AF65-F5344CB8AC3E}">
        <p14:creationId xmlns:p14="http://schemas.microsoft.com/office/powerpoint/2010/main" val="1956411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61E1E"/>
        </a:solidFill>
        <a:effectLst/>
      </p:bgPr>
    </p:bg>
    <p:spTree>
      <p:nvGrpSpPr>
        <p:cNvPr id="1" name=""/>
        <p:cNvGrpSpPr/>
        <p:nvPr/>
      </p:nvGrpSpPr>
      <p:grpSpPr>
        <a:xfrm>
          <a:off x="0" y="0"/>
          <a:ext cx="0" cy="0"/>
          <a:chOff x="0" y="0"/>
          <a:chExt cx="0" cy="0"/>
        </a:xfrm>
      </p:grpSpPr>
      <p:pic>
        <p:nvPicPr>
          <p:cNvPr id="2050" name="Picture 2" descr="http://drugabuse.com/wp-content/uploads/drugabuse_shutterstock-251002813-man-pouring-excess-pills-into-hand-addi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179" y="0"/>
            <a:ext cx="10235821"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880414" cy="6858000"/>
          </a:xfrm>
          <a:prstGeom prst="rect">
            <a:avLst/>
          </a:prstGeom>
          <a:solidFill>
            <a:srgbClr val="281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6531" y="4379707"/>
            <a:ext cx="5275619" cy="2021093"/>
          </a:xfrm>
        </p:spPr>
        <p:txBody>
          <a:bodyPr>
            <a:normAutofit/>
          </a:bodyPr>
          <a:lstStyle/>
          <a:p>
            <a:r>
              <a:rPr lang="en-US" dirty="0" smtClean="0">
                <a:solidFill>
                  <a:srgbClr val="D2ECF2"/>
                </a:solidFill>
              </a:rPr>
              <a:t>What we know now …</a:t>
            </a:r>
            <a:br>
              <a:rPr lang="en-US" dirty="0" smtClean="0">
                <a:solidFill>
                  <a:srgbClr val="D2ECF2"/>
                </a:solidFill>
              </a:rPr>
            </a:br>
            <a:r>
              <a:rPr lang="en-US" sz="4800" b="1" dirty="0" smtClean="0">
                <a:solidFill>
                  <a:srgbClr val="D2ECF2"/>
                </a:solidFill>
              </a:rPr>
              <a:t>It only takes a little to become addicted</a:t>
            </a:r>
            <a:endParaRPr lang="en-US" sz="4800" b="1" dirty="0">
              <a:solidFill>
                <a:srgbClr val="D2ECF2"/>
              </a:solidFill>
            </a:endParaRPr>
          </a:p>
        </p:txBody>
      </p:sp>
    </p:spTree>
    <p:extLst>
      <p:ext uri="{BB962C8B-B14F-4D97-AF65-F5344CB8AC3E}">
        <p14:creationId xmlns:p14="http://schemas.microsoft.com/office/powerpoint/2010/main" val="2667185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3E6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317500"/>
            <a:ext cx="9509153" cy="6376399"/>
          </a:xfrm>
          <a:prstGeom prst="rect">
            <a:avLst/>
          </a:prstGeom>
        </p:spPr>
      </p:pic>
      <p:sp>
        <p:nvSpPr>
          <p:cNvPr id="2" name="Title 1"/>
          <p:cNvSpPr>
            <a:spLocks noGrp="1"/>
          </p:cNvSpPr>
          <p:nvPr>
            <p:ph type="title"/>
          </p:nvPr>
        </p:nvSpPr>
        <p:spPr>
          <a:xfrm>
            <a:off x="2207898" y="941985"/>
            <a:ext cx="5578432" cy="1633246"/>
          </a:xfrm>
        </p:spPr>
        <p:txBody>
          <a:bodyPr>
            <a:normAutofit/>
          </a:bodyPr>
          <a:lstStyle/>
          <a:p>
            <a:r>
              <a:rPr lang="en-US" sz="2800" dirty="0" smtClean="0">
                <a:solidFill>
                  <a:srgbClr val="D2ECF2"/>
                </a:solidFill>
                <a:latin typeface="+mn-lt"/>
              </a:rPr>
              <a:t>Your risk of </a:t>
            </a:r>
            <a:r>
              <a:rPr lang="en-US" sz="3600" b="1" dirty="0" smtClean="0">
                <a:solidFill>
                  <a:schemeClr val="accent4"/>
                </a:solidFill>
                <a:latin typeface="+mn-lt"/>
              </a:rPr>
              <a:t>addiction</a:t>
            </a:r>
            <a:r>
              <a:rPr lang="en-US" sz="2800" dirty="0" smtClean="0">
                <a:solidFill>
                  <a:srgbClr val="D2ECF2"/>
                </a:solidFill>
                <a:latin typeface="+mn-lt"/>
              </a:rPr>
              <a:t> rises quickly with each day you take painkillers</a:t>
            </a:r>
            <a:endParaRPr lang="en-US" sz="2800" dirty="0">
              <a:solidFill>
                <a:srgbClr val="D2ECF2"/>
              </a:solidFill>
              <a:latin typeface="+mn-lt"/>
            </a:endParaRPr>
          </a:p>
        </p:txBody>
      </p:sp>
    </p:spTree>
    <p:extLst>
      <p:ext uri="{BB962C8B-B14F-4D97-AF65-F5344CB8AC3E}">
        <p14:creationId xmlns:p14="http://schemas.microsoft.com/office/powerpoint/2010/main" val="1930697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458" y="2743200"/>
            <a:ext cx="9507071" cy="2862322"/>
          </a:xfrm>
          <a:prstGeom prst="rect">
            <a:avLst/>
          </a:prstGeom>
          <a:noFill/>
        </p:spPr>
        <p:txBody>
          <a:bodyPr wrap="square" rtlCol="0">
            <a:spAutoFit/>
          </a:bodyPr>
          <a:lstStyle/>
          <a:p>
            <a:r>
              <a:rPr lang="en-US" sz="5400" b="1" dirty="0" smtClean="0">
                <a:solidFill>
                  <a:srgbClr val="123E6D"/>
                </a:solidFill>
              </a:rPr>
              <a:t>Has anyone here been complicit?</a:t>
            </a:r>
          </a:p>
          <a:p>
            <a:r>
              <a:rPr lang="en-US" sz="5400" b="1" dirty="0" smtClean="0">
                <a:solidFill>
                  <a:srgbClr val="123E6D"/>
                </a:solidFill>
              </a:rPr>
              <a:t> </a:t>
            </a:r>
          </a:p>
          <a:p>
            <a:endParaRPr lang="en-US" dirty="0" smtClean="0"/>
          </a:p>
        </p:txBody>
      </p:sp>
      <p:sp>
        <p:nvSpPr>
          <p:cNvPr id="3" name="Rectangle 2"/>
          <p:cNvSpPr/>
          <p:nvPr/>
        </p:nvSpPr>
        <p:spPr>
          <a:xfrm>
            <a:off x="-201706" y="0"/>
            <a:ext cx="12653682" cy="2084294"/>
          </a:xfrm>
          <a:prstGeom prst="rect">
            <a:avLst/>
          </a:prstGeom>
          <a:solidFill>
            <a:srgbClr val="123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5457" y="-839583"/>
            <a:ext cx="9507071" cy="2923877"/>
          </a:xfrm>
          <a:prstGeom prst="rect">
            <a:avLst/>
          </a:prstGeom>
          <a:noFill/>
        </p:spPr>
        <p:txBody>
          <a:bodyPr wrap="square" rtlCol="0">
            <a:spAutoFit/>
          </a:bodyPr>
          <a:lstStyle/>
          <a:p>
            <a:r>
              <a:rPr lang="en-US" sz="16600" b="1" dirty="0" smtClean="0">
                <a:solidFill>
                  <a:srgbClr val="FFC000"/>
                </a:solidFill>
              </a:rPr>
              <a:t>…</a:t>
            </a:r>
            <a:r>
              <a:rPr lang="en-US" sz="5400" b="1" dirty="0" smtClean="0">
                <a:solidFill>
                  <a:srgbClr val="123E6D"/>
                </a:solidFill>
              </a:rPr>
              <a:t> </a:t>
            </a:r>
          </a:p>
          <a:p>
            <a:endParaRPr lang="en-US" dirty="0" smtClean="0"/>
          </a:p>
        </p:txBody>
      </p:sp>
    </p:spTree>
    <p:extLst>
      <p:ext uri="{BB962C8B-B14F-4D97-AF65-F5344CB8AC3E}">
        <p14:creationId xmlns:p14="http://schemas.microsoft.com/office/powerpoint/2010/main" val="3344157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64635" y="0"/>
            <a:ext cx="14497050" cy="8343900"/>
          </a:xfrm>
          <a:prstGeom prst="rect">
            <a:avLst/>
          </a:prstGeom>
        </p:spPr>
      </p:pic>
      <p:sp>
        <p:nvSpPr>
          <p:cNvPr id="3" name="TextBox 2"/>
          <p:cNvSpPr txBox="1"/>
          <p:nvPr/>
        </p:nvSpPr>
        <p:spPr>
          <a:xfrm>
            <a:off x="463463" y="5951849"/>
            <a:ext cx="13402850" cy="769441"/>
          </a:xfrm>
          <a:prstGeom prst="rect">
            <a:avLst/>
          </a:prstGeom>
          <a:noFill/>
        </p:spPr>
        <p:txBody>
          <a:bodyPr wrap="square" rtlCol="0">
            <a:spAutoFit/>
          </a:bodyPr>
          <a:lstStyle/>
          <a:p>
            <a:r>
              <a:rPr lang="en-US" sz="4000" dirty="0" smtClean="0">
                <a:solidFill>
                  <a:schemeClr val="bg1"/>
                </a:solidFill>
              </a:rPr>
              <a:t>We all have a role to play in this </a:t>
            </a:r>
            <a:r>
              <a:rPr lang="en-US" sz="4400" b="1" dirty="0" smtClean="0">
                <a:solidFill>
                  <a:srgbClr val="FFC000"/>
                </a:solidFill>
              </a:rPr>
              <a:t>public health crisis</a:t>
            </a:r>
            <a:endParaRPr lang="en-US" sz="4400" b="1" dirty="0">
              <a:solidFill>
                <a:srgbClr val="FFC000"/>
              </a:solidFill>
            </a:endParaRPr>
          </a:p>
        </p:txBody>
      </p:sp>
    </p:spTree>
    <p:extLst>
      <p:ext uri="{BB962C8B-B14F-4D97-AF65-F5344CB8AC3E}">
        <p14:creationId xmlns:p14="http://schemas.microsoft.com/office/powerpoint/2010/main" val="1605831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597" t="3210" r="12894" b="4669"/>
          <a:stretch/>
        </p:blipFill>
        <p:spPr>
          <a:xfrm>
            <a:off x="4421541" y="3421860"/>
            <a:ext cx="3624618" cy="227637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9915" t="10010" r="22621" b="12246"/>
          <a:stretch/>
        </p:blipFill>
        <p:spPr>
          <a:xfrm>
            <a:off x="0" y="2439224"/>
            <a:ext cx="3236359" cy="29178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9476" y="458369"/>
            <a:ext cx="2007581" cy="3017658"/>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37690"/>
          <a:stretch/>
        </p:blipFill>
        <p:spPr>
          <a:xfrm>
            <a:off x="0" y="5267"/>
            <a:ext cx="2279037" cy="243395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6281" y="3054419"/>
            <a:ext cx="2535719" cy="3803581"/>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8483" y="0"/>
            <a:ext cx="2193517" cy="2941325"/>
          </a:xfrm>
          <a:prstGeom prst="rect">
            <a:avLst/>
          </a:prstGeom>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40635" t="6345"/>
          <a:stretch/>
        </p:blipFill>
        <p:spPr>
          <a:xfrm>
            <a:off x="6919129" y="472130"/>
            <a:ext cx="3036803" cy="3193137"/>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t="-184" r="34018"/>
          <a:stretch/>
        </p:blipFill>
        <p:spPr>
          <a:xfrm>
            <a:off x="2527668" y="4659373"/>
            <a:ext cx="2060303" cy="2077730"/>
          </a:xfrm>
          <a:prstGeom prst="rect">
            <a:avLst/>
          </a:prstGeom>
        </p:spPr>
      </p:pic>
      <p:pic>
        <p:nvPicPr>
          <p:cNvPr id="14" name="Picture 13"/>
          <p:cNvPicPr>
            <a:picLocks noChangeAspect="1"/>
          </p:cNvPicPr>
          <p:nvPr/>
        </p:nvPicPr>
        <p:blipFill rotWithShape="1">
          <a:blip r:embed="rId11" cstate="print">
            <a:extLst>
              <a:ext uri="{28A0092B-C50C-407E-A947-70E740481C1C}">
                <a14:useLocalDpi xmlns:a14="http://schemas.microsoft.com/office/drawing/2010/main" val="0"/>
              </a:ext>
            </a:extLst>
          </a:blip>
          <a:srcRect t="4597" r="35001"/>
          <a:stretch/>
        </p:blipFill>
        <p:spPr>
          <a:xfrm>
            <a:off x="4267949" y="83461"/>
            <a:ext cx="2920963" cy="2857864"/>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505349"/>
            <a:ext cx="1584964" cy="2385778"/>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24548" y="4054320"/>
            <a:ext cx="2109801" cy="2637626"/>
          </a:xfrm>
          <a:prstGeom prst="rect">
            <a:avLst/>
          </a:prstGeom>
        </p:spPr>
      </p:pic>
    </p:spTree>
    <p:extLst>
      <p:ext uri="{BB962C8B-B14F-4D97-AF65-F5344CB8AC3E}">
        <p14:creationId xmlns:p14="http://schemas.microsoft.com/office/powerpoint/2010/main" val="1745010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3497</TotalTime>
  <Words>2148</Words>
  <Application>Microsoft Office PowerPoint</Application>
  <PresentationFormat>Widescreen</PresentationFormat>
  <Paragraphs>250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Baskerville-eText</vt:lpstr>
      <vt:lpstr>Calibri</vt:lpstr>
      <vt:lpstr>Calibri Light</vt:lpstr>
      <vt:lpstr>Cordia New</vt:lpstr>
      <vt:lpstr>Franklin Gothic Book</vt:lpstr>
      <vt:lpstr>Franklin Gothic Medium</vt:lpstr>
      <vt:lpstr>Times New Roman</vt:lpstr>
      <vt:lpstr>Office Theme</vt:lpstr>
      <vt:lpstr>Dr. Blake Fagan</vt:lpstr>
      <vt:lpstr>What are opioids (prescription painkillers)?</vt:lpstr>
      <vt:lpstr>PowerPoint Presentation</vt:lpstr>
      <vt:lpstr>PowerPoint Presentation</vt:lpstr>
      <vt:lpstr>What we know now … It only takes a little to become addicted</vt:lpstr>
      <vt:lpstr>Your risk of addiction rises quickly with each day you take painkillers</vt:lpstr>
      <vt:lpstr>PowerPoint Presentation</vt:lpstr>
      <vt:lpstr>PowerPoint Presentation</vt:lpstr>
      <vt:lpstr>PowerPoint Presentation</vt:lpstr>
      <vt:lpstr>PowerPoint Presentation</vt:lpstr>
      <vt:lpstr>PowerPoint Presentation</vt:lpstr>
      <vt:lpstr>It doesn’t take a lot to kill</vt:lpstr>
      <vt:lpstr>PowerPoint Presentation</vt:lpstr>
      <vt:lpstr>The epidemic is everywhere in our community</vt:lpstr>
      <vt:lpstr>PowerPoint Presentation</vt:lpstr>
      <vt:lpstr>PowerPoint Presentation</vt:lpstr>
      <vt:lpstr>PowerPoint Presentation</vt:lpstr>
      <vt:lpstr>PowerPoint Presentation</vt:lpstr>
      <vt:lpstr>The ESSENCE of what drives teenage behavior</vt:lpstr>
      <vt:lpstr>PowerPoint Presentation</vt:lpstr>
      <vt:lpstr>Educate others on what to look for:</vt:lpstr>
      <vt:lpstr>Prescription painkillers are a last resort.  </vt:lpstr>
      <vt:lpstr>PowerPoint Presentation</vt:lpstr>
      <vt:lpstr>PowerPoint Presentation</vt:lpstr>
      <vt:lpstr>Safely Dispose of Your Prescription Drugs</vt:lpstr>
      <vt:lpstr>3 ways each of us can help:</vt:lpstr>
      <vt:lpstr>PowerPoint Presentation</vt:lpstr>
      <vt:lpstr>Conversation Guide:</vt:lpstr>
      <vt:lpstr>Combatting the Epidemic:</vt:lpstr>
      <vt:lpstr>PowerPoint Presentation</vt:lpstr>
    </vt:vector>
  </TitlesOfParts>
  <Company>Buncombe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Eby</dc:creator>
  <cp:lastModifiedBy>Stacey Wood</cp:lastModifiedBy>
  <cp:revision>217</cp:revision>
  <dcterms:created xsi:type="dcterms:W3CDTF">2017-05-04T15:28:27Z</dcterms:created>
  <dcterms:modified xsi:type="dcterms:W3CDTF">2017-06-07T20:00:16Z</dcterms:modified>
</cp:coreProperties>
</file>