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56" r:id="rId2"/>
    <p:sldId id="257" r:id="rId3"/>
    <p:sldId id="287" r:id="rId4"/>
    <p:sldId id="279" r:id="rId5"/>
    <p:sldId id="290" r:id="rId6"/>
    <p:sldId id="285" r:id="rId7"/>
    <p:sldId id="292" r:id="rId8"/>
    <p:sldId id="291" r:id="rId9"/>
    <p:sldId id="261" r:id="rId10"/>
    <p:sldId id="277" r:id="rId11"/>
    <p:sldId id="293" r:id="rId12"/>
    <p:sldId id="270" r:id="rId13"/>
    <p:sldId id="294" r:id="rId14"/>
    <p:sldId id="275" r:id="rId15"/>
    <p:sldId id="271" r:id="rId16"/>
    <p:sldId id="295" r:id="rId17"/>
    <p:sldId id="29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6" autoAdjust="0"/>
    <p:restoredTop sz="94660"/>
  </p:normalViewPr>
  <p:slideViewPr>
    <p:cSldViewPr snapToGrid="0">
      <p:cViewPr varScale="1">
        <p:scale>
          <a:sx n="38" d="100"/>
          <a:sy n="38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60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1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2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62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97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7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09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48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4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195955D-9BD8-49E1-B7C8-7E6BD0A54F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7583775-D4E4-4676-BE0D-500DC6FB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87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video" Target="https://www.youtube.com/embed/N02BnHwS5FE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gm9CIJ74Oxw" TargetMode="External"/><Relationship Id="rId1" Type="http://schemas.openxmlformats.org/officeDocument/2006/relationships/video" Target="https://www.youtube.com/embed/DL-8iqkGpFE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Stressors and Coping Skills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Justice Resource Center</a:t>
            </a:r>
            <a:endParaRPr lang="en-US" sz="32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6"/>
    </mc:Choice>
    <mc:Fallback xmlns="">
      <p:transition spd="slow" advTm="6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Factors in addressing Toxic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4360263" cy="425513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Dr. Nadine Burke Harris has identified the following factors:</a:t>
            </a:r>
          </a:p>
          <a:p>
            <a:pPr lvl="1"/>
            <a:r>
              <a:rPr lang="en-US" sz="3000" dirty="0" smtClean="0"/>
              <a:t>Sleep</a:t>
            </a:r>
            <a:endParaRPr lang="en-US" sz="3000" dirty="0"/>
          </a:p>
          <a:p>
            <a:pPr lvl="1"/>
            <a:r>
              <a:rPr lang="en-US" sz="3000" dirty="0"/>
              <a:t>Exercise</a:t>
            </a:r>
          </a:p>
          <a:p>
            <a:pPr lvl="1"/>
            <a:r>
              <a:rPr lang="en-US" sz="3000" dirty="0"/>
              <a:t>Nutrition</a:t>
            </a:r>
          </a:p>
          <a:p>
            <a:pPr lvl="1"/>
            <a:r>
              <a:rPr lang="en-US" sz="3000" dirty="0"/>
              <a:t>Mindfulness</a:t>
            </a:r>
          </a:p>
          <a:p>
            <a:pPr lvl="1"/>
            <a:r>
              <a:rPr lang="en-US" sz="3000" dirty="0"/>
              <a:t>Mental health</a:t>
            </a:r>
          </a:p>
          <a:p>
            <a:pPr lvl="1"/>
            <a:r>
              <a:rPr lang="en-US" sz="3000" dirty="0"/>
              <a:t>Healthy relationships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455" y="2023478"/>
            <a:ext cx="6930923" cy="3896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1454" y="5919932"/>
            <a:ext cx="6930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https://www.motherjones.com/politics/2017/07/the-opioid-epidemic-is-literally-changing-kids-brains/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45"/>
    </mc:Choice>
    <mc:Fallback xmlns="">
      <p:transition spd="slow" advTm="36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“Growth Routine”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his book, My Grandmother’s Hands, </a:t>
            </a:r>
            <a:r>
              <a:rPr lang="en-US" dirty="0" err="1" smtClean="0"/>
              <a:t>Resmaa</a:t>
            </a:r>
            <a:r>
              <a:rPr lang="en-US" dirty="0" smtClean="0"/>
              <a:t> </a:t>
            </a:r>
            <a:r>
              <a:rPr lang="en-US" dirty="0" err="1" smtClean="0"/>
              <a:t>Menakem</a:t>
            </a:r>
            <a:r>
              <a:rPr lang="en-US" dirty="0" smtClean="0"/>
              <a:t> writes about the importance of creating a “growth routine”</a:t>
            </a:r>
          </a:p>
          <a:p>
            <a:r>
              <a:rPr lang="en-US" dirty="0" smtClean="0"/>
              <a:t>He speaks of the importance of many of the same things that Nadine Burke Harris mentions and also adds others </a:t>
            </a:r>
          </a:p>
          <a:p>
            <a:pPr lvl="1"/>
            <a:r>
              <a:rPr lang="en-US" dirty="0" smtClean="0"/>
              <a:t>Simple pleasures (playing an instrument, talking with a friend, going for a walk outside)</a:t>
            </a:r>
          </a:p>
          <a:p>
            <a:r>
              <a:rPr lang="en-US" dirty="0" smtClean="0"/>
              <a:t>You know what is best for you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086" y="2011680"/>
            <a:ext cx="3051933" cy="30519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76102" y="5051524"/>
            <a:ext cx="5161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https://www.psychologytoday.com/us/blog/the-author-speaks/201709/my-grandmother-s-hands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5"/>
    </mc:Choice>
    <mc:Fallback xmlns="">
      <p:transition spd="slow" advTm="17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4, 7, 8 Breathing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1995055"/>
            <a:ext cx="4274245" cy="4222865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Inhale and count to 4</a:t>
            </a:r>
          </a:p>
          <a:p>
            <a:r>
              <a:rPr lang="en-US" sz="3600" dirty="0" smtClean="0"/>
              <a:t>Hold in breath until the count of 7 </a:t>
            </a:r>
          </a:p>
          <a:p>
            <a:r>
              <a:rPr lang="en-US" sz="3600" dirty="0" smtClean="0"/>
              <a:t>Exhale through pursed lips and count to 8</a:t>
            </a:r>
          </a:p>
          <a:p>
            <a:r>
              <a:rPr lang="en-US" sz="3600" dirty="0" smtClean="0"/>
              <a:t>Repeat pattern 4 times </a:t>
            </a:r>
            <a:endParaRPr lang="en-US" sz="3600" dirty="0"/>
          </a:p>
        </p:txBody>
      </p:sp>
      <p:pic>
        <p:nvPicPr>
          <p:cNvPr id="6" name="N02BnHwS5FE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94959" y="2096654"/>
            <a:ext cx="5582868" cy="31403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59"/>
    </mc:Choice>
    <mc:Fallback xmlns="">
      <p:transition spd="slow" advTm="15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Zentangles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55690" y="2127643"/>
            <a:ext cx="3726425" cy="3726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1932" y="5928540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https://zentangle.com/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93"/>
    </mc:Choice>
    <mc:Fallback xmlns="">
      <p:transition spd="slow" advTm="9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Tapping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3600" dirty="0" smtClean="0"/>
              <a:t>Cross </a:t>
            </a:r>
            <a:r>
              <a:rPr lang="en-US" sz="3600" dirty="0"/>
              <a:t>your arms over your chest comfortably</a:t>
            </a:r>
          </a:p>
          <a:p>
            <a:pPr lvl="0"/>
            <a:r>
              <a:rPr lang="en-US" sz="3600" dirty="0"/>
              <a:t>Allow your hands to rest on each opposite upper arm</a:t>
            </a:r>
          </a:p>
          <a:p>
            <a:pPr lvl="0"/>
            <a:r>
              <a:rPr lang="en-US" sz="3600" dirty="0"/>
              <a:t>Use your hands to alternately tap your upper arms </a:t>
            </a:r>
          </a:p>
          <a:p>
            <a:r>
              <a:rPr lang="en-US" sz="3600" dirty="0"/>
              <a:t>Continue for two minutes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74284" y="2406975"/>
            <a:ext cx="4754562" cy="26767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9"/>
    </mc:Choice>
    <mc:Fallback xmlns="">
      <p:transition spd="slow" advTm="11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Pretzel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4292717" cy="420624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Cross dominant ankle over non dominant ankle </a:t>
            </a:r>
          </a:p>
          <a:p>
            <a:r>
              <a:rPr lang="en-US" sz="2400" dirty="0" smtClean="0"/>
              <a:t>Arms straight out in front of you, palms facing each other</a:t>
            </a:r>
          </a:p>
          <a:p>
            <a:r>
              <a:rPr lang="en-US" sz="2400" dirty="0" smtClean="0"/>
              <a:t>Turn your thumbs down and your palms outward</a:t>
            </a:r>
          </a:p>
          <a:p>
            <a:r>
              <a:rPr lang="en-US" sz="2400" dirty="0" smtClean="0"/>
              <a:t>Cross dominant hand over non dominant hand</a:t>
            </a:r>
          </a:p>
          <a:p>
            <a:r>
              <a:rPr lang="en-US" sz="2400" dirty="0" smtClean="0"/>
              <a:t>Lace fingers</a:t>
            </a:r>
          </a:p>
          <a:p>
            <a:r>
              <a:rPr lang="en-US" sz="2400" dirty="0" smtClean="0"/>
              <a:t>Drop your joined hands down and push your elbows out</a:t>
            </a:r>
          </a:p>
          <a:p>
            <a:r>
              <a:rPr lang="en-US" sz="2400" dirty="0" smtClean="0"/>
              <a:t>Bring joined hands down and then through your arms and up to rest on your chest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775" y="2525026"/>
            <a:ext cx="5316156" cy="29890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66"/>
    </mc:Choice>
    <mc:Fallback xmlns="">
      <p:transition spd="slow" advTm="24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Please don’t hesitate to reach out if you have any questions or concerns </a:t>
            </a:r>
          </a:p>
          <a:p>
            <a:pPr lvl="1"/>
            <a:r>
              <a:rPr lang="en-US" sz="3600" dirty="0" smtClean="0"/>
              <a:t>You can call or email</a:t>
            </a:r>
          </a:p>
          <a:p>
            <a:pPr lvl="1"/>
            <a:r>
              <a:rPr lang="en-US" sz="3600" dirty="0" smtClean="0"/>
              <a:t>Shawna.ohle@buncombecounty.org</a:t>
            </a:r>
          </a:p>
          <a:p>
            <a:pPr lvl="1"/>
            <a:r>
              <a:rPr lang="en-US" sz="3600" dirty="0" smtClean="0"/>
              <a:t>828-250-6412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93"/>
    </mc:Choice>
    <mc:Fallback xmlns="">
      <p:transition spd="slow" advTm="9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Polyvagal Theory in Therapy: Engaging the Rhythm of Regulation written by Deb Dana, LCSW</a:t>
            </a:r>
          </a:p>
          <a:p>
            <a:r>
              <a:rPr lang="en-US" dirty="0" smtClean="0"/>
              <a:t>My Grandmother’s Hands: Racialized Trauma and the Pathway to Mending our Hearts and Bodies written by </a:t>
            </a:r>
            <a:r>
              <a:rPr lang="en-US" dirty="0" err="1" smtClean="0"/>
              <a:t>Resmaa</a:t>
            </a:r>
            <a:r>
              <a:rPr lang="en-US" dirty="0" smtClean="0"/>
              <a:t> Menachem </a:t>
            </a:r>
            <a:r>
              <a:rPr lang="en-US" dirty="0"/>
              <a:t>MSW, LICSW, </a:t>
            </a:r>
            <a:r>
              <a:rPr lang="en-US" dirty="0" smtClean="0"/>
              <a:t>SEP</a:t>
            </a:r>
          </a:p>
          <a:p>
            <a:r>
              <a:rPr lang="en-US" dirty="0" smtClean="0"/>
              <a:t>The Deepest Well: Healing the Long Term Effects of Childhood Adversity written by Nadine Burke Harris, M.D.</a:t>
            </a:r>
          </a:p>
          <a:p>
            <a:r>
              <a:rPr lang="en-US" dirty="0"/>
              <a:t>https://</a:t>
            </a:r>
            <a:r>
              <a:rPr lang="en-US" dirty="0" smtClean="0"/>
              <a:t>www.nimh.nih.gov/health/publications/stress/index.shtml</a:t>
            </a:r>
          </a:p>
          <a:p>
            <a:r>
              <a:rPr lang="en-US" dirty="0"/>
              <a:t>https://</a:t>
            </a:r>
            <a:r>
              <a:rPr lang="en-US" dirty="0" smtClean="0"/>
              <a:t>www.youtube.com/watch?v=gm9CIJ74Oxw</a:t>
            </a:r>
          </a:p>
          <a:p>
            <a:r>
              <a:rPr lang="en-US" dirty="0"/>
              <a:t>https://www.youtube.com/watch?v=DL-8iqkGpFE&amp;t=9s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What is stress?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910" y="2603114"/>
            <a:ext cx="8362405" cy="34781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“Stress </a:t>
            </a:r>
            <a:r>
              <a:rPr lang="en-US" sz="2800" dirty="0"/>
              <a:t>is how the brain and body respond to any demand. Any type of challenge—such as performance at work or school, a significant life change, or a traumatic event—can be </a:t>
            </a:r>
            <a:r>
              <a:rPr lang="en-US" sz="2800" dirty="0" smtClean="0"/>
              <a:t>stressful”.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“Stress </a:t>
            </a:r>
            <a:r>
              <a:rPr lang="en-US" sz="2800" dirty="0"/>
              <a:t>can affect your health. It is important to pay attention to how you deal with minor and major stressors, so you know when to seek </a:t>
            </a:r>
            <a:r>
              <a:rPr lang="en-US" sz="2800" dirty="0" smtClean="0"/>
              <a:t>help”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7636" y="595987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(https://www.nimh.nih.gov/health/publications/stress/index.shtml)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0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529"/>
    </mc:Choice>
    <mc:Fallback xmlns="">
      <p:transition advTm="4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Stress and trauma are rooted in perception </a:t>
            </a:r>
          </a:p>
          <a:p>
            <a:r>
              <a:rPr lang="en-US" dirty="0" smtClean="0"/>
              <a:t>No two people will experience a stressor the same </a:t>
            </a:r>
          </a:p>
          <a:p>
            <a:r>
              <a:rPr lang="en-US" dirty="0" smtClean="0"/>
              <a:t>Each person perceives stress in their own way due to many different factors 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2464" y="2214021"/>
            <a:ext cx="5526953" cy="36920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74"/>
    </mc:Choice>
    <mc:Fallback xmlns="">
      <p:transition spd="slow" advTm="9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stress feel like to the body?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Shallow breathing</a:t>
            </a:r>
          </a:p>
          <a:p>
            <a:r>
              <a:rPr lang="en-US" sz="3600" dirty="0" smtClean="0"/>
              <a:t>Pounding heart</a:t>
            </a:r>
          </a:p>
          <a:p>
            <a:r>
              <a:rPr lang="en-US" sz="3600" dirty="0" smtClean="0"/>
              <a:t>Tense muscles </a:t>
            </a:r>
          </a:p>
          <a:p>
            <a:r>
              <a:rPr lang="en-US" sz="3600" dirty="0" smtClean="0"/>
              <a:t>Nausea or upset stomach </a:t>
            </a:r>
          </a:p>
          <a:p>
            <a:r>
              <a:rPr lang="en-US" sz="3600" dirty="0" smtClean="0"/>
              <a:t>Sweaty palms </a:t>
            </a:r>
          </a:p>
          <a:p>
            <a:r>
              <a:rPr lang="en-US" sz="3600" dirty="0" smtClean="0"/>
              <a:t>Rise in temperature</a:t>
            </a:r>
          </a:p>
          <a:p>
            <a:r>
              <a:rPr lang="en-US" sz="3600" dirty="0" smtClean="0"/>
              <a:t>What else?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972" y="2011679"/>
            <a:ext cx="3386745" cy="45145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16"/>
    </mc:Choice>
    <mc:Fallback xmlns="">
      <p:transition spd="slow" advTm="11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Brain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One way to simplify our understanding of the brain is to think of our brain in 3 parts: Thinking, Emotional and Survival </a:t>
            </a:r>
          </a:p>
          <a:p>
            <a:pPr marL="2286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Dr. Dan </a:t>
            </a:r>
            <a:r>
              <a:rPr lang="en-US" dirty="0" err="1" smtClean="0"/>
              <a:t>Seigel</a:t>
            </a:r>
            <a:r>
              <a:rPr lang="en-US" dirty="0"/>
              <a:t>, pared down the human brain using the hand brain model to simplify how we understand how our brain reacts to </a:t>
            </a:r>
            <a:r>
              <a:rPr lang="en-US" dirty="0" smtClean="0"/>
              <a:t>stress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DL-8iqkGpFE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4784" y="3427157"/>
            <a:ext cx="5350235" cy="3009507"/>
          </a:xfrm>
          <a:prstGeom prst="rect">
            <a:avLst/>
          </a:prstGeom>
        </p:spPr>
      </p:pic>
      <p:pic>
        <p:nvPicPr>
          <p:cNvPr id="9" name="gm9CIJ74Oxw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155186" y="3427157"/>
            <a:ext cx="5368220" cy="30196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54"/>
    </mc:Choice>
    <mc:Fallback xmlns="">
      <p:transition spd="slow" advTm="29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20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Nervous system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Our Autonomic Nervous System consist of our sympathetic nervous system and our parasympathetic nervous system</a:t>
            </a:r>
          </a:p>
          <a:p>
            <a:pPr lvl="1"/>
            <a:r>
              <a:rPr lang="en-US" sz="2800" dirty="0" smtClean="0"/>
              <a:t>Sympathetic Nervous system </a:t>
            </a:r>
          </a:p>
          <a:p>
            <a:pPr lvl="2"/>
            <a:r>
              <a:rPr lang="en-US" sz="2800" dirty="0" smtClean="0"/>
              <a:t>Stress response </a:t>
            </a:r>
          </a:p>
          <a:p>
            <a:pPr lvl="1"/>
            <a:r>
              <a:rPr lang="en-US" sz="2800" dirty="0" smtClean="0"/>
              <a:t>Parasympathetic nervous system</a:t>
            </a:r>
          </a:p>
          <a:p>
            <a:pPr lvl="2"/>
            <a:r>
              <a:rPr lang="en-US" sz="2800" dirty="0" smtClean="0"/>
              <a:t>“rest and digest” 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30937" y="2011681"/>
            <a:ext cx="5530093" cy="36889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99"/>
    </mc:Choice>
    <mc:Fallback xmlns="">
      <p:transition spd="slow" advTm="24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Stuck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63518" y="4299380"/>
            <a:ext cx="2578832" cy="1719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225" y="2167812"/>
            <a:ext cx="2877561" cy="4535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518" y="2179527"/>
            <a:ext cx="2578832" cy="1987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303" y="2064774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a person spends more time activated by my sympathetic nervous system, I can feel stuck there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person can begin to feel that the world is dangerous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person can feel as though we need to protect ourselves at all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person can misread social cues and faces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person can miss signs of safety </a:t>
            </a:r>
          </a:p>
          <a:p>
            <a:pPr lvl="1"/>
            <a:r>
              <a:rPr lang="en-US" sz="1200" dirty="0" smtClean="0"/>
              <a:t> (Deb Dana The Polyvagal Theory in Therapy: Engaging the Rhythm of Regulation)</a:t>
            </a:r>
            <a:endParaRPr lang="en-US" sz="1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57"/>
    </mc:Choice>
    <mc:Fallback xmlns="">
      <p:transition spd="slow" advTm="33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nervous system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 can be consistently working to create flexibility in our nervous system </a:t>
            </a:r>
          </a:p>
          <a:p>
            <a:r>
              <a:rPr lang="en-US" dirty="0" smtClean="0"/>
              <a:t>The more we practice awareness of what we are experiencing the more capable we become of moving into a different state </a:t>
            </a:r>
          </a:p>
          <a:p>
            <a:r>
              <a:rPr lang="en-US" dirty="0" smtClean="0"/>
              <a:t>It is the little things that we do regular that have the biggest effect on making our nervous system more flexible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30938" y="2533909"/>
            <a:ext cx="4754562" cy="316178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20"/>
    </mc:Choice>
    <mc:Fallback xmlns="">
      <p:transition spd="slow" advTm="17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Managing </a:t>
            </a:r>
            <a:r>
              <a:rPr lang="en-US" sz="6000" b="1" dirty="0" smtClean="0"/>
              <a:t>Stress with Self Soothers and Coping Skills</a:t>
            </a:r>
            <a:endParaRPr lang="en-US" sz="6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22"/>
    </mc:Choice>
    <mc:Fallback xmlns="">
      <p:transition spd="slow" advTm="63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5053</TotalTime>
  <Words>696</Words>
  <Application>Microsoft Office PowerPoint</Application>
  <PresentationFormat>Widescreen</PresentationFormat>
  <Paragraphs>93</Paragraphs>
  <Slides>17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Corbel</vt:lpstr>
      <vt:lpstr>Wingdings</vt:lpstr>
      <vt:lpstr>Banded</vt:lpstr>
      <vt:lpstr>Stressors and Coping Skills</vt:lpstr>
      <vt:lpstr>What is stress? </vt:lpstr>
      <vt:lpstr>Perception </vt:lpstr>
      <vt:lpstr>What does stress feel like to the body? </vt:lpstr>
      <vt:lpstr>Role of the Brain </vt:lpstr>
      <vt:lpstr>Role of the Nervous system </vt:lpstr>
      <vt:lpstr>Getting Stuck  </vt:lpstr>
      <vt:lpstr>Role of the nervous system  </vt:lpstr>
      <vt:lpstr>PowerPoint Presentation</vt:lpstr>
      <vt:lpstr>Key Factors in addressing Toxic Stress</vt:lpstr>
      <vt:lpstr>“Growth Routine” </vt:lpstr>
      <vt:lpstr>4, 7, 8 Breathing </vt:lpstr>
      <vt:lpstr>Zentangles </vt:lpstr>
      <vt:lpstr>Bilateral Tapping</vt:lpstr>
      <vt:lpstr>The Pretzel </vt:lpstr>
      <vt:lpstr>Thank you</vt:lpstr>
      <vt:lpstr>References </vt:lpstr>
    </vt:vector>
  </TitlesOfParts>
  <Company>Buncombe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Stressors and Coping Skills</dc:title>
  <dc:creator>Kendra Queen-Taylor</dc:creator>
  <cp:lastModifiedBy>Kendra Queen-Taylor</cp:lastModifiedBy>
  <cp:revision>93</cp:revision>
  <dcterms:created xsi:type="dcterms:W3CDTF">2017-11-30T14:07:06Z</dcterms:created>
  <dcterms:modified xsi:type="dcterms:W3CDTF">2020-04-07T19:11:36Z</dcterms:modified>
</cp:coreProperties>
</file>