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5" r:id="rId1"/>
  </p:sldMasterIdLst>
  <p:sldIdLst>
    <p:sldId id="256" r:id="rId2"/>
    <p:sldId id="257" r:id="rId3"/>
    <p:sldId id="258" r:id="rId4"/>
    <p:sldId id="259" r:id="rId5"/>
    <p:sldId id="260" r:id="rId6"/>
    <p:sldId id="277" r:id="rId7"/>
    <p:sldId id="281" r:id="rId8"/>
    <p:sldId id="276" r:id="rId9"/>
    <p:sldId id="282" r:id="rId10"/>
    <p:sldId id="278" r:id="rId11"/>
    <p:sldId id="283" r:id="rId12"/>
    <p:sldId id="279" r:id="rId13"/>
    <p:sldId id="280" r:id="rId14"/>
    <p:sldId id="261" r:id="rId15"/>
    <p:sldId id="262" r:id="rId16"/>
    <p:sldId id="263" r:id="rId17"/>
    <p:sldId id="274" r:id="rId18"/>
    <p:sldId id="275" r:id="rId19"/>
    <p:sldId id="273" r:id="rId20"/>
    <p:sldId id="272" r:id="rId21"/>
    <p:sldId id="265" r:id="rId22"/>
    <p:sldId id="266" r:id="rId23"/>
    <p:sldId id="264" r:id="rId24"/>
    <p:sldId id="267" r:id="rId25"/>
    <p:sldId id="268" r:id="rId26"/>
    <p:sldId id="269" r:id="rId27"/>
    <p:sldId id="270" r:id="rId28"/>
    <p:sldId id="271" r:id="rId29"/>
    <p:sldId id="284"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35" autoAdjust="0"/>
    <p:restoredTop sz="94660"/>
  </p:normalViewPr>
  <p:slideViewPr>
    <p:cSldViewPr snapToGrid="0">
      <p:cViewPr varScale="1">
        <p:scale>
          <a:sx n="118" d="100"/>
          <a:sy n="118" d="100"/>
        </p:scale>
        <p:origin x="2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57624032-D8C1-4ADA-8274-23B4CD232E26}" type="datetimeFigureOut">
              <a:rPr lang="en-US" smtClean="0"/>
              <a:t>4/7/2020</a:t>
            </a:fld>
            <a:endParaRPr lang="en-US"/>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F7FD19C1-DD33-4FAF-85D4-AEF38F7046A7}" type="slidenum">
              <a:rPr lang="en-US" smtClean="0"/>
              <a:t>‹#›</a:t>
            </a:fld>
            <a:endParaRPr lang="en-US"/>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54409279"/>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7624032-D8C1-4ADA-8274-23B4CD232E26}" type="datetimeFigureOut">
              <a:rPr lang="en-US" smtClean="0"/>
              <a:t>4/7/2020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FD19C1-DD33-4FAF-85D4-AEF38F7046A7}" type="slidenum">
              <a:rPr lang="en-US" smtClean="0"/>
              <a:t>‹#›</a:t>
            </a:fld>
            <a:endParaRPr lang="en-US"/>
          </a:p>
        </p:txBody>
      </p:sp>
    </p:spTree>
    <p:extLst>
      <p:ext uri="{BB962C8B-B14F-4D97-AF65-F5344CB8AC3E}">
        <p14:creationId xmlns:p14="http://schemas.microsoft.com/office/powerpoint/2010/main" val="140322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7624032-D8C1-4ADA-8274-23B4CD232E26}" type="datetimeFigureOut">
              <a:rPr lang="en-US" smtClean="0"/>
              <a:t>4/7/2020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FD19C1-DD33-4FAF-85D4-AEF38F7046A7}" type="slidenum">
              <a:rPr lang="en-US" smtClean="0"/>
              <a:t>‹#›</a:t>
            </a:fld>
            <a:endParaRPr lang="en-US"/>
          </a:p>
        </p:txBody>
      </p:sp>
    </p:spTree>
    <p:extLst>
      <p:ext uri="{BB962C8B-B14F-4D97-AF65-F5344CB8AC3E}">
        <p14:creationId xmlns:p14="http://schemas.microsoft.com/office/powerpoint/2010/main" val="3805762700"/>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7624032-D8C1-4ADA-8274-23B4CD232E26}" type="datetimeFigureOut">
              <a:rPr lang="en-US" smtClean="0"/>
              <a:t>4/7/2020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FD19C1-DD33-4FAF-85D4-AEF38F7046A7}" type="slidenum">
              <a:rPr lang="en-US" smtClean="0"/>
              <a:t>‹#›</a:t>
            </a:fld>
            <a:endParaRPr lang="en-US"/>
          </a:p>
        </p:txBody>
      </p:sp>
    </p:spTree>
    <p:extLst>
      <p:ext uri="{BB962C8B-B14F-4D97-AF65-F5344CB8AC3E}">
        <p14:creationId xmlns:p14="http://schemas.microsoft.com/office/powerpoint/2010/main" val="556198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smtClean="0"/>
              <a:t>Click to edit Master title style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7624032-D8C1-4ADA-8274-23B4CD232E26}" type="datetimeFigureOut">
              <a:rPr lang="en-US" smtClean="0"/>
              <a:t>4/7/2020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FD19C1-DD33-4FAF-85D4-AEF38F7046A7}" type="slidenum">
              <a:rPr lang="en-US" smtClean="0"/>
              <a:t>‹#›</a:t>
            </a:fld>
            <a:endParaRPr lang="en-US"/>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71502681"/>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7624032-D8C1-4ADA-8274-23B4CD232E26}" type="datetimeFigureOut">
              <a:rPr lang="en-US" smtClean="0"/>
              <a:t>4/7/2020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FD19C1-DD33-4FAF-85D4-AEF38F7046A7}" type="slidenum">
              <a:rPr lang="en-US" smtClean="0"/>
              <a:t>‹#›</a:t>
            </a:fld>
            <a:endParaRPr lang="en-US"/>
          </a:p>
        </p:txBody>
      </p:sp>
    </p:spTree>
    <p:extLst>
      <p:ext uri="{BB962C8B-B14F-4D97-AF65-F5344CB8AC3E}">
        <p14:creationId xmlns:p14="http://schemas.microsoft.com/office/powerpoint/2010/main" val="2783085695"/>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smtClean="0"/>
              <a:t>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7624032-D8C1-4ADA-8274-23B4CD232E26}" type="datetimeFigureOut">
              <a:rPr lang="en-US" smtClean="0"/>
              <a:t>4/7/2020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FD19C1-DD33-4FAF-85D4-AEF38F7046A7}" type="slidenum">
              <a:rPr lang="en-US" smtClean="0"/>
              <a:t>‹#›</a:t>
            </a:fld>
            <a:endParaRPr lang="en-US"/>
          </a:p>
        </p:txBody>
      </p:sp>
    </p:spTree>
    <p:extLst>
      <p:ext uri="{BB962C8B-B14F-4D97-AF65-F5344CB8AC3E}">
        <p14:creationId xmlns:p14="http://schemas.microsoft.com/office/powerpoint/2010/main" val="1495870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7624032-D8C1-4ADA-8274-23B4CD232E26}" type="datetimeFigureOut">
              <a:rPr lang="en-US" smtClean="0"/>
              <a:t>4/7/2020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FD19C1-DD33-4FAF-85D4-AEF38F7046A7}" type="slidenum">
              <a:rPr lang="en-US" smtClean="0"/>
              <a:t>‹#›</a:t>
            </a:fld>
            <a:endParaRPr lang="en-US"/>
          </a:p>
        </p:txBody>
      </p:sp>
    </p:spTree>
    <p:extLst>
      <p:ext uri="{BB962C8B-B14F-4D97-AF65-F5344CB8AC3E}">
        <p14:creationId xmlns:p14="http://schemas.microsoft.com/office/powerpoint/2010/main" val="3976546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624032-D8C1-4ADA-8274-23B4CD232E26}" type="datetimeFigureOut">
              <a:rPr lang="en-US" smtClean="0"/>
              <a:t>4/7/2020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FD19C1-DD33-4FAF-85D4-AEF38F7046A7}" type="slidenum">
              <a:rPr lang="en-US" smtClean="0"/>
              <a:t>‹#›</a:t>
            </a:fld>
            <a:endParaRPr lang="en-US"/>
          </a:p>
        </p:txBody>
      </p:sp>
    </p:spTree>
    <p:extLst>
      <p:ext uri="{BB962C8B-B14F-4D97-AF65-F5344CB8AC3E}">
        <p14:creationId xmlns:p14="http://schemas.microsoft.com/office/powerpoint/2010/main" val="10465267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n-US" smtClean="0"/>
              <a:t>Click to edit Master title style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57624032-D8C1-4ADA-8274-23B4CD232E26}" type="datetimeFigureOut">
              <a:rPr lang="en-US" smtClean="0"/>
              <a:t>4/7/2020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FD19C1-DD33-4FAF-85D4-AEF38F7046A7}" type="slidenum">
              <a:rPr lang="en-US" smtClean="0"/>
              <a:t>‹#›</a:t>
            </a:fld>
            <a:endParaRPr lang="en-US"/>
          </a:p>
        </p:txBody>
      </p:sp>
    </p:spTree>
    <p:extLst>
      <p:ext uri="{BB962C8B-B14F-4D97-AF65-F5344CB8AC3E}">
        <p14:creationId xmlns:p14="http://schemas.microsoft.com/office/powerpoint/2010/main" val="227864730"/>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1129284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57624032-D8C1-4ADA-8274-23B4CD232E26}" type="datetimeFigureOut">
              <a:rPr lang="en-US" smtClean="0"/>
              <a:t>4/7/2020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FD19C1-DD33-4FAF-85D4-AEF38F7046A7}" type="slidenum">
              <a:rPr lang="en-US" smtClean="0"/>
              <a:t>‹#›</a:t>
            </a:fld>
            <a:endParaRPr lang="en-US"/>
          </a:p>
        </p:txBody>
      </p:sp>
    </p:spTree>
    <p:extLst>
      <p:ext uri="{BB962C8B-B14F-4D97-AF65-F5344CB8AC3E}">
        <p14:creationId xmlns:p14="http://schemas.microsoft.com/office/powerpoint/2010/main" val="30529523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57624032-D8C1-4ADA-8274-23B4CD232E26}" type="datetimeFigureOut">
              <a:rPr lang="en-US" smtClean="0"/>
              <a:t>4/7/2020</a:t>
            </a:fld>
            <a:endParaRPr lang="en-US"/>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n-US"/>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F7FD19C1-DD33-4FAF-85D4-AEF38F7046A7}" type="slidenum">
              <a:rPr lang="en-US" smtClean="0"/>
              <a:t>‹#›</a:t>
            </a:fld>
            <a:endParaRPr lang="en-US"/>
          </a:p>
        </p:txBody>
      </p:sp>
    </p:spTree>
    <p:extLst>
      <p:ext uri="{BB962C8B-B14F-4D97-AF65-F5344CB8AC3E}">
        <p14:creationId xmlns:p14="http://schemas.microsoft.com/office/powerpoint/2010/main" val="2424667687"/>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pn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png"/><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png"/><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2.xml"/><Relationship Id="rId5" Type="http://schemas.openxmlformats.org/officeDocument/2006/relationships/image" Target="../media/image1.png"/><Relationship Id="rId4"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88913" y="1143293"/>
            <a:ext cx="7510142" cy="3133143"/>
          </a:xfrm>
        </p:spPr>
        <p:txBody>
          <a:bodyPr>
            <a:normAutofit/>
          </a:bodyPr>
          <a:lstStyle/>
          <a:p>
            <a:r>
              <a:rPr lang="en-US" sz="7200" dirty="0" smtClean="0"/>
              <a:t>Acceptance and Commitment Therapy </a:t>
            </a:r>
            <a:endParaRPr lang="en-US" sz="7200" dirty="0"/>
          </a:p>
        </p:txBody>
      </p:sp>
      <p:sp>
        <p:nvSpPr>
          <p:cNvPr id="3" name="Subtitle 2"/>
          <p:cNvSpPr>
            <a:spLocks noGrp="1"/>
          </p:cNvSpPr>
          <p:nvPr>
            <p:ph type="subTitle" idx="1"/>
          </p:nvPr>
        </p:nvSpPr>
        <p:spPr/>
        <p:txBody>
          <a:bodyPr/>
          <a:lstStyle/>
          <a:p>
            <a:r>
              <a:rPr lang="en-US" dirty="0" smtClean="0"/>
              <a:t>Justice Resource Center</a:t>
            </a: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50118121"/>
      </p:ext>
    </p:extLst>
  </p:cSld>
  <p:clrMapOvr>
    <a:masterClrMapping/>
  </p:clrMapOvr>
  <mc:AlternateContent xmlns:mc="http://schemas.openxmlformats.org/markup-compatibility/2006" xmlns:p14="http://schemas.microsoft.com/office/powerpoint/2010/main">
    <mc:Choice Requires="p14">
      <p:transition spd="slow" p14:dur="2000" advTm="65041"/>
    </mc:Choice>
    <mc:Fallback xmlns="">
      <p:transition spd="slow" advTm="65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Acceptance/Willingness</a:t>
            </a:r>
            <a:endParaRPr lang="en-US" dirty="0"/>
          </a:p>
        </p:txBody>
      </p:sp>
      <p:sp>
        <p:nvSpPr>
          <p:cNvPr id="3" name="Content Placeholder 2"/>
          <p:cNvSpPr>
            <a:spLocks noGrp="1"/>
          </p:cNvSpPr>
          <p:nvPr>
            <p:ph idx="1"/>
          </p:nvPr>
        </p:nvSpPr>
        <p:spPr/>
        <p:txBody>
          <a:bodyPr>
            <a:normAutofit/>
          </a:bodyPr>
          <a:lstStyle/>
          <a:p>
            <a:r>
              <a:rPr lang="en-US" sz="2400" dirty="0"/>
              <a:t>There is ALWAYS a choice with willingness</a:t>
            </a:r>
          </a:p>
          <a:p>
            <a:pPr lvl="0"/>
            <a:r>
              <a:rPr lang="en-US" sz="2400" dirty="0"/>
              <a:t>Especially in this setting, it may not be safe or helpful to practice willingness all the time and that is perfectly fine</a:t>
            </a:r>
          </a:p>
          <a:p>
            <a:pPr marL="0" indent="0">
              <a:buNone/>
            </a:pPr>
            <a:endParaRPr lang="en-US" sz="24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79159815"/>
      </p:ext>
    </p:extLst>
  </p:cSld>
  <p:clrMapOvr>
    <a:masterClrMapping/>
  </p:clrMapOvr>
  <mc:AlternateContent xmlns:mc="http://schemas.openxmlformats.org/markup-compatibility/2006" xmlns:p14="http://schemas.microsoft.com/office/powerpoint/2010/main">
    <mc:Choice Requires="p14">
      <p:transition spd="slow" p14:dur="2000" advTm="71706"/>
    </mc:Choice>
    <mc:Fallback xmlns="">
      <p:transition spd="slow" advTm="71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Acceptance/Willingness</a:t>
            </a:r>
            <a:endParaRPr lang="en-US" dirty="0"/>
          </a:p>
        </p:txBody>
      </p:sp>
      <p:sp>
        <p:nvSpPr>
          <p:cNvPr id="3" name="Content Placeholder 2"/>
          <p:cNvSpPr>
            <a:spLocks noGrp="1"/>
          </p:cNvSpPr>
          <p:nvPr>
            <p:ph sz="half" idx="1"/>
          </p:nvPr>
        </p:nvSpPr>
        <p:spPr/>
        <p:txBody>
          <a:bodyPr>
            <a:normAutofit/>
          </a:bodyPr>
          <a:lstStyle/>
          <a:p>
            <a:r>
              <a:rPr lang="en-US" sz="2400" dirty="0" smtClean="0"/>
              <a:t>We </a:t>
            </a:r>
            <a:r>
              <a:rPr lang="en-US" sz="2400" dirty="0"/>
              <a:t>can choose</a:t>
            </a:r>
          </a:p>
          <a:p>
            <a:pPr lvl="1"/>
            <a:r>
              <a:rPr lang="en-US" sz="2400" dirty="0"/>
              <a:t>Maybe we will practice on one emotion and not another</a:t>
            </a:r>
          </a:p>
          <a:p>
            <a:pPr lvl="1"/>
            <a:r>
              <a:rPr lang="en-US" sz="2400" dirty="0"/>
              <a:t>Maybe we will be willing certain times of day</a:t>
            </a:r>
          </a:p>
          <a:p>
            <a:pPr lvl="1"/>
            <a:r>
              <a:rPr lang="en-US" sz="2400" dirty="0"/>
              <a:t>Maybe we will be willing for an hour each day or 20 minutes each day</a:t>
            </a:r>
          </a:p>
          <a:p>
            <a:endParaRPr lang="en-US" sz="2400" dirty="0"/>
          </a:p>
        </p:txBody>
      </p:sp>
      <p:pic>
        <p:nvPicPr>
          <p:cNvPr id="4" name="Picture 3"/>
          <p:cNvPicPr>
            <a:picLocks noChangeAspect="1"/>
          </p:cNvPicPr>
          <p:nvPr/>
        </p:nvPicPr>
        <p:blipFill>
          <a:blip r:embed="rId4"/>
          <a:stretch>
            <a:fillRect/>
          </a:stretch>
        </p:blipFill>
        <p:spPr>
          <a:xfrm>
            <a:off x="6126480" y="1828800"/>
            <a:ext cx="4668191" cy="3112127"/>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20754597"/>
      </p:ext>
    </p:extLst>
  </p:cSld>
  <p:clrMapOvr>
    <a:masterClrMapping/>
  </p:clrMapOvr>
  <mc:AlternateContent xmlns:mc="http://schemas.openxmlformats.org/markup-compatibility/2006" xmlns:p14="http://schemas.microsoft.com/office/powerpoint/2010/main">
    <mc:Choice Requires="p14">
      <p:transition spd="slow" p14:dur="2000" advTm="55219"/>
    </mc:Choice>
    <mc:Fallback xmlns="">
      <p:transition spd="slow" advTm="55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Acceptance/Willingness</a:t>
            </a:r>
            <a:endParaRPr lang="en-US" dirty="0"/>
          </a:p>
        </p:txBody>
      </p:sp>
      <p:sp>
        <p:nvSpPr>
          <p:cNvPr id="3" name="Content Placeholder 2"/>
          <p:cNvSpPr>
            <a:spLocks noGrp="1"/>
          </p:cNvSpPr>
          <p:nvPr>
            <p:ph idx="1"/>
          </p:nvPr>
        </p:nvSpPr>
        <p:spPr/>
        <p:txBody>
          <a:bodyPr/>
          <a:lstStyle/>
          <a:p>
            <a:r>
              <a:rPr lang="en-US" sz="2400" dirty="0"/>
              <a:t>Something to be learned</a:t>
            </a:r>
          </a:p>
          <a:p>
            <a:pPr lvl="1"/>
            <a:r>
              <a:rPr lang="en-US" sz="2400" dirty="0"/>
              <a:t>Rewiring our brains </a:t>
            </a:r>
          </a:p>
          <a:p>
            <a:r>
              <a:rPr lang="en-US" sz="2400" dirty="0"/>
              <a:t>Loss of experiential control can be a challenge </a:t>
            </a:r>
          </a:p>
          <a:p>
            <a:pPr lvl="1"/>
            <a:r>
              <a:rPr lang="en-US" sz="2400" dirty="0"/>
              <a:t>Use safe coping skills and grounding to help </a:t>
            </a:r>
          </a:p>
          <a:p>
            <a:r>
              <a:rPr lang="en-US" sz="2400" dirty="0"/>
              <a:t>Willingness is self-validation </a:t>
            </a:r>
          </a:p>
          <a:p>
            <a:pPr lvl="1"/>
            <a:r>
              <a:rPr lang="en-US" sz="2400" dirty="0"/>
              <a:t>When we are no longer being avoidant we are being more ourselves</a:t>
            </a:r>
          </a:p>
          <a:p>
            <a:r>
              <a:rPr lang="en-US" sz="2400" dirty="0"/>
              <a:t>Non-judgmental awareness (mindfulness</a:t>
            </a:r>
            <a:r>
              <a:rPr lang="en-US" sz="2400" dirty="0" smtClean="0"/>
              <a:t>)</a:t>
            </a:r>
            <a:endParaRPr lang="en-US" sz="2400" dirty="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24500257"/>
      </p:ext>
    </p:extLst>
  </p:cSld>
  <p:clrMapOvr>
    <a:masterClrMapping/>
  </p:clrMapOvr>
  <mc:AlternateContent xmlns:mc="http://schemas.openxmlformats.org/markup-compatibility/2006" xmlns:p14="http://schemas.microsoft.com/office/powerpoint/2010/main">
    <mc:Choice Requires="p14">
      <p:transition spd="slow" p14:dur="2000" advTm="146650"/>
    </mc:Choice>
    <mc:Fallback xmlns="">
      <p:transition spd="slow" advTm="146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52946" y="646544"/>
            <a:ext cx="5024582" cy="5632311"/>
          </a:xfrm>
          <a:prstGeom prst="rect">
            <a:avLst/>
          </a:prstGeom>
        </p:spPr>
        <p:txBody>
          <a:bodyPr wrap="square">
            <a:spAutoFit/>
          </a:bodyPr>
          <a:lstStyle/>
          <a:p>
            <a:r>
              <a:rPr lang="en-US" sz="3600" dirty="0"/>
              <a:t>When suffering knocks at your door and you say there is no seat for him, he tells you not to worry because he has brought his own stool.</a:t>
            </a:r>
          </a:p>
          <a:p>
            <a:endParaRPr lang="en-US" sz="3600" dirty="0" smtClean="0"/>
          </a:p>
          <a:p>
            <a:r>
              <a:rPr lang="en-US" sz="3600" dirty="0" smtClean="0"/>
              <a:t>Chinua </a:t>
            </a:r>
            <a:r>
              <a:rPr lang="en-US" sz="3600" dirty="0"/>
              <a:t>Achebe from Arrow of God</a:t>
            </a:r>
          </a:p>
        </p:txBody>
      </p:sp>
      <p:pic>
        <p:nvPicPr>
          <p:cNvPr id="1026" name="Picture 2" descr="Red Chair Beside Teal Wal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88727" y="163266"/>
            <a:ext cx="4249710" cy="6374565"/>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975282742"/>
      </p:ext>
    </p:extLst>
  </p:cSld>
  <p:clrMapOvr>
    <a:masterClrMapping/>
  </p:clrMapOvr>
  <mc:AlternateContent xmlns:mc="http://schemas.openxmlformats.org/markup-compatibility/2006" xmlns:p14="http://schemas.microsoft.com/office/powerpoint/2010/main">
    <mc:Choice Requires="p14">
      <p:transition spd="slow" p14:dur="2000" advTm="82978"/>
    </mc:Choice>
    <mc:Fallback xmlns="">
      <p:transition spd="slow" advTm="829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Values </a:t>
            </a:r>
            <a:endParaRPr lang="en-US" dirty="0"/>
          </a:p>
        </p:txBody>
      </p:sp>
      <p:sp>
        <p:nvSpPr>
          <p:cNvPr id="3" name="Content Placeholder 2"/>
          <p:cNvSpPr>
            <a:spLocks noGrp="1"/>
          </p:cNvSpPr>
          <p:nvPr>
            <p:ph sz="half" idx="1"/>
          </p:nvPr>
        </p:nvSpPr>
        <p:spPr/>
        <p:txBody>
          <a:bodyPr/>
          <a:lstStyle/>
          <a:p>
            <a:r>
              <a:rPr lang="en-US" sz="2400" dirty="0" smtClean="0"/>
              <a:t>What do you, personally, value? </a:t>
            </a:r>
          </a:p>
          <a:p>
            <a:r>
              <a:rPr lang="en-US" sz="2400" dirty="0" smtClean="0"/>
              <a:t>How often do you think about what you value?</a:t>
            </a:r>
          </a:p>
          <a:p>
            <a:r>
              <a:rPr lang="en-US" sz="2400" dirty="0" smtClean="0"/>
              <a:t>How often do your values inform your behaviors?</a:t>
            </a:r>
          </a:p>
          <a:p>
            <a:endParaRPr lang="en-US" dirty="0"/>
          </a:p>
        </p:txBody>
      </p:sp>
      <p:pic>
        <p:nvPicPr>
          <p:cNvPr id="2050" name="Picture 2" descr="Round Mirr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6480" y="524091"/>
            <a:ext cx="4425661" cy="5532076"/>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85917726"/>
      </p:ext>
    </p:extLst>
  </p:cSld>
  <p:clrMapOvr>
    <a:masterClrMapping/>
  </p:clrMapOvr>
  <mc:AlternateContent xmlns:mc="http://schemas.openxmlformats.org/markup-compatibility/2006" xmlns:p14="http://schemas.microsoft.com/office/powerpoint/2010/main">
    <mc:Choice Requires="p14">
      <p:transition spd="slow" p14:dur="2000" advTm="93615"/>
    </mc:Choice>
    <mc:Fallback xmlns="">
      <p:transition spd="slow" advTm="936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Examples of some values</a:t>
            </a:r>
            <a:endParaRPr lang="en-US" dirty="0"/>
          </a:p>
        </p:txBody>
      </p:sp>
      <p:sp>
        <p:nvSpPr>
          <p:cNvPr id="7" name="Content Placeholder 6"/>
          <p:cNvSpPr>
            <a:spLocks noGrp="1"/>
          </p:cNvSpPr>
          <p:nvPr>
            <p:ph idx="1"/>
          </p:nvPr>
        </p:nvSpPr>
        <p:spPr/>
        <p:txBody>
          <a:bodyPr numCol="3">
            <a:normAutofit fontScale="92500" lnSpcReduction="10000"/>
          </a:bodyPr>
          <a:lstStyle/>
          <a:p>
            <a:r>
              <a:rPr lang="en-US" dirty="0" smtClean="0"/>
              <a:t>Courage</a:t>
            </a:r>
          </a:p>
          <a:p>
            <a:r>
              <a:rPr lang="en-US" dirty="0" smtClean="0"/>
              <a:t>Humor </a:t>
            </a:r>
          </a:p>
          <a:p>
            <a:r>
              <a:rPr lang="en-US" dirty="0" smtClean="0"/>
              <a:t>Humility </a:t>
            </a:r>
          </a:p>
          <a:p>
            <a:r>
              <a:rPr lang="en-US" dirty="0" smtClean="0"/>
              <a:t>Kindness</a:t>
            </a:r>
          </a:p>
          <a:p>
            <a:r>
              <a:rPr lang="en-US" dirty="0" smtClean="0"/>
              <a:t>Adventure </a:t>
            </a:r>
          </a:p>
          <a:p>
            <a:r>
              <a:rPr lang="en-US" dirty="0" smtClean="0"/>
              <a:t>Curiosity </a:t>
            </a:r>
          </a:p>
          <a:p>
            <a:r>
              <a:rPr lang="en-US" dirty="0" smtClean="0"/>
              <a:t>Honesty </a:t>
            </a:r>
          </a:p>
          <a:p>
            <a:r>
              <a:rPr lang="en-US" dirty="0" smtClean="0"/>
              <a:t>Gratitude </a:t>
            </a:r>
          </a:p>
          <a:p>
            <a:r>
              <a:rPr lang="en-US" dirty="0" smtClean="0"/>
              <a:t>Independence</a:t>
            </a:r>
          </a:p>
          <a:p>
            <a:r>
              <a:rPr lang="en-US" dirty="0" smtClean="0"/>
              <a:t>Open mindedness</a:t>
            </a:r>
          </a:p>
          <a:p>
            <a:r>
              <a:rPr lang="en-US" dirty="0" smtClean="0"/>
              <a:t>Persistence </a:t>
            </a:r>
          </a:p>
          <a:p>
            <a:r>
              <a:rPr lang="en-US" dirty="0" smtClean="0"/>
              <a:t>Respect </a:t>
            </a:r>
          </a:p>
          <a:p>
            <a:r>
              <a:rPr lang="en-US" dirty="0" smtClean="0"/>
              <a:t>Freedom</a:t>
            </a:r>
          </a:p>
          <a:p>
            <a:r>
              <a:rPr lang="en-US" dirty="0" smtClean="0"/>
              <a:t>Fitness</a:t>
            </a:r>
          </a:p>
          <a:p>
            <a:r>
              <a:rPr lang="en-US" dirty="0" smtClean="0"/>
              <a:t>Equality </a:t>
            </a:r>
          </a:p>
          <a:p>
            <a:r>
              <a:rPr lang="en-US" dirty="0" smtClean="0"/>
              <a:t>Caring </a:t>
            </a:r>
          </a:p>
          <a:p>
            <a:r>
              <a:rPr lang="en-US" dirty="0" smtClean="0"/>
              <a:t>Connection </a:t>
            </a:r>
          </a:p>
          <a:p>
            <a:r>
              <a:rPr lang="en-US" dirty="0" smtClean="0"/>
              <a:t>Fun</a:t>
            </a:r>
          </a:p>
          <a:p>
            <a:r>
              <a:rPr lang="en-US" dirty="0" smtClean="0"/>
              <a:t>Independence </a:t>
            </a:r>
          </a:p>
          <a:p>
            <a:r>
              <a:rPr lang="en-US" dirty="0" smtClean="0"/>
              <a:t>Responsibility </a:t>
            </a:r>
          </a:p>
          <a:p>
            <a:r>
              <a:rPr lang="en-US" dirty="0" smtClean="0"/>
              <a:t>Safety </a:t>
            </a:r>
          </a:p>
          <a:p>
            <a:r>
              <a:rPr lang="en-US" dirty="0" smtClean="0"/>
              <a:t>Trust </a:t>
            </a:r>
          </a:p>
          <a:p>
            <a:r>
              <a:rPr lang="en-US" dirty="0" smtClean="0"/>
              <a:t>Patience </a:t>
            </a:r>
          </a:p>
          <a:p>
            <a:r>
              <a:rPr lang="en-US" dirty="0" smtClean="0"/>
              <a:t>Generosity </a:t>
            </a:r>
          </a:p>
          <a:p>
            <a:r>
              <a:rPr lang="en-US" dirty="0" smtClean="0"/>
              <a:t>Creativity </a:t>
            </a:r>
          </a:p>
          <a:p>
            <a:r>
              <a:rPr lang="en-US" dirty="0" smtClean="0"/>
              <a:t>Cooperation </a:t>
            </a:r>
          </a:p>
          <a:p>
            <a:r>
              <a:rPr lang="en-US" dirty="0" smtClean="0"/>
              <a:t>The list goes on and on </a:t>
            </a:r>
          </a:p>
          <a:p>
            <a:endParaRPr lang="en-US" dirty="0" smtClean="0"/>
          </a:p>
          <a:p>
            <a:endParaRPr lang="en-US" dirty="0" smtClean="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22012179"/>
      </p:ext>
    </p:extLst>
  </p:cSld>
  <p:clrMapOvr>
    <a:masterClrMapping/>
  </p:clrMapOvr>
  <mc:AlternateContent xmlns:mc="http://schemas.openxmlformats.org/markup-compatibility/2006" xmlns:p14="http://schemas.microsoft.com/office/powerpoint/2010/main">
    <mc:Choice Requires="p14">
      <p:transition spd="slow" p14:dur="2000" advTm="75136"/>
    </mc:Choice>
    <mc:Fallback xmlns="">
      <p:transition spd="slow" advTm="75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Committed Action  </a:t>
            </a:r>
            <a:endParaRPr lang="en-US" dirty="0"/>
          </a:p>
        </p:txBody>
      </p:sp>
      <p:sp>
        <p:nvSpPr>
          <p:cNvPr id="3" name="Content Placeholder 2"/>
          <p:cNvSpPr>
            <a:spLocks noGrp="1"/>
          </p:cNvSpPr>
          <p:nvPr>
            <p:ph sz="half" idx="1"/>
          </p:nvPr>
        </p:nvSpPr>
        <p:spPr/>
        <p:txBody>
          <a:bodyPr/>
          <a:lstStyle/>
          <a:p>
            <a:r>
              <a:rPr lang="en-US" sz="2600" dirty="0" smtClean="0"/>
              <a:t>We always have the capacity to respond by enacting our values</a:t>
            </a:r>
          </a:p>
          <a:p>
            <a:r>
              <a:rPr lang="en-US" sz="2600" dirty="0" smtClean="0"/>
              <a:t>If our values are our compass, then committed actions are our steps</a:t>
            </a:r>
          </a:p>
          <a:p>
            <a:r>
              <a:rPr lang="en-US" sz="2400" dirty="0" smtClean="0"/>
              <a:t>Helps us to carry on </a:t>
            </a:r>
          </a:p>
          <a:p>
            <a:endParaRPr lang="en-US" dirty="0"/>
          </a:p>
        </p:txBody>
      </p:sp>
      <p:pic>
        <p:nvPicPr>
          <p:cNvPr id="5" name="Content Placeholder 4"/>
          <p:cNvPicPr>
            <a:picLocks noGrp="1" noChangeAspect="1"/>
          </p:cNvPicPr>
          <p:nvPr>
            <p:ph sz="half" idx="2"/>
          </p:nvPr>
        </p:nvPicPr>
        <p:blipFill>
          <a:blip r:embed="rId4"/>
          <a:stretch>
            <a:fillRect/>
          </a:stretch>
        </p:blipFill>
        <p:spPr>
          <a:xfrm>
            <a:off x="6181581" y="1959101"/>
            <a:ext cx="4481512" cy="2520554"/>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17925724"/>
      </p:ext>
    </p:extLst>
  </p:cSld>
  <p:clrMapOvr>
    <a:masterClrMapping/>
  </p:clrMapOvr>
  <mc:AlternateContent xmlns:mc="http://schemas.openxmlformats.org/markup-compatibility/2006" xmlns:p14="http://schemas.microsoft.com/office/powerpoint/2010/main">
    <mc:Choice Requires="p14">
      <p:transition spd="slow" p14:dur="2000" advTm="194387"/>
    </mc:Choice>
    <mc:Fallback xmlns="">
      <p:transition spd="slow" advTm="1943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Committed Action </a:t>
            </a:r>
            <a:endParaRPr lang="en-US" dirty="0"/>
          </a:p>
        </p:txBody>
      </p:sp>
      <p:sp>
        <p:nvSpPr>
          <p:cNvPr id="3" name="Content Placeholder 2"/>
          <p:cNvSpPr>
            <a:spLocks noGrp="1"/>
          </p:cNvSpPr>
          <p:nvPr>
            <p:ph sz="half" idx="1"/>
          </p:nvPr>
        </p:nvSpPr>
        <p:spPr/>
        <p:txBody>
          <a:bodyPr>
            <a:normAutofit fontScale="92500"/>
          </a:bodyPr>
          <a:lstStyle/>
          <a:p>
            <a:r>
              <a:rPr lang="en-US" sz="2400" dirty="0" smtClean="0"/>
              <a:t>We can focus on our values rather than avoiding negative feelings and sensations</a:t>
            </a:r>
          </a:p>
          <a:p>
            <a:r>
              <a:rPr lang="en-US" sz="2400" dirty="0" smtClean="0"/>
              <a:t>Self-talk</a:t>
            </a:r>
          </a:p>
          <a:p>
            <a:pPr lvl="1"/>
            <a:r>
              <a:rPr lang="en-US" sz="2400" dirty="0" smtClean="0"/>
              <a:t>“What’s the point?”</a:t>
            </a:r>
          </a:p>
          <a:p>
            <a:pPr lvl="1"/>
            <a:r>
              <a:rPr lang="en-US" sz="2400" dirty="0" smtClean="0"/>
              <a:t>“I’ll never be able to do that anyway”</a:t>
            </a:r>
          </a:p>
          <a:p>
            <a:r>
              <a:rPr lang="en-US" sz="2400" dirty="0" smtClean="0"/>
              <a:t>We can allow our values to point us in the right direction rather than allowing negative thoughts to direct us</a:t>
            </a:r>
          </a:p>
          <a:p>
            <a:endParaRPr lang="en-US" sz="2400" dirty="0"/>
          </a:p>
        </p:txBody>
      </p:sp>
      <p:pic>
        <p:nvPicPr>
          <p:cNvPr id="5" name="Content Placeholder 4"/>
          <p:cNvPicPr>
            <a:picLocks noGrp="1" noChangeAspect="1"/>
          </p:cNvPicPr>
          <p:nvPr>
            <p:ph sz="half" idx="2"/>
          </p:nvPr>
        </p:nvPicPr>
        <p:blipFill>
          <a:blip r:embed="rId4"/>
          <a:stretch>
            <a:fillRect/>
          </a:stretch>
        </p:blipFill>
        <p:spPr>
          <a:xfrm>
            <a:off x="6419224" y="365760"/>
            <a:ext cx="4439929" cy="5814377"/>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21444579"/>
      </p:ext>
    </p:extLst>
  </p:cSld>
  <p:clrMapOvr>
    <a:masterClrMapping/>
  </p:clrMapOvr>
  <mc:AlternateContent xmlns:mc="http://schemas.openxmlformats.org/markup-compatibility/2006" xmlns:p14="http://schemas.microsoft.com/office/powerpoint/2010/main">
    <mc:Choice Requires="p14">
      <p:transition spd="slow" p14:dur="2000" advTm="67265"/>
    </mc:Choice>
    <mc:Fallback xmlns="">
      <p:transition spd="slow" advTm="672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Committed Action </a:t>
            </a:r>
            <a:endParaRPr lang="en-US" dirty="0"/>
          </a:p>
        </p:txBody>
      </p:sp>
      <p:sp>
        <p:nvSpPr>
          <p:cNvPr id="3" name="Content Placeholder 2"/>
          <p:cNvSpPr>
            <a:spLocks noGrp="1"/>
          </p:cNvSpPr>
          <p:nvPr>
            <p:ph sz="half" idx="1"/>
          </p:nvPr>
        </p:nvSpPr>
        <p:spPr/>
        <p:txBody>
          <a:bodyPr>
            <a:normAutofit/>
          </a:bodyPr>
          <a:lstStyle/>
          <a:p>
            <a:r>
              <a:rPr lang="en-US" sz="2400" dirty="0" smtClean="0"/>
              <a:t>Each action is a choice</a:t>
            </a:r>
          </a:p>
          <a:p>
            <a:r>
              <a:rPr lang="en-US" sz="2400" dirty="0" smtClean="0"/>
              <a:t>Each committed action is a chance to pursue a life based on our values</a:t>
            </a:r>
          </a:p>
          <a:p>
            <a:endParaRPr lang="en-US" sz="2400" dirty="0"/>
          </a:p>
        </p:txBody>
      </p:sp>
      <p:pic>
        <p:nvPicPr>
          <p:cNvPr id="5" name="Content Placeholder 4"/>
          <p:cNvPicPr>
            <a:picLocks noGrp="1" noChangeAspect="1"/>
          </p:cNvPicPr>
          <p:nvPr>
            <p:ph sz="half" idx="2"/>
          </p:nvPr>
        </p:nvPicPr>
        <p:blipFill>
          <a:blip r:embed="rId4"/>
          <a:stretch>
            <a:fillRect/>
          </a:stretch>
        </p:blipFill>
        <p:spPr>
          <a:xfrm>
            <a:off x="6466938" y="365759"/>
            <a:ext cx="3868108" cy="5814378"/>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51408310"/>
      </p:ext>
    </p:extLst>
  </p:cSld>
  <p:clrMapOvr>
    <a:masterClrMapping/>
  </p:clrMapOvr>
  <mc:AlternateContent xmlns:mc="http://schemas.openxmlformats.org/markup-compatibility/2006" xmlns:p14="http://schemas.microsoft.com/office/powerpoint/2010/main">
    <mc:Choice Requires="p14">
      <p:transition spd="slow" p14:dur="2000" advTm="77057"/>
    </mc:Choice>
    <mc:Fallback xmlns="">
      <p:transition spd="slow" advTm="77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are the barriers to committed action?</a:t>
            </a:r>
            <a:r>
              <a:rPr lang="en-US" sz="4000" dirty="0" smtClean="0"/>
              <a:t/>
            </a:r>
            <a:br>
              <a:rPr lang="en-US" sz="4000" dirty="0" smtClean="0"/>
            </a:br>
            <a:endParaRPr lang="en-US" dirty="0"/>
          </a:p>
        </p:txBody>
      </p:sp>
      <p:sp>
        <p:nvSpPr>
          <p:cNvPr id="3" name="Content Placeholder 2"/>
          <p:cNvSpPr>
            <a:spLocks noGrp="1"/>
          </p:cNvSpPr>
          <p:nvPr>
            <p:ph sz="half" idx="1"/>
          </p:nvPr>
        </p:nvSpPr>
        <p:spPr/>
        <p:txBody>
          <a:bodyPr>
            <a:normAutofit/>
          </a:bodyPr>
          <a:lstStyle/>
          <a:p>
            <a:r>
              <a:rPr lang="en-US" sz="2400" dirty="0" smtClean="0"/>
              <a:t>If </a:t>
            </a:r>
            <a:r>
              <a:rPr lang="en-US" sz="2400" dirty="0"/>
              <a:t>we are constantly escaping our negative experiences we may not to take committed actions because they may evoke negative feelings, thoughts, sensations or images.</a:t>
            </a:r>
          </a:p>
          <a:p>
            <a:pPr lvl="1"/>
            <a:r>
              <a:rPr lang="en-US" sz="2400" dirty="0"/>
              <a:t>When we value love we risk loss</a:t>
            </a:r>
          </a:p>
          <a:p>
            <a:pPr lvl="1"/>
            <a:r>
              <a:rPr lang="en-US" sz="2400" dirty="0"/>
              <a:t>When we value community we risk rejection</a:t>
            </a:r>
          </a:p>
          <a:p>
            <a:endParaRPr lang="en-US" sz="2400" dirty="0"/>
          </a:p>
        </p:txBody>
      </p:sp>
      <p:pic>
        <p:nvPicPr>
          <p:cNvPr id="7" name="Content Placeholder 6"/>
          <p:cNvPicPr>
            <a:picLocks noGrp="1" noChangeAspect="1"/>
          </p:cNvPicPr>
          <p:nvPr>
            <p:ph sz="half" idx="2"/>
          </p:nvPr>
        </p:nvPicPr>
        <p:blipFill>
          <a:blip r:embed="rId4"/>
          <a:stretch>
            <a:fillRect/>
          </a:stretch>
        </p:blipFill>
        <p:spPr>
          <a:xfrm>
            <a:off x="6108192" y="1828800"/>
            <a:ext cx="4481512" cy="2987674"/>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10246247"/>
      </p:ext>
    </p:extLst>
  </p:cSld>
  <p:clrMapOvr>
    <a:masterClrMapping/>
  </p:clrMapOvr>
  <mc:AlternateContent xmlns:mc="http://schemas.openxmlformats.org/markup-compatibility/2006" xmlns:p14="http://schemas.microsoft.com/office/powerpoint/2010/main">
    <mc:Choice Requires="p14">
      <p:transition spd="slow" p14:dur="2000" advTm="105191"/>
    </mc:Choice>
    <mc:Fallback xmlns="">
      <p:transition spd="slow" advTm="105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Core Processes of ACT  </a:t>
            </a:r>
            <a:endParaRPr lang="en-US" dirty="0"/>
          </a:p>
        </p:txBody>
      </p:sp>
      <p:sp>
        <p:nvSpPr>
          <p:cNvPr id="3" name="Content Placeholder 2"/>
          <p:cNvSpPr>
            <a:spLocks noGrp="1"/>
          </p:cNvSpPr>
          <p:nvPr>
            <p:ph idx="1"/>
          </p:nvPr>
        </p:nvSpPr>
        <p:spPr/>
        <p:txBody>
          <a:bodyPr>
            <a:normAutofit/>
          </a:bodyPr>
          <a:lstStyle/>
          <a:p>
            <a:r>
              <a:rPr lang="en-US" sz="2800" dirty="0" smtClean="0"/>
              <a:t>Acceptance/willingness</a:t>
            </a:r>
          </a:p>
          <a:p>
            <a:r>
              <a:rPr lang="en-US" sz="2800" dirty="0" smtClean="0"/>
              <a:t>Values</a:t>
            </a:r>
          </a:p>
          <a:p>
            <a:r>
              <a:rPr lang="en-US" sz="2800" dirty="0" smtClean="0"/>
              <a:t>Committed Action</a:t>
            </a:r>
          </a:p>
          <a:p>
            <a:r>
              <a:rPr lang="en-US" sz="2800" dirty="0" smtClean="0"/>
              <a:t>Present moment </a:t>
            </a:r>
          </a:p>
          <a:p>
            <a:r>
              <a:rPr lang="en-US" sz="2800" dirty="0" smtClean="0"/>
              <a:t>Self as context </a:t>
            </a:r>
          </a:p>
          <a:p>
            <a:r>
              <a:rPr lang="en-US" sz="2800" dirty="0" smtClean="0"/>
              <a:t>Diffusion </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43189709"/>
      </p:ext>
    </p:extLst>
  </p:cSld>
  <p:clrMapOvr>
    <a:masterClrMapping/>
  </p:clrMapOvr>
  <mc:AlternateContent xmlns:mc="http://schemas.openxmlformats.org/markup-compatibility/2006" xmlns:p14="http://schemas.microsoft.com/office/powerpoint/2010/main">
    <mc:Choice Requires="p14">
      <p:transition spd="slow" p14:dur="2000" advTm="99035"/>
    </mc:Choice>
    <mc:Fallback xmlns="">
      <p:transition spd="slow" advTm="99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69455" y="618837"/>
            <a:ext cx="4812145" cy="3170099"/>
          </a:xfrm>
          <a:prstGeom prst="rect">
            <a:avLst/>
          </a:prstGeom>
          <a:noFill/>
        </p:spPr>
        <p:txBody>
          <a:bodyPr wrap="square" rtlCol="0">
            <a:spAutoFit/>
          </a:bodyPr>
          <a:lstStyle/>
          <a:p>
            <a:r>
              <a:rPr lang="en-US" sz="4000" dirty="0" smtClean="0"/>
              <a:t>Our true home is the present moment</a:t>
            </a:r>
          </a:p>
          <a:p>
            <a:endParaRPr lang="en-US" sz="4000" dirty="0"/>
          </a:p>
          <a:p>
            <a:r>
              <a:rPr lang="en-US" sz="4000" dirty="0" err="1" smtClean="0"/>
              <a:t>Thich</a:t>
            </a:r>
            <a:r>
              <a:rPr lang="en-US" sz="4000" dirty="0" smtClean="0"/>
              <a:t> </a:t>
            </a:r>
            <a:r>
              <a:rPr lang="en-US" sz="4000" dirty="0" err="1" smtClean="0"/>
              <a:t>Nhat</a:t>
            </a:r>
            <a:r>
              <a:rPr lang="en-US" sz="4000" dirty="0" smtClean="0"/>
              <a:t> </a:t>
            </a:r>
            <a:r>
              <a:rPr lang="en-US" sz="4000" dirty="0" err="1"/>
              <a:t>H</a:t>
            </a:r>
            <a:r>
              <a:rPr lang="en-US" sz="4000" dirty="0" err="1" smtClean="0"/>
              <a:t>anh</a:t>
            </a:r>
            <a:endParaRPr lang="en-US" sz="4000" dirty="0"/>
          </a:p>
        </p:txBody>
      </p:sp>
      <p:pic>
        <p:nvPicPr>
          <p:cNvPr id="2" name="Picture 1"/>
          <p:cNvPicPr>
            <a:picLocks noChangeAspect="1"/>
          </p:cNvPicPr>
          <p:nvPr/>
        </p:nvPicPr>
        <p:blipFill>
          <a:blip r:embed="rId4"/>
          <a:stretch>
            <a:fillRect/>
          </a:stretch>
        </p:blipFill>
        <p:spPr>
          <a:xfrm>
            <a:off x="5595504" y="227821"/>
            <a:ext cx="4839132" cy="6452176"/>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85618276"/>
      </p:ext>
    </p:extLst>
  </p:cSld>
  <p:clrMapOvr>
    <a:masterClrMapping/>
  </p:clrMapOvr>
  <mc:AlternateContent xmlns:mc="http://schemas.openxmlformats.org/markup-compatibility/2006" xmlns:p14="http://schemas.microsoft.com/office/powerpoint/2010/main">
    <mc:Choice Requires="p14">
      <p:transition spd="slow" p14:dur="2000" advTm="66322"/>
    </mc:Choice>
    <mc:Fallback xmlns="">
      <p:transition spd="slow" advTm="66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 Moment </a:t>
            </a:r>
            <a:endParaRPr lang="en-US" dirty="0"/>
          </a:p>
        </p:txBody>
      </p:sp>
      <p:sp>
        <p:nvSpPr>
          <p:cNvPr id="3" name="Content Placeholder 2"/>
          <p:cNvSpPr>
            <a:spLocks noGrp="1"/>
          </p:cNvSpPr>
          <p:nvPr>
            <p:ph idx="1"/>
          </p:nvPr>
        </p:nvSpPr>
        <p:spPr/>
        <p:txBody>
          <a:bodyPr/>
          <a:lstStyle/>
          <a:p>
            <a:r>
              <a:rPr lang="en-US" sz="2400" dirty="0" smtClean="0"/>
              <a:t>We can fuse with thoughts about our future and thoughts about our past which pulls us away from the now</a:t>
            </a:r>
          </a:p>
          <a:p>
            <a:r>
              <a:rPr lang="en-US" sz="2400" dirty="0" smtClean="0"/>
              <a:t>This doesn’t mean that we should never be thinking about the future or the past rather, we can be present when being present works best, we can think about the future when we need to plan and we can think about the past when we need to remember</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22855457"/>
      </p:ext>
    </p:extLst>
  </p:cSld>
  <p:clrMapOvr>
    <a:masterClrMapping/>
  </p:clrMapOvr>
  <mc:AlternateContent xmlns:mc="http://schemas.openxmlformats.org/markup-compatibility/2006" xmlns:p14="http://schemas.microsoft.com/office/powerpoint/2010/main">
    <mc:Choice Requires="p14">
      <p:transition spd="slow" p14:dur="2000" advTm="77044"/>
    </mc:Choice>
    <mc:Fallback xmlns="">
      <p:transition spd="slow" advTm="77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 Moment </a:t>
            </a:r>
            <a:endParaRPr lang="en-US" dirty="0"/>
          </a:p>
        </p:txBody>
      </p:sp>
      <p:sp>
        <p:nvSpPr>
          <p:cNvPr id="3" name="Content Placeholder 2"/>
          <p:cNvSpPr>
            <a:spLocks noGrp="1"/>
          </p:cNvSpPr>
          <p:nvPr>
            <p:ph idx="1"/>
          </p:nvPr>
        </p:nvSpPr>
        <p:spPr/>
        <p:txBody>
          <a:bodyPr/>
          <a:lstStyle/>
          <a:p>
            <a:r>
              <a:rPr lang="en-US" sz="2400" dirty="0"/>
              <a:t>It is practice experiencing feelings in the moment rather than fighting against a feeling and causing harm</a:t>
            </a:r>
          </a:p>
          <a:p>
            <a:r>
              <a:rPr lang="en-US" sz="2400" dirty="0"/>
              <a:t>Living in the present moment encourages us to show up for our own lives</a:t>
            </a:r>
          </a:p>
          <a:p>
            <a:r>
              <a:rPr lang="en-US" sz="2400" dirty="0"/>
              <a:t>We are stepping out of our world of thought and into our present moment </a:t>
            </a:r>
          </a:p>
          <a:p>
            <a:r>
              <a:rPr lang="en-US" sz="2400" dirty="0"/>
              <a:t>How does mindfulness relate to willingness and values? </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04827226"/>
      </p:ext>
    </p:extLst>
  </p:cSld>
  <p:clrMapOvr>
    <a:masterClrMapping/>
  </p:clrMapOvr>
  <mc:AlternateContent xmlns:mc="http://schemas.openxmlformats.org/markup-compatibility/2006" xmlns:p14="http://schemas.microsoft.com/office/powerpoint/2010/main">
    <mc:Choice Requires="p14">
      <p:transition spd="slow" p14:dur="2000" advTm="151072"/>
    </mc:Choice>
    <mc:Fallback xmlns="">
      <p:transition spd="slow" advTm="151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 Moment </a:t>
            </a:r>
            <a:endParaRPr lang="en-US" dirty="0"/>
          </a:p>
        </p:txBody>
      </p:sp>
      <p:sp>
        <p:nvSpPr>
          <p:cNvPr id="3" name="Content Placeholder 2"/>
          <p:cNvSpPr>
            <a:spLocks noGrp="1"/>
          </p:cNvSpPr>
          <p:nvPr>
            <p:ph idx="1"/>
          </p:nvPr>
        </p:nvSpPr>
        <p:spPr/>
        <p:txBody>
          <a:bodyPr>
            <a:normAutofit/>
          </a:bodyPr>
          <a:lstStyle/>
          <a:p>
            <a:r>
              <a:rPr lang="en-US" sz="2400" dirty="0" smtClean="0"/>
              <a:t>Mindfulness impacts how we think about ourselves</a:t>
            </a:r>
          </a:p>
          <a:p>
            <a:pPr lvl="1"/>
            <a:r>
              <a:rPr lang="en-US" sz="2400" dirty="0" smtClean="0"/>
              <a:t>When we connect with the present moment we can create a more flexible sense of self</a:t>
            </a:r>
          </a:p>
          <a:p>
            <a:r>
              <a:rPr lang="en-US" sz="2400" dirty="0" smtClean="0"/>
              <a:t>We can develop a sense of self as our self as a process</a:t>
            </a:r>
          </a:p>
          <a:p>
            <a:pPr lvl="1"/>
            <a:r>
              <a:rPr lang="en-US" sz="2400" dirty="0" smtClean="0"/>
              <a:t>What do you think it means to understand yourself as a process?  </a:t>
            </a:r>
          </a:p>
          <a:p>
            <a:pPr lvl="1"/>
            <a:r>
              <a:rPr lang="en-US" sz="2400" dirty="0" smtClean="0"/>
              <a:t>What effect might this have?</a:t>
            </a:r>
          </a:p>
          <a:p>
            <a:pPr marL="0" indent="0">
              <a:buNone/>
            </a:pPr>
            <a:endParaRPr lang="en-US" sz="24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95418012"/>
      </p:ext>
    </p:extLst>
  </p:cSld>
  <p:clrMapOvr>
    <a:masterClrMapping/>
  </p:clrMapOvr>
  <mc:AlternateContent xmlns:mc="http://schemas.openxmlformats.org/markup-compatibility/2006" xmlns:p14="http://schemas.microsoft.com/office/powerpoint/2010/main">
    <mc:Choice Requires="p14">
      <p:transition spd="slow" p14:dur="2000" advTm="80032"/>
    </mc:Choice>
    <mc:Fallback xmlns="">
      <p:transition spd="slow" advTm="800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1872" y="365760"/>
            <a:ext cx="5000383" cy="1278313"/>
          </a:xfrm>
        </p:spPr>
        <p:txBody>
          <a:bodyPr>
            <a:normAutofit fontScale="90000"/>
          </a:bodyPr>
          <a:lstStyle/>
          <a:p>
            <a:r>
              <a:rPr lang="en-US" dirty="0" smtClean="0"/>
              <a:t>Mindfulness and well being </a:t>
            </a:r>
            <a:endParaRPr lang="en-US" dirty="0"/>
          </a:p>
        </p:txBody>
      </p:sp>
      <p:sp>
        <p:nvSpPr>
          <p:cNvPr id="3" name="Content Placeholder 2"/>
          <p:cNvSpPr>
            <a:spLocks noGrp="1"/>
          </p:cNvSpPr>
          <p:nvPr>
            <p:ph sz="half" idx="1"/>
          </p:nvPr>
        </p:nvSpPr>
        <p:spPr/>
        <p:txBody>
          <a:bodyPr/>
          <a:lstStyle/>
          <a:p>
            <a:pPr lvl="0"/>
            <a:r>
              <a:rPr lang="en-US" sz="2400" dirty="0"/>
              <a:t>M</a:t>
            </a:r>
            <a:r>
              <a:rPr lang="en-US" sz="2400" dirty="0" smtClean="0"/>
              <a:t>ore </a:t>
            </a:r>
            <a:r>
              <a:rPr lang="en-US" sz="2400" dirty="0"/>
              <a:t>likely to appreciate life as it occurs</a:t>
            </a:r>
          </a:p>
          <a:p>
            <a:pPr lvl="0"/>
            <a:r>
              <a:rPr lang="en-US" sz="2400" dirty="0"/>
              <a:t>Helps us become more engaged</a:t>
            </a:r>
          </a:p>
          <a:p>
            <a:pPr lvl="0"/>
            <a:r>
              <a:rPr lang="en-US" sz="2400" dirty="0"/>
              <a:t>Enhances our resilience</a:t>
            </a:r>
          </a:p>
          <a:p>
            <a:pPr lvl="0"/>
            <a:r>
              <a:rPr lang="en-US" sz="2400" dirty="0"/>
              <a:t>We become less preoccupied</a:t>
            </a:r>
          </a:p>
          <a:p>
            <a:pPr lvl="0"/>
            <a:r>
              <a:rPr lang="en-US" sz="2400" dirty="0"/>
              <a:t>We are more likely to connect with others</a:t>
            </a:r>
          </a:p>
          <a:p>
            <a:pPr marL="0" indent="0">
              <a:buNone/>
            </a:pPr>
            <a:endParaRPr lang="en-US" dirty="0"/>
          </a:p>
          <a:p>
            <a:endParaRPr lang="en-US" dirty="0"/>
          </a:p>
        </p:txBody>
      </p:sp>
      <p:pic>
        <p:nvPicPr>
          <p:cNvPr id="5" name="Content Placeholder 4"/>
          <p:cNvPicPr>
            <a:picLocks noGrp="1" noChangeAspect="1"/>
          </p:cNvPicPr>
          <p:nvPr>
            <p:ph sz="half" idx="2"/>
          </p:nvPr>
        </p:nvPicPr>
        <p:blipFill>
          <a:blip r:embed="rId4"/>
          <a:stretch>
            <a:fillRect/>
          </a:stretch>
        </p:blipFill>
        <p:spPr>
          <a:xfrm>
            <a:off x="6371527" y="207817"/>
            <a:ext cx="4314946" cy="6472420"/>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62860666"/>
      </p:ext>
    </p:extLst>
  </p:cSld>
  <p:clrMapOvr>
    <a:masterClrMapping/>
  </p:clrMapOvr>
  <mc:AlternateContent xmlns:mc="http://schemas.openxmlformats.org/markup-compatibility/2006" xmlns:p14="http://schemas.microsoft.com/office/powerpoint/2010/main">
    <mc:Choice Requires="p14">
      <p:transition spd="slow" p14:dur="2000" advTm="19200"/>
    </mc:Choice>
    <mc:Fallback xmlns="">
      <p:transition spd="slow" advTm="19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Mindfulness and Physical Health </a:t>
            </a:r>
            <a:endParaRPr lang="en-US" dirty="0"/>
          </a:p>
        </p:txBody>
      </p:sp>
      <p:sp>
        <p:nvSpPr>
          <p:cNvPr id="3" name="Content Placeholder 2"/>
          <p:cNvSpPr>
            <a:spLocks noGrp="1"/>
          </p:cNvSpPr>
          <p:nvPr>
            <p:ph sz="half" idx="1"/>
          </p:nvPr>
        </p:nvSpPr>
        <p:spPr/>
        <p:txBody>
          <a:bodyPr/>
          <a:lstStyle/>
          <a:p>
            <a:r>
              <a:rPr lang="en-US" sz="2400" dirty="0" smtClean="0"/>
              <a:t>Relieves stress</a:t>
            </a:r>
          </a:p>
          <a:p>
            <a:r>
              <a:rPr lang="en-US" sz="2400" dirty="0" smtClean="0"/>
              <a:t>Lower blood pressure</a:t>
            </a:r>
          </a:p>
          <a:p>
            <a:r>
              <a:rPr lang="en-US" sz="2400" dirty="0" smtClean="0"/>
              <a:t>Reduce chronic pain</a:t>
            </a:r>
          </a:p>
          <a:p>
            <a:r>
              <a:rPr lang="en-US" sz="2400" dirty="0" smtClean="0"/>
              <a:t>Improve sleep</a:t>
            </a:r>
          </a:p>
          <a:p>
            <a:r>
              <a:rPr lang="en-US" sz="2400" dirty="0" smtClean="0"/>
              <a:t>Improves gastrointestinal complications</a:t>
            </a:r>
          </a:p>
          <a:p>
            <a:endParaRPr lang="en-US" dirty="0"/>
          </a:p>
        </p:txBody>
      </p:sp>
      <p:pic>
        <p:nvPicPr>
          <p:cNvPr id="4" name="Picture 3"/>
          <p:cNvPicPr>
            <a:picLocks noChangeAspect="1"/>
          </p:cNvPicPr>
          <p:nvPr/>
        </p:nvPicPr>
        <p:blipFill>
          <a:blip r:embed="rId4"/>
          <a:stretch>
            <a:fillRect/>
          </a:stretch>
        </p:blipFill>
        <p:spPr>
          <a:xfrm>
            <a:off x="6142182" y="1929836"/>
            <a:ext cx="4143664" cy="2763824"/>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24914272"/>
      </p:ext>
    </p:extLst>
  </p:cSld>
  <p:clrMapOvr>
    <a:masterClrMapping/>
  </p:clrMapOvr>
  <mc:AlternateContent xmlns:mc="http://schemas.openxmlformats.org/markup-compatibility/2006" xmlns:p14="http://schemas.microsoft.com/office/powerpoint/2010/main">
    <mc:Choice Requires="p14">
      <p:transition spd="slow" p14:dur="2000" advTm="31038"/>
    </mc:Choice>
    <mc:Fallback xmlns="">
      <p:transition spd="slow" advTm="310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Mindfulness and mental health</a:t>
            </a:r>
            <a:endParaRPr lang="en-US" dirty="0"/>
          </a:p>
        </p:txBody>
      </p:sp>
      <p:sp>
        <p:nvSpPr>
          <p:cNvPr id="3" name="Content Placeholder 2"/>
          <p:cNvSpPr>
            <a:spLocks noGrp="1"/>
          </p:cNvSpPr>
          <p:nvPr>
            <p:ph sz="half" idx="1"/>
          </p:nvPr>
        </p:nvSpPr>
        <p:spPr/>
        <p:txBody>
          <a:bodyPr/>
          <a:lstStyle/>
          <a:p>
            <a:pPr lvl="0"/>
            <a:r>
              <a:rPr lang="en-US" sz="2400" dirty="0" smtClean="0"/>
              <a:t>Can help with </a:t>
            </a:r>
          </a:p>
          <a:p>
            <a:pPr lvl="1"/>
            <a:r>
              <a:rPr lang="en-US" sz="2400" dirty="0" smtClean="0"/>
              <a:t>depression</a:t>
            </a:r>
            <a:endParaRPr lang="en-US" sz="2400" dirty="0"/>
          </a:p>
          <a:p>
            <a:pPr lvl="1"/>
            <a:r>
              <a:rPr lang="en-US" sz="2400" dirty="0"/>
              <a:t>substance abuse</a:t>
            </a:r>
          </a:p>
          <a:p>
            <a:pPr lvl="1"/>
            <a:r>
              <a:rPr lang="en-US" sz="2400" dirty="0"/>
              <a:t>eating disorders</a:t>
            </a:r>
          </a:p>
          <a:p>
            <a:pPr lvl="1"/>
            <a:r>
              <a:rPr lang="en-US" sz="2400" dirty="0"/>
              <a:t>anxiety disorders</a:t>
            </a:r>
          </a:p>
          <a:p>
            <a:pPr lvl="1"/>
            <a:r>
              <a:rPr lang="en-US" sz="2400" dirty="0"/>
              <a:t>obsessive-compulsive disorder</a:t>
            </a:r>
          </a:p>
          <a:p>
            <a:endParaRPr lang="en-US" dirty="0"/>
          </a:p>
        </p:txBody>
      </p:sp>
      <p:pic>
        <p:nvPicPr>
          <p:cNvPr id="5" name="Content Placeholder 4"/>
          <p:cNvPicPr>
            <a:picLocks noGrp="1" noChangeAspect="1"/>
          </p:cNvPicPr>
          <p:nvPr>
            <p:ph sz="half" idx="2"/>
          </p:nvPr>
        </p:nvPicPr>
        <p:blipFill>
          <a:blip r:embed="rId4"/>
          <a:stretch>
            <a:fillRect/>
          </a:stretch>
        </p:blipFill>
        <p:spPr>
          <a:xfrm>
            <a:off x="6108192" y="1908281"/>
            <a:ext cx="4481512" cy="2991647"/>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35090856"/>
      </p:ext>
    </p:extLst>
  </p:cSld>
  <p:clrMapOvr>
    <a:masterClrMapping/>
  </p:clrMapOvr>
  <mc:AlternateContent xmlns:mc="http://schemas.openxmlformats.org/markup-compatibility/2006" xmlns:p14="http://schemas.microsoft.com/office/powerpoint/2010/main">
    <mc:Choice Requires="p14">
      <p:transition spd="slow" p14:dur="2000" advTm="23082"/>
    </mc:Choice>
    <mc:Fallback xmlns="">
      <p:transition spd="slow" advTm="23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 with the flow </a:t>
            </a:r>
            <a:endParaRPr lang="en-US" dirty="0"/>
          </a:p>
        </p:txBody>
      </p:sp>
      <p:sp>
        <p:nvSpPr>
          <p:cNvPr id="3" name="Content Placeholder 2"/>
          <p:cNvSpPr>
            <a:spLocks noGrp="1"/>
          </p:cNvSpPr>
          <p:nvPr>
            <p:ph idx="1"/>
          </p:nvPr>
        </p:nvSpPr>
        <p:spPr/>
        <p:txBody>
          <a:bodyPr>
            <a:normAutofit/>
          </a:bodyPr>
          <a:lstStyle/>
          <a:p>
            <a:r>
              <a:rPr lang="en-US" sz="2400" dirty="0" smtClean="0"/>
              <a:t>We don’t have to work to change anything or have the “perfect conditions” to be mindful.  We can simply pay attention to our own sensations, emotions and thoughts.  Remain neutral as we notice our moment to moment experience.  It can be challenging not to become fixated on a particular variable, or to start thinking about the past or the future.  Through bringing attention back to the present moment we can begin to recognize the effects of specific sensations, thoughts and emotions.</a:t>
            </a:r>
            <a:endParaRPr lang="en-US" sz="24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84554858"/>
      </p:ext>
    </p:extLst>
  </p:cSld>
  <p:clrMapOvr>
    <a:masterClrMapping/>
  </p:clrMapOvr>
  <mc:AlternateContent xmlns:mc="http://schemas.openxmlformats.org/markup-compatibility/2006" xmlns:p14="http://schemas.microsoft.com/office/powerpoint/2010/main">
    <mc:Choice Requires="p14">
      <p:transition spd="slow" p14:dur="2000" advTm="77536"/>
    </mc:Choice>
    <mc:Fallback xmlns="">
      <p:transition spd="slow" advTm="77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Stay with it</a:t>
            </a:r>
            <a:endParaRPr lang="en-US" dirty="0"/>
          </a:p>
        </p:txBody>
      </p:sp>
      <p:sp>
        <p:nvSpPr>
          <p:cNvPr id="3" name="Content Placeholder 2"/>
          <p:cNvSpPr>
            <a:spLocks noGrp="1"/>
          </p:cNvSpPr>
          <p:nvPr>
            <p:ph idx="1"/>
          </p:nvPr>
        </p:nvSpPr>
        <p:spPr/>
        <p:txBody>
          <a:bodyPr/>
          <a:lstStyle/>
          <a:p>
            <a:r>
              <a:rPr lang="en-US" sz="2400" dirty="0" smtClean="0"/>
              <a:t>It </a:t>
            </a:r>
            <a:r>
              <a:rPr lang="en-US" sz="2400" dirty="0"/>
              <a:t>is okay to feel frustrated by the process at first.  The more we practice the more habitual it will become.</a:t>
            </a:r>
          </a:p>
          <a:p>
            <a:r>
              <a:rPr lang="en-US" sz="2400" dirty="0"/>
              <a:t>If you choose to practice mindfulness, how might you practice it? </a:t>
            </a:r>
          </a:p>
          <a:p>
            <a:pPr marL="0" indent="0">
              <a:buNone/>
            </a:pPr>
            <a:r>
              <a:rPr lang="en-US" sz="2400" b="1" dirty="0"/>
              <a:t> </a:t>
            </a:r>
            <a:endParaRPr lang="en-US" sz="2400" dirty="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99977474"/>
      </p:ext>
    </p:extLst>
  </p:cSld>
  <p:clrMapOvr>
    <a:masterClrMapping/>
  </p:clrMapOvr>
  <mc:AlternateContent xmlns:mc="http://schemas.openxmlformats.org/markup-compatibility/2006" xmlns:p14="http://schemas.microsoft.com/office/powerpoint/2010/main">
    <mc:Choice Requires="p14">
      <p:transition spd="slow" p14:dur="2000" advTm="47048"/>
    </mc:Choice>
    <mc:Fallback xmlns="">
      <p:transition spd="slow" advTm="47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 </a:t>
            </a:r>
            <a:endParaRPr lang="en-US" dirty="0"/>
          </a:p>
        </p:txBody>
      </p:sp>
      <p:sp>
        <p:nvSpPr>
          <p:cNvPr id="3" name="Content Placeholder 2"/>
          <p:cNvSpPr>
            <a:spLocks noGrp="1"/>
          </p:cNvSpPr>
          <p:nvPr>
            <p:ph idx="1"/>
          </p:nvPr>
        </p:nvSpPr>
        <p:spPr/>
        <p:txBody>
          <a:bodyPr/>
          <a:lstStyle/>
          <a:p>
            <a:r>
              <a:rPr lang="en-US" sz="2400" dirty="0"/>
              <a:t>Please don’t hesitate to reach out if you have any questions or concerns </a:t>
            </a:r>
          </a:p>
          <a:p>
            <a:r>
              <a:rPr lang="en-US" sz="2400" dirty="0"/>
              <a:t>You can call or email</a:t>
            </a:r>
          </a:p>
          <a:p>
            <a:pPr lvl="1"/>
            <a:r>
              <a:rPr lang="en-US" sz="2400" dirty="0"/>
              <a:t>Shawna.ohle@buncombecounty.org</a:t>
            </a:r>
          </a:p>
          <a:p>
            <a:pPr lvl="1"/>
            <a:r>
              <a:rPr lang="en-US" sz="2400" dirty="0"/>
              <a:t>828-250-6412</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10058651"/>
      </p:ext>
    </p:extLst>
  </p:cSld>
  <p:clrMapOvr>
    <a:masterClrMapping/>
  </p:clrMapOvr>
  <mc:AlternateContent xmlns:mc="http://schemas.openxmlformats.org/markup-compatibility/2006" xmlns:p14="http://schemas.microsoft.com/office/powerpoint/2010/main">
    <mc:Choice Requires="p14">
      <p:transition spd="slow" p14:dur="2000" advTm="54617"/>
    </mc:Choice>
    <mc:Fallback xmlns="">
      <p:transition spd="slow" advTm="546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Acceptance/Willingness</a:t>
            </a:r>
            <a:endParaRPr lang="en-US" dirty="0"/>
          </a:p>
        </p:txBody>
      </p:sp>
      <p:sp>
        <p:nvSpPr>
          <p:cNvPr id="3" name="Content Placeholder 2"/>
          <p:cNvSpPr>
            <a:spLocks noGrp="1"/>
          </p:cNvSpPr>
          <p:nvPr>
            <p:ph idx="1"/>
          </p:nvPr>
        </p:nvSpPr>
        <p:spPr/>
        <p:txBody>
          <a:bodyPr>
            <a:normAutofit/>
          </a:bodyPr>
          <a:lstStyle/>
          <a:p>
            <a:r>
              <a:rPr lang="en-US" sz="2800" dirty="0" smtClean="0"/>
              <a:t>What do we tend to do when we feel something that we don’t want to feel?</a:t>
            </a:r>
            <a:r>
              <a:rPr lang="en-US" sz="3200" dirty="0" smtClean="0"/>
              <a:t> </a:t>
            </a:r>
          </a:p>
          <a:p>
            <a:endParaRPr lang="en-US" sz="3200" dirty="0"/>
          </a:p>
        </p:txBody>
      </p:sp>
      <p:pic>
        <p:nvPicPr>
          <p:cNvPr id="4" name="Picture 3"/>
          <p:cNvPicPr>
            <a:picLocks noChangeAspect="1"/>
          </p:cNvPicPr>
          <p:nvPr/>
        </p:nvPicPr>
        <p:blipFill>
          <a:blip r:embed="rId4"/>
          <a:stretch>
            <a:fillRect/>
          </a:stretch>
        </p:blipFill>
        <p:spPr>
          <a:xfrm>
            <a:off x="3271166" y="3164156"/>
            <a:ext cx="4730189" cy="3153459"/>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84246380"/>
      </p:ext>
    </p:extLst>
  </p:cSld>
  <p:clrMapOvr>
    <a:masterClrMapping/>
  </p:clrMapOvr>
  <mc:AlternateContent xmlns:mc="http://schemas.openxmlformats.org/markup-compatibility/2006" xmlns:p14="http://schemas.microsoft.com/office/powerpoint/2010/main">
    <mc:Choice Requires="p14">
      <p:transition spd="slow" p14:dur="2000" advTm="171139"/>
    </mc:Choice>
    <mc:Fallback xmlns="">
      <p:transition spd="slow" advTm="171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If I feel rejection, I might…</a:t>
            </a:r>
            <a:endParaRPr lang="en-US" dirty="0"/>
          </a:p>
        </p:txBody>
      </p:sp>
      <p:sp>
        <p:nvSpPr>
          <p:cNvPr id="3" name="Content Placeholder 2"/>
          <p:cNvSpPr>
            <a:spLocks noGrp="1"/>
          </p:cNvSpPr>
          <p:nvPr>
            <p:ph sz="half" idx="1"/>
          </p:nvPr>
        </p:nvSpPr>
        <p:spPr/>
        <p:txBody>
          <a:bodyPr>
            <a:normAutofit/>
          </a:bodyPr>
          <a:lstStyle/>
          <a:p>
            <a:r>
              <a:rPr lang="en-US" dirty="0" smtClean="0"/>
              <a:t>Isolate</a:t>
            </a:r>
          </a:p>
          <a:p>
            <a:r>
              <a:rPr lang="en-US" dirty="0" smtClean="0"/>
              <a:t>Use social media to distract</a:t>
            </a:r>
          </a:p>
          <a:p>
            <a:r>
              <a:rPr lang="en-US" dirty="0" smtClean="0"/>
              <a:t>Get angry </a:t>
            </a:r>
          </a:p>
          <a:p>
            <a:r>
              <a:rPr lang="en-US" dirty="0" smtClean="0"/>
              <a:t>Pretend like I don’t care</a:t>
            </a:r>
          </a:p>
          <a:p>
            <a:r>
              <a:rPr lang="en-US" dirty="0" smtClean="0"/>
              <a:t>Watch </a:t>
            </a:r>
            <a:r>
              <a:rPr lang="en-US" dirty="0" err="1" smtClean="0"/>
              <a:t>tv</a:t>
            </a:r>
            <a:endParaRPr lang="en-US" dirty="0" smtClean="0"/>
          </a:p>
          <a:p>
            <a:r>
              <a:rPr lang="en-US" dirty="0" smtClean="0"/>
              <a:t>Have a drink</a:t>
            </a:r>
          </a:p>
          <a:p>
            <a:r>
              <a:rPr lang="en-US" dirty="0" smtClean="0"/>
              <a:t>Self sabotage </a:t>
            </a:r>
          </a:p>
          <a:p>
            <a:r>
              <a:rPr lang="en-US" dirty="0" smtClean="0"/>
              <a:t>Tell myself I’m not good enough </a:t>
            </a:r>
          </a:p>
          <a:p>
            <a:r>
              <a:rPr lang="en-US" dirty="0" smtClean="0"/>
              <a:t>And the list goes on and on…</a:t>
            </a:r>
            <a:endParaRPr lang="en-US" dirty="0"/>
          </a:p>
        </p:txBody>
      </p:sp>
      <p:pic>
        <p:nvPicPr>
          <p:cNvPr id="7" name="Content Placeholder 6"/>
          <p:cNvPicPr>
            <a:picLocks noGrp="1" noChangeAspect="1"/>
          </p:cNvPicPr>
          <p:nvPr>
            <p:ph sz="half" idx="2"/>
          </p:nvPr>
        </p:nvPicPr>
        <p:blipFill>
          <a:blip r:embed="rId5"/>
          <a:stretch>
            <a:fillRect/>
          </a:stretch>
        </p:blipFill>
        <p:spPr>
          <a:xfrm>
            <a:off x="6126163" y="2509885"/>
            <a:ext cx="4481512" cy="2989168"/>
          </a:xfrm>
          <a:prstGeom prst="rect">
            <a:avLst/>
          </a:prstGeom>
        </p:spPr>
      </p:pic>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396150719"/>
      </p:ext>
    </p:extLst>
  </p:cSld>
  <p:clrMapOvr>
    <a:masterClrMapping/>
  </p:clrMapOvr>
  <mc:AlternateContent xmlns:mc="http://schemas.openxmlformats.org/markup-compatibility/2006" xmlns:p14="http://schemas.microsoft.com/office/powerpoint/2010/main">
    <mc:Choice Requires="p14">
      <p:transition spd="slow" p14:dur="2000" advTm="107073"/>
    </mc:Choice>
    <mc:Fallback xmlns="">
      <p:transition spd="slow" advTm="1070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6"/>
                </p:tgtEl>
              </p:cMediaNode>
            </p:audio>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1261872" y="618836"/>
            <a:ext cx="4480560" cy="5561301"/>
          </a:xfrm>
        </p:spPr>
        <p:txBody>
          <a:bodyPr>
            <a:normAutofit/>
          </a:bodyPr>
          <a:lstStyle/>
          <a:p>
            <a:r>
              <a:rPr lang="en-US" dirty="0" smtClean="0"/>
              <a:t>Isolate</a:t>
            </a:r>
          </a:p>
          <a:p>
            <a:r>
              <a:rPr lang="en-US" dirty="0" smtClean="0"/>
              <a:t>Use social media to distract</a:t>
            </a:r>
          </a:p>
          <a:p>
            <a:r>
              <a:rPr lang="en-US" dirty="0" smtClean="0"/>
              <a:t>Get angry </a:t>
            </a:r>
          </a:p>
          <a:p>
            <a:r>
              <a:rPr lang="en-US" dirty="0" smtClean="0"/>
              <a:t>Pretend like I don’t care</a:t>
            </a:r>
          </a:p>
          <a:p>
            <a:r>
              <a:rPr lang="en-US" dirty="0" smtClean="0"/>
              <a:t>Watch TV</a:t>
            </a:r>
          </a:p>
          <a:p>
            <a:r>
              <a:rPr lang="en-US" dirty="0" smtClean="0"/>
              <a:t>Have a drink</a:t>
            </a:r>
          </a:p>
          <a:p>
            <a:r>
              <a:rPr lang="en-US" dirty="0" smtClean="0"/>
              <a:t>Self sabotage </a:t>
            </a:r>
          </a:p>
          <a:p>
            <a:r>
              <a:rPr lang="en-US" dirty="0" smtClean="0"/>
              <a:t>Tell myself I’m not good enough </a:t>
            </a:r>
          </a:p>
          <a:p>
            <a:r>
              <a:rPr lang="en-US" dirty="0" smtClean="0"/>
              <a:t>And the list goes on and on…</a:t>
            </a:r>
          </a:p>
          <a:p>
            <a:endParaRPr lang="en-US" dirty="0"/>
          </a:p>
        </p:txBody>
      </p:sp>
      <p:sp>
        <p:nvSpPr>
          <p:cNvPr id="5" name="Content Placeholder 4"/>
          <p:cNvSpPr>
            <a:spLocks noGrp="1"/>
          </p:cNvSpPr>
          <p:nvPr>
            <p:ph sz="half" idx="2"/>
          </p:nvPr>
        </p:nvSpPr>
        <p:spPr>
          <a:xfrm>
            <a:off x="6126480" y="618836"/>
            <a:ext cx="4480560" cy="5561301"/>
          </a:xfrm>
        </p:spPr>
        <p:txBody>
          <a:bodyPr>
            <a:normAutofit/>
          </a:bodyPr>
          <a:lstStyle/>
          <a:p>
            <a:r>
              <a:rPr lang="en-US" dirty="0" smtClean="0"/>
              <a:t>Feeling rejection </a:t>
            </a:r>
            <a:endParaRPr lang="en-US" dirty="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195753989"/>
      </p:ext>
    </p:extLst>
  </p:cSld>
  <p:clrMapOvr>
    <a:masterClrMapping/>
  </p:clrMapOvr>
  <mc:AlternateContent xmlns:mc="http://schemas.openxmlformats.org/markup-compatibility/2006" xmlns:p14="http://schemas.microsoft.com/office/powerpoint/2010/main">
    <mc:Choice Requires="p14">
      <p:transition spd="slow" p14:dur="2000" advTm="78018"/>
    </mc:Choice>
    <mc:Fallback xmlns="">
      <p:transition spd="slow" advTm="780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and Avoidance </a:t>
            </a:r>
            <a:endParaRPr lang="en-US" dirty="0"/>
          </a:p>
        </p:txBody>
      </p:sp>
      <p:sp>
        <p:nvSpPr>
          <p:cNvPr id="3" name="Content Placeholder 2"/>
          <p:cNvSpPr>
            <a:spLocks noGrp="1"/>
          </p:cNvSpPr>
          <p:nvPr>
            <p:ph idx="1"/>
          </p:nvPr>
        </p:nvSpPr>
        <p:spPr/>
        <p:txBody>
          <a:bodyPr>
            <a:normAutofit/>
          </a:bodyPr>
          <a:lstStyle/>
          <a:p>
            <a:pPr lvl="0"/>
            <a:r>
              <a:rPr lang="en-US" sz="2400" dirty="0"/>
              <a:t>What if we spend so much time avoiding that we never realize what we value in life because we are so invested in </a:t>
            </a:r>
            <a:r>
              <a:rPr lang="en-US" sz="2400" dirty="0" smtClean="0"/>
              <a:t>not feeling?</a:t>
            </a:r>
          </a:p>
          <a:p>
            <a:pPr marL="274320" lvl="1" indent="0">
              <a:buNone/>
            </a:pPr>
            <a:endParaRPr lang="en-US" sz="2200" dirty="0" smtClean="0"/>
          </a:p>
        </p:txBody>
      </p:sp>
      <p:pic>
        <p:nvPicPr>
          <p:cNvPr id="4" name="Picture 3"/>
          <p:cNvPicPr>
            <a:picLocks noChangeAspect="1"/>
          </p:cNvPicPr>
          <p:nvPr/>
        </p:nvPicPr>
        <p:blipFill>
          <a:blip r:embed="rId4"/>
          <a:stretch>
            <a:fillRect/>
          </a:stretch>
        </p:blipFill>
        <p:spPr>
          <a:xfrm>
            <a:off x="2752987" y="3020290"/>
            <a:ext cx="5355237" cy="3569208"/>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37719079"/>
      </p:ext>
    </p:extLst>
  </p:cSld>
  <p:clrMapOvr>
    <a:masterClrMapping/>
  </p:clrMapOvr>
  <mc:AlternateContent xmlns:mc="http://schemas.openxmlformats.org/markup-compatibility/2006" xmlns:p14="http://schemas.microsoft.com/office/powerpoint/2010/main">
    <mc:Choice Requires="p14">
      <p:transition spd="slow" p14:dur="2000" advTm="86692"/>
    </mc:Choice>
    <mc:Fallback xmlns="">
      <p:transition spd="slow" advTm="866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a:t>
            </a:r>
            <a:r>
              <a:rPr lang="en-US" dirty="0"/>
              <a:t>and </a:t>
            </a:r>
            <a:r>
              <a:rPr lang="en-US" dirty="0" smtClean="0"/>
              <a:t>Avoidance </a:t>
            </a:r>
            <a:endParaRPr lang="en-US" dirty="0"/>
          </a:p>
        </p:txBody>
      </p:sp>
      <p:sp>
        <p:nvSpPr>
          <p:cNvPr id="4" name="Content Placeholder 3"/>
          <p:cNvSpPr>
            <a:spLocks noGrp="1"/>
          </p:cNvSpPr>
          <p:nvPr>
            <p:ph sz="half" idx="1"/>
          </p:nvPr>
        </p:nvSpPr>
        <p:spPr/>
        <p:txBody>
          <a:bodyPr>
            <a:normAutofit/>
          </a:bodyPr>
          <a:lstStyle/>
          <a:p>
            <a:r>
              <a:rPr lang="en-US" sz="2400" dirty="0"/>
              <a:t>Sometimes experiential avoidance can be harmful causes us to engage in ways that go against what we want to happen</a:t>
            </a:r>
          </a:p>
          <a:p>
            <a:r>
              <a:rPr lang="en-US" sz="2400" dirty="0"/>
              <a:t>Sometimes when we try to regulate our private thoughts they can take on more control</a:t>
            </a:r>
          </a:p>
          <a:p>
            <a:endParaRPr lang="en-US" sz="2400" dirty="0"/>
          </a:p>
        </p:txBody>
      </p:sp>
      <p:pic>
        <p:nvPicPr>
          <p:cNvPr id="6" name="Content Placeholder 5"/>
          <p:cNvPicPr>
            <a:picLocks noGrp="1" noChangeAspect="1"/>
          </p:cNvPicPr>
          <p:nvPr>
            <p:ph sz="half" idx="2"/>
          </p:nvPr>
        </p:nvPicPr>
        <p:blipFill>
          <a:blip r:embed="rId4"/>
          <a:stretch>
            <a:fillRect/>
          </a:stretch>
        </p:blipFill>
        <p:spPr>
          <a:xfrm>
            <a:off x="6190818" y="1828800"/>
            <a:ext cx="4481512" cy="2991647"/>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04972323"/>
      </p:ext>
    </p:extLst>
  </p:cSld>
  <p:clrMapOvr>
    <a:masterClrMapping/>
  </p:clrMapOvr>
  <mc:AlternateContent xmlns:mc="http://schemas.openxmlformats.org/markup-compatibility/2006" xmlns:p14="http://schemas.microsoft.com/office/powerpoint/2010/main">
    <mc:Choice Requires="p14">
      <p:transition spd="slow" p14:dur="2000" advTm="129201"/>
    </mc:Choice>
    <mc:Fallback xmlns="">
      <p:transition spd="slow" advTm="1292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Experiential Control </a:t>
            </a:r>
            <a:endParaRPr lang="en-US" dirty="0"/>
          </a:p>
        </p:txBody>
      </p:sp>
      <p:sp>
        <p:nvSpPr>
          <p:cNvPr id="3" name="Content Placeholder 2"/>
          <p:cNvSpPr>
            <a:spLocks noGrp="1"/>
          </p:cNvSpPr>
          <p:nvPr>
            <p:ph sz="half" idx="1"/>
          </p:nvPr>
        </p:nvSpPr>
        <p:spPr/>
        <p:txBody>
          <a:bodyPr/>
          <a:lstStyle/>
          <a:p>
            <a:r>
              <a:rPr lang="en-US" sz="2400" dirty="0" smtClean="0"/>
              <a:t>The tendency to try and control our experiences, </a:t>
            </a:r>
            <a:r>
              <a:rPr lang="en-US" sz="2400" dirty="0"/>
              <a:t>may not be an effective means to address our </a:t>
            </a:r>
            <a:r>
              <a:rPr lang="en-US" sz="2400" dirty="0" smtClean="0"/>
              <a:t>feelings</a:t>
            </a:r>
          </a:p>
          <a:p>
            <a:pPr lvl="1"/>
            <a:r>
              <a:rPr lang="en-US" sz="2200" dirty="0" smtClean="0"/>
              <a:t>Sometimes </a:t>
            </a:r>
            <a:r>
              <a:rPr lang="en-US" sz="2200" dirty="0"/>
              <a:t>what we do to avoid negative thoughts and feelings creates additional </a:t>
            </a:r>
            <a:r>
              <a:rPr lang="en-US" sz="2200" dirty="0" smtClean="0"/>
              <a:t>suffering</a:t>
            </a:r>
          </a:p>
          <a:p>
            <a:endParaRPr lang="en-US" dirty="0"/>
          </a:p>
        </p:txBody>
      </p:sp>
      <p:pic>
        <p:nvPicPr>
          <p:cNvPr id="5" name="Content Placeholder 4"/>
          <p:cNvPicPr>
            <a:picLocks noGrp="1" noChangeAspect="1"/>
          </p:cNvPicPr>
          <p:nvPr>
            <p:ph sz="half" idx="2"/>
          </p:nvPr>
        </p:nvPicPr>
        <p:blipFill>
          <a:blip r:embed="rId4"/>
          <a:stretch>
            <a:fillRect/>
          </a:stretch>
        </p:blipFill>
        <p:spPr>
          <a:xfrm>
            <a:off x="6126163" y="2520564"/>
            <a:ext cx="4481512" cy="2967809"/>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82383648"/>
      </p:ext>
    </p:extLst>
  </p:cSld>
  <p:clrMapOvr>
    <a:masterClrMapping/>
  </p:clrMapOvr>
  <mc:AlternateContent xmlns:mc="http://schemas.openxmlformats.org/markup-compatibility/2006" xmlns:p14="http://schemas.microsoft.com/office/powerpoint/2010/main">
    <mc:Choice Requires="p14">
      <p:transition spd="slow" p14:dur="2000" advTm="92330"/>
    </mc:Choice>
    <mc:Fallback xmlns="">
      <p:transition spd="slow" advTm="92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Experiential Control and Experiential Avoidance </a:t>
            </a:r>
          </a:p>
        </p:txBody>
      </p:sp>
      <p:sp>
        <p:nvSpPr>
          <p:cNvPr id="3" name="Content Placeholder 2"/>
          <p:cNvSpPr>
            <a:spLocks noGrp="1"/>
          </p:cNvSpPr>
          <p:nvPr>
            <p:ph sz="half" idx="1"/>
          </p:nvPr>
        </p:nvSpPr>
        <p:spPr/>
        <p:txBody>
          <a:bodyPr>
            <a:normAutofit/>
          </a:bodyPr>
          <a:lstStyle/>
          <a:p>
            <a:r>
              <a:rPr lang="en-US" sz="2400" dirty="0"/>
              <a:t>Sometimes we can avoid things, but the way we choose to avoid is unhealthy, expensive, or harmful to our lives </a:t>
            </a:r>
          </a:p>
          <a:p>
            <a:r>
              <a:rPr lang="en-US" sz="2400" dirty="0"/>
              <a:t>Sometimes we are avoiding something that is important</a:t>
            </a:r>
          </a:p>
          <a:p>
            <a:endParaRPr lang="en-US" sz="2400" dirty="0"/>
          </a:p>
        </p:txBody>
      </p:sp>
      <p:pic>
        <p:nvPicPr>
          <p:cNvPr id="5" name="Content Placeholder 4"/>
          <p:cNvPicPr>
            <a:picLocks noGrp="1" noChangeAspect="1"/>
          </p:cNvPicPr>
          <p:nvPr>
            <p:ph sz="half" idx="2"/>
          </p:nvPr>
        </p:nvPicPr>
        <p:blipFill>
          <a:blip r:embed="rId4"/>
          <a:stretch>
            <a:fillRect/>
          </a:stretch>
        </p:blipFill>
        <p:spPr>
          <a:xfrm>
            <a:off x="6108192" y="1828800"/>
            <a:ext cx="4481512" cy="2986880"/>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45133138"/>
      </p:ext>
    </p:extLst>
  </p:cSld>
  <p:clrMapOvr>
    <a:masterClrMapping/>
  </p:clrMapOvr>
  <mc:AlternateContent xmlns:mc="http://schemas.openxmlformats.org/markup-compatibility/2006" xmlns:p14="http://schemas.microsoft.com/office/powerpoint/2010/main">
    <mc:Choice Requires="p14">
      <p:transition spd="slow" p14:dur="2000" advTm="162861"/>
    </mc:Choice>
    <mc:Fallback xmlns="">
      <p:transition spd="slow" advTm="162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7.7|2.3|2.4|7.5|10.1|1|0.9|2.1|12.2"/>
</p:tagLst>
</file>

<file path=ppt/tags/tag2.xml><?xml version="1.0" encoding="utf-8"?>
<p:tagLst xmlns:a="http://schemas.openxmlformats.org/drawingml/2006/main" xmlns:r="http://schemas.openxmlformats.org/officeDocument/2006/relationships" xmlns:p="http://schemas.openxmlformats.org/presentationml/2006/main">
  <p:tag name="TIMING" val="|62.2"/>
</p:tagLst>
</file>

<file path=ppt/theme/theme1.xml><?xml version="1.0" encoding="utf-8"?>
<a:theme xmlns:a="http://schemas.openxmlformats.org/drawingml/2006/main" name="View">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docProps/app.xml><?xml version="1.0" encoding="utf-8"?>
<Properties xmlns="http://schemas.openxmlformats.org/officeDocument/2006/extended-properties" xmlns:vt="http://schemas.openxmlformats.org/officeDocument/2006/docPropsVTypes">
  <Template>TM03457515[[fn=View]]</Template>
  <TotalTime>1699</TotalTime>
  <Words>1040</Words>
  <Application>Microsoft Office PowerPoint</Application>
  <PresentationFormat>Widescreen</PresentationFormat>
  <Paragraphs>157</Paragraphs>
  <Slides>29</Slides>
  <Notes>0</Notes>
  <HiddenSlides>0</HiddenSlides>
  <MMClips>29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Century Schoolbook</vt:lpstr>
      <vt:lpstr>Wingdings 2</vt:lpstr>
      <vt:lpstr>View</vt:lpstr>
      <vt:lpstr>Acceptance and Commitment Therapy </vt:lpstr>
      <vt:lpstr>Core Processes of ACT  </vt:lpstr>
      <vt:lpstr>Acceptance/Willingness</vt:lpstr>
      <vt:lpstr>If I feel rejection, I might…</vt:lpstr>
      <vt:lpstr>PowerPoint Presentation</vt:lpstr>
      <vt:lpstr>Control and Avoidance </vt:lpstr>
      <vt:lpstr>Control and Avoidance </vt:lpstr>
      <vt:lpstr>Experiential Control </vt:lpstr>
      <vt:lpstr>Experiential Control and Experiential Avoidance </vt:lpstr>
      <vt:lpstr>Acceptance/Willingness</vt:lpstr>
      <vt:lpstr>Acceptance/Willingness</vt:lpstr>
      <vt:lpstr>Acceptance/Willingness</vt:lpstr>
      <vt:lpstr>PowerPoint Presentation</vt:lpstr>
      <vt:lpstr>Values </vt:lpstr>
      <vt:lpstr>Examples of some values</vt:lpstr>
      <vt:lpstr>Committed Action  </vt:lpstr>
      <vt:lpstr>Committed Action </vt:lpstr>
      <vt:lpstr>Committed Action </vt:lpstr>
      <vt:lpstr>What are the barriers to committed action? </vt:lpstr>
      <vt:lpstr>PowerPoint Presentation</vt:lpstr>
      <vt:lpstr>Present Moment </vt:lpstr>
      <vt:lpstr>Present Moment </vt:lpstr>
      <vt:lpstr>Present Moment </vt:lpstr>
      <vt:lpstr>Mindfulness and well being </vt:lpstr>
      <vt:lpstr>Mindfulness and Physical Health </vt:lpstr>
      <vt:lpstr>Mindfulness and mental health</vt:lpstr>
      <vt:lpstr>Go with the flow </vt:lpstr>
      <vt:lpstr>Stay with it</vt:lpstr>
      <vt:lpstr>Thank you! </vt:lpstr>
    </vt:vector>
  </TitlesOfParts>
  <Company>Buncombe County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Acceptance and Commitment Therapy</dc:title>
  <dc:creator>Shawna Ohle</dc:creator>
  <cp:lastModifiedBy>Kendra Queen-Taylor</cp:lastModifiedBy>
  <cp:revision>41</cp:revision>
  <dcterms:created xsi:type="dcterms:W3CDTF">2020-04-03T12:18:22Z</dcterms:created>
  <dcterms:modified xsi:type="dcterms:W3CDTF">2020-04-07T20:02:46Z</dcterms:modified>
</cp:coreProperties>
</file>