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41.xml" ContentType="application/vnd.openxmlformats-officedocument.presentationml.slideLayout+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harts/colors1.xml" ContentType="application/vnd.ms-office.chartcolorstyl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charts/chart1.xml" ContentType="application/vnd.openxmlformats-officedocument.drawingml.chart+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charts/style1.xml" ContentType="application/vnd.ms-office.chart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79" r:id="rId4"/>
    <p:sldMasterId id="2147483692" r:id="rId5"/>
  </p:sldMasterIdLst>
  <p:notesMasterIdLst>
    <p:notesMasterId r:id="rId31"/>
  </p:notesMasterIdLst>
  <p:sldIdLst>
    <p:sldId id="375" r:id="rId6"/>
    <p:sldId id="286" r:id="rId7"/>
    <p:sldId id="300" r:id="rId8"/>
    <p:sldId id="390" r:id="rId9"/>
    <p:sldId id="373" r:id="rId10"/>
    <p:sldId id="377" r:id="rId11"/>
    <p:sldId id="376" r:id="rId12"/>
    <p:sldId id="381" r:id="rId13"/>
    <p:sldId id="353" r:id="rId14"/>
    <p:sldId id="387" r:id="rId15"/>
    <p:sldId id="262" r:id="rId16"/>
    <p:sldId id="366" r:id="rId17"/>
    <p:sldId id="367" r:id="rId18"/>
    <p:sldId id="278" r:id="rId19"/>
    <p:sldId id="274" r:id="rId20"/>
    <p:sldId id="368" r:id="rId21"/>
    <p:sldId id="257" r:id="rId22"/>
    <p:sldId id="385" r:id="rId23"/>
    <p:sldId id="258" r:id="rId24"/>
    <p:sldId id="364" r:id="rId25"/>
    <p:sldId id="372" r:id="rId26"/>
    <p:sldId id="388" r:id="rId27"/>
    <p:sldId id="386" r:id="rId28"/>
    <p:sldId id="384"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9D13C-0740-40B2-993B-2F8E2C07D14C}" v="337" dt="2023-09-28T19:09:45.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8" autoAdjust="0"/>
    <p:restoredTop sz="95226"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By Race</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By Race</c:v>
                </c:pt>
              </c:strCache>
            </c:strRef>
          </c:tx>
          <c:spPr>
            <a:ln w="9525">
              <a:solidFill>
                <a:schemeClr val="tx1"/>
              </a:solidFill>
            </a:ln>
          </c:spPr>
          <c:dPt>
            <c:idx val="0"/>
            <c:bubble3D val="0"/>
            <c:spPr>
              <a:solidFill>
                <a:schemeClr val="accent1"/>
              </a:solidFill>
              <a:ln w="9525">
                <a:solidFill>
                  <a:schemeClr val="tx1"/>
                </a:solidFill>
              </a:ln>
              <a:effectLst/>
            </c:spPr>
            <c:extLst>
              <c:ext xmlns:c16="http://schemas.microsoft.com/office/drawing/2014/chart" uri="{C3380CC4-5D6E-409C-BE32-E72D297353CC}">
                <c16:uniqueId val="{00000001-785A-4F0B-A3BE-73557CBA421F}"/>
              </c:ext>
            </c:extLst>
          </c:dPt>
          <c:dPt>
            <c:idx val="1"/>
            <c:bubble3D val="0"/>
            <c:spPr>
              <a:solidFill>
                <a:srgbClr val="FFC000"/>
              </a:solidFill>
              <a:ln w="9525">
                <a:solidFill>
                  <a:schemeClr val="tx1"/>
                </a:solidFill>
              </a:ln>
              <a:effectLst/>
            </c:spPr>
            <c:extLst>
              <c:ext xmlns:c16="http://schemas.microsoft.com/office/drawing/2014/chart" uri="{C3380CC4-5D6E-409C-BE32-E72D297353CC}">
                <c16:uniqueId val="{00000003-785A-4F0B-A3BE-73557CBA421F}"/>
              </c:ext>
            </c:extLst>
          </c:dPt>
          <c:dPt>
            <c:idx val="2"/>
            <c:bubble3D val="0"/>
            <c:spPr>
              <a:solidFill>
                <a:srgbClr val="FFFF00"/>
              </a:solidFill>
              <a:ln w="9525">
                <a:solidFill>
                  <a:schemeClr val="tx1"/>
                </a:solidFill>
              </a:ln>
              <a:effectLst/>
            </c:spPr>
            <c:extLst>
              <c:ext xmlns:c16="http://schemas.microsoft.com/office/drawing/2014/chart" uri="{C3380CC4-5D6E-409C-BE32-E72D297353CC}">
                <c16:uniqueId val="{00000005-785A-4F0B-A3BE-73557CBA421F}"/>
              </c:ext>
            </c:extLst>
          </c:dPt>
          <c:dPt>
            <c:idx val="3"/>
            <c:bubble3D val="0"/>
            <c:spPr>
              <a:solidFill>
                <a:srgbClr val="C00000"/>
              </a:solidFill>
              <a:ln w="9525">
                <a:solidFill>
                  <a:schemeClr val="tx1"/>
                </a:solidFill>
              </a:ln>
              <a:effectLst/>
            </c:spPr>
            <c:extLst>
              <c:ext xmlns:c16="http://schemas.microsoft.com/office/drawing/2014/chart" uri="{C3380CC4-5D6E-409C-BE32-E72D297353CC}">
                <c16:uniqueId val="{00000007-785A-4F0B-A3BE-73557CBA421F}"/>
              </c:ext>
            </c:extLst>
          </c:dPt>
          <c:dLbls>
            <c:dLbl>
              <c:idx val="0"/>
              <c:tx>
                <c:rich>
                  <a:bodyPr/>
                  <a:lstStyle/>
                  <a:p>
                    <a:r>
                      <a:rPr lang="en-US"/>
                      <a:t>60.4%</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85A-4F0B-A3BE-73557CBA421F}"/>
                </c:ext>
              </c:extLst>
            </c:dLbl>
            <c:dLbl>
              <c:idx val="1"/>
              <c:layout>
                <c:manualLayout>
                  <c:x val="-7.8009040800307822E-2"/>
                  <c:y val="0.102756247549509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t>32.1%</a:t>
                    </a:r>
                    <a:endParaRPr lang="en-US"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7209351607982193"/>
                      <c:h val="0.24665780922196867"/>
                    </c:manualLayout>
                  </c15:layout>
                  <c15:showDataLabelsRange val="0"/>
                </c:ext>
                <c:ext xmlns:c16="http://schemas.microsoft.com/office/drawing/2014/chart" uri="{C3380CC4-5D6E-409C-BE32-E72D297353CC}">
                  <c16:uniqueId val="{00000003-785A-4F0B-A3BE-73557CBA421F}"/>
                </c:ext>
              </c:extLst>
            </c:dLbl>
            <c:dLbl>
              <c:idx val="2"/>
              <c:layout>
                <c:manualLayout>
                  <c:x val="-0.14487371354185177"/>
                  <c:y val="2.568906188737739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dirty="0"/>
                      <a:t>1.9%   </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9.1117455378433784E-2"/>
                      <c:h val="7.1115886324889757E-2"/>
                    </c:manualLayout>
                  </c15:layout>
                  <c15:showDataLabelsRange val="0"/>
                </c:ext>
                <c:ext xmlns:c16="http://schemas.microsoft.com/office/drawing/2014/chart" uri="{C3380CC4-5D6E-409C-BE32-E72D297353CC}">
                  <c16:uniqueId val="{00000005-785A-4F0B-A3BE-73557CBA421F}"/>
                </c:ext>
              </c:extLst>
            </c:dLbl>
            <c:dLbl>
              <c:idx val="3"/>
              <c:layout>
                <c:manualLayout>
                  <c:x val="1.9378314451898689E-2"/>
                  <c:y val="-1.3030287808517393E-2"/>
                </c:manualLayout>
              </c:layout>
              <c:tx>
                <c:rich>
                  <a:bodyPr/>
                  <a:lstStyle/>
                  <a:p>
                    <a:r>
                      <a:rPr lang="en-US" dirty="0"/>
                      <a:t>3.8%1.9%</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785A-4F0B-A3BE-73557CBA421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 or African American</c:v>
                </c:pt>
                <c:pt idx="2">
                  <c:v>Unknown</c:v>
                </c:pt>
                <c:pt idx="3">
                  <c:v>Hispanic or Latinx</c:v>
                </c:pt>
              </c:strCache>
            </c:strRef>
          </c:cat>
          <c:val>
            <c:numRef>
              <c:f>Sheet1!$B$2:$B$5</c:f>
              <c:numCache>
                <c:formatCode>General</c:formatCode>
                <c:ptCount val="4"/>
                <c:pt idx="0">
                  <c:v>19</c:v>
                </c:pt>
                <c:pt idx="1">
                  <c:v>10</c:v>
                </c:pt>
                <c:pt idx="2">
                  <c:v>1</c:v>
                </c:pt>
                <c:pt idx="3">
                  <c:v>1</c:v>
                </c:pt>
              </c:numCache>
            </c:numRef>
          </c:val>
          <c:extLst>
            <c:ext xmlns:c16="http://schemas.microsoft.com/office/drawing/2014/chart" uri="{C3380CC4-5D6E-409C-BE32-E72D297353CC}">
              <c16:uniqueId val="{00000000-FF6B-47B8-80A3-284F919C66B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46000-D2D8-465D-A14F-552D16846FDE}" type="doc">
      <dgm:prSet loTypeId="urn:diagrams.loki3.com/BracketList" loCatId="list" qsTypeId="urn:microsoft.com/office/officeart/2005/8/quickstyle/simple5" qsCatId="simple" csTypeId="urn:microsoft.com/office/officeart/2005/8/colors/accent2_1" csCatId="accent2" phldr="1"/>
      <dgm:spPr/>
      <dgm:t>
        <a:bodyPr/>
        <a:lstStyle/>
        <a:p>
          <a:endParaRPr lang="en-US"/>
        </a:p>
      </dgm:t>
    </dgm:pt>
    <dgm:pt modelId="{61C64AFD-482D-496B-9D59-9B8558C053EE}">
      <dgm:prSet custT="1"/>
      <dgm:spPr/>
      <dgm:t>
        <a:bodyPr/>
        <a:lstStyle/>
        <a:p>
          <a:pPr rtl="0"/>
          <a:r>
            <a:rPr lang="en-US" sz="2000" b="1" dirty="0"/>
            <a:t>Increase Efficiencies in Case Processing</a:t>
          </a:r>
          <a:endParaRPr lang="en-US" sz="2000" dirty="0"/>
        </a:p>
      </dgm:t>
    </dgm:pt>
    <dgm:pt modelId="{CD9D45C3-2C28-4FCE-B481-E655A677BF07}" type="parTrans" cxnId="{09DCAC60-0252-4578-9E70-933F230208C6}">
      <dgm:prSet/>
      <dgm:spPr/>
      <dgm:t>
        <a:bodyPr/>
        <a:lstStyle/>
        <a:p>
          <a:endParaRPr lang="en-US"/>
        </a:p>
      </dgm:t>
    </dgm:pt>
    <dgm:pt modelId="{6DF904E7-38E5-4628-980E-640EBD7AF956}" type="sibTrans" cxnId="{09DCAC60-0252-4578-9E70-933F230208C6}">
      <dgm:prSet/>
      <dgm:spPr/>
      <dgm:t>
        <a:bodyPr/>
        <a:lstStyle/>
        <a:p>
          <a:endParaRPr lang="en-US"/>
        </a:p>
      </dgm:t>
    </dgm:pt>
    <dgm:pt modelId="{AAF80A44-9C0A-43F3-9CC2-ABDABDD9C962}">
      <dgm:prSet custT="1"/>
      <dgm:spPr/>
      <dgm:t>
        <a:bodyPr/>
        <a:lstStyle/>
        <a:p>
          <a:pPr rtl="0"/>
          <a:r>
            <a:rPr lang="en-US" sz="2000" b="1" dirty="0"/>
            <a:t>Increase Community Engagement</a:t>
          </a:r>
          <a:r>
            <a:rPr lang="en-US" sz="2000" dirty="0"/>
            <a:t> </a:t>
          </a:r>
        </a:p>
      </dgm:t>
    </dgm:pt>
    <dgm:pt modelId="{995FCBD8-1437-4E19-8523-F8155C80C02D}" type="parTrans" cxnId="{04D3891B-123A-4012-82BE-F8B7BCCFA854}">
      <dgm:prSet/>
      <dgm:spPr/>
      <dgm:t>
        <a:bodyPr/>
        <a:lstStyle/>
        <a:p>
          <a:endParaRPr lang="en-US"/>
        </a:p>
      </dgm:t>
    </dgm:pt>
    <dgm:pt modelId="{1F36410B-0009-42A6-BC82-95FEFF64A259}" type="sibTrans" cxnId="{04D3891B-123A-4012-82BE-F8B7BCCFA854}">
      <dgm:prSet/>
      <dgm:spPr/>
      <dgm:t>
        <a:bodyPr/>
        <a:lstStyle/>
        <a:p>
          <a:endParaRPr lang="en-US"/>
        </a:p>
      </dgm:t>
    </dgm:pt>
    <dgm:pt modelId="{AF13FDEF-838D-4C7B-85A5-5C6621FE6517}">
      <dgm:prSet custT="1"/>
      <dgm:spPr/>
      <dgm:t>
        <a:bodyPr/>
        <a:lstStyle/>
        <a:p>
          <a:pPr rtl="0"/>
          <a:r>
            <a:rPr lang="en-US" sz="2000" b="1" dirty="0"/>
            <a:t>Advancing Racial Equity</a:t>
          </a:r>
          <a:endParaRPr lang="en-US" sz="2000" dirty="0"/>
        </a:p>
      </dgm:t>
    </dgm:pt>
    <dgm:pt modelId="{BCABA23A-3272-48B8-A1EE-C696333476B4}" type="parTrans" cxnId="{D42C0F57-77E8-4C4F-8C17-830873CED997}">
      <dgm:prSet/>
      <dgm:spPr/>
      <dgm:t>
        <a:bodyPr/>
        <a:lstStyle/>
        <a:p>
          <a:endParaRPr lang="en-US"/>
        </a:p>
      </dgm:t>
    </dgm:pt>
    <dgm:pt modelId="{C1D6EF66-1821-4EAD-ABCB-D177BF3262EE}" type="sibTrans" cxnId="{D42C0F57-77E8-4C4F-8C17-830873CED997}">
      <dgm:prSet/>
      <dgm:spPr/>
      <dgm:t>
        <a:bodyPr/>
        <a:lstStyle/>
        <a:p>
          <a:endParaRPr lang="en-US"/>
        </a:p>
      </dgm:t>
    </dgm:pt>
    <dgm:pt modelId="{B1C5AAD7-5837-48D0-83C1-1C2F9D56A59C}">
      <dgm:prSet custT="1"/>
      <dgm:spPr/>
      <dgm:t>
        <a:bodyPr/>
        <a:lstStyle/>
        <a:p>
          <a:r>
            <a:rPr lang="en-US" sz="1400" dirty="0">
              <a:effectLst/>
              <a:latin typeface="+mn-lt"/>
              <a:ea typeface="+mn-ea"/>
              <a:cs typeface="+mn-cs"/>
            </a:rPr>
            <a:t>Continue Jail Review Team</a:t>
          </a:r>
          <a:endParaRPr lang="en-US" sz="1400" dirty="0"/>
        </a:p>
      </dgm:t>
    </dgm:pt>
    <dgm:pt modelId="{05684B2C-C9B1-46CE-8BFD-7BE8A400152A}" type="parTrans" cxnId="{89D01494-A4F2-48C8-83D4-7A5E0931E89B}">
      <dgm:prSet/>
      <dgm:spPr/>
      <dgm:t>
        <a:bodyPr/>
        <a:lstStyle/>
        <a:p>
          <a:endParaRPr lang="en-US"/>
        </a:p>
      </dgm:t>
    </dgm:pt>
    <dgm:pt modelId="{0B2A7028-2473-4F87-984A-948CE1E54830}" type="sibTrans" cxnId="{89D01494-A4F2-48C8-83D4-7A5E0931E89B}">
      <dgm:prSet/>
      <dgm:spPr/>
      <dgm:t>
        <a:bodyPr/>
        <a:lstStyle/>
        <a:p>
          <a:endParaRPr lang="en-US"/>
        </a:p>
      </dgm:t>
    </dgm:pt>
    <dgm:pt modelId="{9685A100-9BFE-4D62-8507-5405261458EF}">
      <dgm:prSet custT="1"/>
      <dgm:spPr/>
      <dgm:t>
        <a:bodyPr/>
        <a:lstStyle/>
        <a:p>
          <a:r>
            <a:rPr lang="en-US" sz="1400" dirty="0">
              <a:effectLst/>
              <a:latin typeface="+mn-lt"/>
              <a:ea typeface="+mn-ea"/>
              <a:cs typeface="+mn-cs"/>
            </a:rPr>
            <a:t>Increase early access to defense counsel</a:t>
          </a:r>
        </a:p>
      </dgm:t>
    </dgm:pt>
    <dgm:pt modelId="{8B4600BF-A514-483E-81EC-F3501BD09B2A}" type="parTrans" cxnId="{F83BF3AA-3A4B-47B3-81AF-2172220685E3}">
      <dgm:prSet/>
      <dgm:spPr/>
      <dgm:t>
        <a:bodyPr/>
        <a:lstStyle/>
        <a:p>
          <a:endParaRPr lang="en-US"/>
        </a:p>
      </dgm:t>
    </dgm:pt>
    <dgm:pt modelId="{089613B4-939E-4B24-B931-848408514F14}" type="sibTrans" cxnId="{F83BF3AA-3A4B-47B3-81AF-2172220685E3}">
      <dgm:prSet/>
      <dgm:spPr/>
      <dgm:t>
        <a:bodyPr/>
        <a:lstStyle/>
        <a:p>
          <a:endParaRPr lang="en-US"/>
        </a:p>
      </dgm:t>
    </dgm:pt>
    <dgm:pt modelId="{BE347E34-6B43-412F-ACCB-809CF43BA819}">
      <dgm:prSet custT="1"/>
      <dgm:spPr/>
      <dgm:t>
        <a:bodyPr/>
        <a:lstStyle/>
        <a:p>
          <a:r>
            <a:rPr lang="en-US" sz="1400" dirty="0"/>
            <a:t>Continue Racial Equity Workgroup</a:t>
          </a:r>
        </a:p>
      </dgm:t>
    </dgm:pt>
    <dgm:pt modelId="{96B97204-266C-47B3-8F0C-37D665E8AED1}" type="parTrans" cxnId="{5A418C03-7B25-4068-A1EF-25118A95378B}">
      <dgm:prSet/>
      <dgm:spPr/>
      <dgm:t>
        <a:bodyPr/>
        <a:lstStyle/>
        <a:p>
          <a:endParaRPr lang="en-US"/>
        </a:p>
      </dgm:t>
    </dgm:pt>
    <dgm:pt modelId="{8E4217D6-2640-49D4-B112-5110D537144E}" type="sibTrans" cxnId="{5A418C03-7B25-4068-A1EF-25118A95378B}">
      <dgm:prSet/>
      <dgm:spPr/>
      <dgm:t>
        <a:bodyPr/>
        <a:lstStyle/>
        <a:p>
          <a:endParaRPr lang="en-US"/>
        </a:p>
      </dgm:t>
    </dgm:pt>
    <dgm:pt modelId="{5C4CCE68-CFC8-4804-80F5-91DD51F72382}">
      <dgm:prSet custT="1"/>
      <dgm:spPr/>
      <dgm:t>
        <a:bodyPr/>
        <a:lstStyle/>
        <a:p>
          <a:r>
            <a:rPr lang="en-US" sz="1400" dirty="0">
              <a:effectLst/>
              <a:latin typeface="+mn-lt"/>
              <a:ea typeface="+mn-ea"/>
              <a:cs typeface="+mn-cs"/>
            </a:rPr>
            <a:t>Partner with community to identify root causes driving increasing racial inequities and co-design solutions</a:t>
          </a:r>
        </a:p>
      </dgm:t>
    </dgm:pt>
    <dgm:pt modelId="{821519DC-ECFE-4B29-B535-11D24EF7E023}" type="parTrans" cxnId="{52543CCF-A037-4D56-A9EF-FC6ED8CD9146}">
      <dgm:prSet/>
      <dgm:spPr/>
      <dgm:t>
        <a:bodyPr/>
        <a:lstStyle/>
        <a:p>
          <a:endParaRPr lang="en-US"/>
        </a:p>
      </dgm:t>
    </dgm:pt>
    <dgm:pt modelId="{1748C97F-54E8-4C37-9D22-038E86712EE3}" type="sibTrans" cxnId="{52543CCF-A037-4D56-A9EF-FC6ED8CD9146}">
      <dgm:prSet/>
      <dgm:spPr/>
      <dgm:t>
        <a:bodyPr/>
        <a:lstStyle/>
        <a:p>
          <a:endParaRPr lang="en-US"/>
        </a:p>
      </dgm:t>
    </dgm:pt>
    <dgm:pt modelId="{F525F0DB-59DC-4C53-99F4-54935454DE48}">
      <dgm:prSet custT="1"/>
      <dgm:spPr/>
      <dgm:t>
        <a:bodyPr/>
        <a:lstStyle/>
        <a:p>
          <a:r>
            <a:rPr lang="en-US" sz="1300" dirty="0">
              <a:effectLst/>
              <a:latin typeface="+mn-lt"/>
              <a:ea typeface="+mn-ea"/>
              <a:cs typeface="+mn-cs"/>
            </a:rPr>
            <a:t>Increase community understanding of justice system</a:t>
          </a:r>
          <a:endParaRPr lang="en-US" sz="1300" dirty="0"/>
        </a:p>
      </dgm:t>
    </dgm:pt>
    <dgm:pt modelId="{E59943B0-1A4C-40A2-9FF9-F0A624A3F506}" type="parTrans" cxnId="{89EA3EA8-2656-4CC6-9803-53F038DC4C7C}">
      <dgm:prSet/>
      <dgm:spPr/>
      <dgm:t>
        <a:bodyPr/>
        <a:lstStyle/>
        <a:p>
          <a:endParaRPr lang="en-US"/>
        </a:p>
      </dgm:t>
    </dgm:pt>
    <dgm:pt modelId="{79ABF503-514A-41F6-8024-9528CBD9DDB2}" type="sibTrans" cxnId="{89EA3EA8-2656-4CC6-9803-53F038DC4C7C}">
      <dgm:prSet/>
      <dgm:spPr/>
      <dgm:t>
        <a:bodyPr/>
        <a:lstStyle/>
        <a:p>
          <a:endParaRPr lang="en-US"/>
        </a:p>
      </dgm:t>
    </dgm:pt>
    <dgm:pt modelId="{6A24272A-6858-4235-9230-9B11032529E7}">
      <dgm:prSet custT="1"/>
      <dgm:spPr/>
      <dgm:t>
        <a:bodyPr/>
        <a:lstStyle/>
        <a:p>
          <a:r>
            <a:rPr lang="en-US" sz="1400" dirty="0">
              <a:effectLst/>
              <a:latin typeface="+mn-lt"/>
              <a:ea typeface="+mn-ea"/>
              <a:cs typeface="+mn-cs"/>
            </a:rPr>
            <a:t>Use Racial Equity Tool</a:t>
          </a:r>
          <a:endParaRPr lang="en-US" sz="1400" dirty="0"/>
        </a:p>
      </dgm:t>
    </dgm:pt>
    <dgm:pt modelId="{00FC5F52-EA35-464F-825D-06C1D7883593}" type="parTrans" cxnId="{0807501F-2835-4A01-8328-B73B3B717FB8}">
      <dgm:prSet/>
      <dgm:spPr/>
      <dgm:t>
        <a:bodyPr/>
        <a:lstStyle/>
        <a:p>
          <a:endParaRPr lang="en-US"/>
        </a:p>
      </dgm:t>
    </dgm:pt>
    <dgm:pt modelId="{A8E372A9-7200-4129-B9C7-85A913CFE874}" type="sibTrans" cxnId="{0807501F-2835-4A01-8328-B73B3B717FB8}">
      <dgm:prSet/>
      <dgm:spPr/>
      <dgm:t>
        <a:bodyPr/>
        <a:lstStyle/>
        <a:p>
          <a:endParaRPr lang="en-US"/>
        </a:p>
      </dgm:t>
    </dgm:pt>
    <dgm:pt modelId="{BD9DA883-D5DA-4609-9E5C-CBDF816D0155}">
      <dgm:prSet custT="1"/>
      <dgm:spPr/>
      <dgm:t>
        <a:bodyPr/>
        <a:lstStyle/>
        <a:p>
          <a:r>
            <a:rPr lang="en-US" sz="1400" dirty="0">
              <a:effectLst/>
              <a:latin typeface="+mn-lt"/>
              <a:ea typeface="+mn-ea"/>
              <a:cs typeface="+mn-cs"/>
            </a:rPr>
            <a:t>Increase use of court notification system</a:t>
          </a:r>
          <a:endParaRPr lang="en-US" sz="1400" dirty="0"/>
        </a:p>
      </dgm:t>
    </dgm:pt>
    <dgm:pt modelId="{B84D4927-EA8F-4154-9739-D0D7940D6418}" type="parTrans" cxnId="{C140EA7E-EE85-40D4-A5BE-E8E02DCA41B0}">
      <dgm:prSet/>
      <dgm:spPr/>
      <dgm:t>
        <a:bodyPr/>
        <a:lstStyle/>
        <a:p>
          <a:endParaRPr lang="en-US"/>
        </a:p>
      </dgm:t>
    </dgm:pt>
    <dgm:pt modelId="{29396B0E-2244-45AB-916E-C49DD4906D67}" type="sibTrans" cxnId="{C140EA7E-EE85-40D4-A5BE-E8E02DCA41B0}">
      <dgm:prSet/>
      <dgm:spPr/>
      <dgm:t>
        <a:bodyPr/>
        <a:lstStyle/>
        <a:p>
          <a:endParaRPr lang="en-US"/>
        </a:p>
      </dgm:t>
    </dgm:pt>
    <dgm:pt modelId="{7567D42C-0C34-46E4-8781-7DC1D98D0E65}">
      <dgm:prSet custT="1"/>
      <dgm:spPr/>
      <dgm:t>
        <a:bodyPr/>
        <a:lstStyle/>
        <a:p>
          <a:r>
            <a:rPr lang="en-US" sz="1400" dirty="0">
              <a:effectLst/>
              <a:latin typeface="+mn-lt"/>
              <a:ea typeface="+mn-ea"/>
              <a:cs typeface="+mn-cs"/>
            </a:rPr>
            <a:t>Ongoing education and training</a:t>
          </a:r>
          <a:endParaRPr lang="en-US" sz="1400" dirty="0"/>
        </a:p>
      </dgm:t>
    </dgm:pt>
    <dgm:pt modelId="{80DDF963-9E4F-4CA8-9862-C364149C7767}" type="parTrans" cxnId="{24BB87C7-8FE4-447D-9021-C4164AC9A568}">
      <dgm:prSet/>
      <dgm:spPr/>
      <dgm:t>
        <a:bodyPr/>
        <a:lstStyle/>
        <a:p>
          <a:endParaRPr lang="en-US"/>
        </a:p>
      </dgm:t>
    </dgm:pt>
    <dgm:pt modelId="{3D1AC054-BE67-441B-9D88-6B76F6CF8E0F}" type="sibTrans" cxnId="{24BB87C7-8FE4-447D-9021-C4164AC9A568}">
      <dgm:prSet/>
      <dgm:spPr/>
      <dgm:t>
        <a:bodyPr/>
        <a:lstStyle/>
        <a:p>
          <a:endParaRPr lang="en-US"/>
        </a:p>
      </dgm:t>
    </dgm:pt>
    <dgm:pt modelId="{C6894257-1630-4650-867D-1A8EE1D1A0DD}">
      <dgm:prSet custT="1"/>
      <dgm:spPr/>
      <dgm:t>
        <a:bodyPr/>
        <a:lstStyle/>
        <a:p>
          <a:r>
            <a:rPr lang="en-US" sz="1300" dirty="0">
              <a:effectLst/>
              <a:latin typeface="+mn-lt"/>
              <a:ea typeface="+mn-ea"/>
              <a:cs typeface="+mn-cs"/>
            </a:rPr>
            <a:t>Partner with community to identify root causes and develop interventions to address drivers of incarceration, Support establishment of Driver’s License Restoration Initiative</a:t>
          </a:r>
          <a:endParaRPr lang="en-US" sz="1300" dirty="0"/>
        </a:p>
      </dgm:t>
    </dgm:pt>
    <dgm:pt modelId="{17EB5018-676C-4328-96CB-F9796E1FBB47}" type="parTrans" cxnId="{57AC0233-64FD-424E-96C3-81E19729FB8F}">
      <dgm:prSet/>
      <dgm:spPr/>
      <dgm:t>
        <a:bodyPr/>
        <a:lstStyle/>
        <a:p>
          <a:endParaRPr lang="en-US"/>
        </a:p>
      </dgm:t>
    </dgm:pt>
    <dgm:pt modelId="{AA2EC263-0192-4DE3-AF76-96501C41D601}" type="sibTrans" cxnId="{57AC0233-64FD-424E-96C3-81E19729FB8F}">
      <dgm:prSet/>
      <dgm:spPr/>
      <dgm:t>
        <a:bodyPr/>
        <a:lstStyle/>
        <a:p>
          <a:endParaRPr lang="en-US"/>
        </a:p>
      </dgm:t>
    </dgm:pt>
    <dgm:pt modelId="{E4FF5D31-CAC5-41DC-97CD-7A5778D21CFA}">
      <dgm:prSet custT="1"/>
      <dgm:spPr/>
      <dgm:t>
        <a:bodyPr/>
        <a:lstStyle/>
        <a:p>
          <a:r>
            <a:rPr lang="en-US" sz="1400" dirty="0"/>
            <a:t>Continue Case Processing Workgroup</a:t>
          </a:r>
        </a:p>
      </dgm:t>
    </dgm:pt>
    <dgm:pt modelId="{48D840A8-5CE2-4EEB-B469-A7161E15CEEC}" type="parTrans" cxnId="{C30D9ADC-1557-40B3-9F7F-A57F2D2B8A8C}">
      <dgm:prSet/>
      <dgm:spPr/>
      <dgm:t>
        <a:bodyPr/>
        <a:lstStyle/>
        <a:p>
          <a:endParaRPr lang="en-US"/>
        </a:p>
      </dgm:t>
    </dgm:pt>
    <dgm:pt modelId="{95208525-8918-410D-A46A-7FC47B59B701}" type="sibTrans" cxnId="{C30D9ADC-1557-40B3-9F7F-A57F2D2B8A8C}">
      <dgm:prSet/>
      <dgm:spPr/>
      <dgm:t>
        <a:bodyPr/>
        <a:lstStyle/>
        <a:p>
          <a:endParaRPr lang="en-US"/>
        </a:p>
      </dgm:t>
    </dgm:pt>
    <dgm:pt modelId="{674CA713-E4DF-48EB-BA5E-07AD9EC5679A}">
      <dgm:prSet custT="1"/>
      <dgm:spPr/>
      <dgm:t>
        <a:bodyPr/>
        <a:lstStyle/>
        <a:p>
          <a:r>
            <a:rPr lang="en-US" sz="1300" dirty="0"/>
            <a:t>Continue Community Engagement Workgroup</a:t>
          </a:r>
        </a:p>
      </dgm:t>
    </dgm:pt>
    <dgm:pt modelId="{84327642-787E-424E-9322-DBD49CF24273}" type="parTrans" cxnId="{8B48EB29-2ACA-458E-BDC0-A4613A905113}">
      <dgm:prSet/>
      <dgm:spPr/>
      <dgm:t>
        <a:bodyPr/>
        <a:lstStyle/>
        <a:p>
          <a:endParaRPr lang="en-US"/>
        </a:p>
      </dgm:t>
    </dgm:pt>
    <dgm:pt modelId="{C75B8605-1E2E-431D-9E21-93E318BF34E8}" type="sibTrans" cxnId="{8B48EB29-2ACA-458E-BDC0-A4613A905113}">
      <dgm:prSet/>
      <dgm:spPr/>
      <dgm:t>
        <a:bodyPr/>
        <a:lstStyle/>
        <a:p>
          <a:endParaRPr lang="en-US"/>
        </a:p>
      </dgm:t>
    </dgm:pt>
    <dgm:pt modelId="{9527FFDD-6A84-4CB3-8EC0-7CCF17747A89}" type="pres">
      <dgm:prSet presAssocID="{4EE46000-D2D8-465D-A14F-552D16846FDE}" presName="Name0" presStyleCnt="0">
        <dgm:presLayoutVars>
          <dgm:dir/>
          <dgm:animLvl val="lvl"/>
          <dgm:resizeHandles val="exact"/>
        </dgm:presLayoutVars>
      </dgm:prSet>
      <dgm:spPr/>
    </dgm:pt>
    <dgm:pt modelId="{10DAA3F3-1024-4AD2-BC9B-418B10C4E97C}" type="pres">
      <dgm:prSet presAssocID="{61C64AFD-482D-496B-9D59-9B8558C053EE}" presName="linNode" presStyleCnt="0"/>
      <dgm:spPr/>
    </dgm:pt>
    <dgm:pt modelId="{2445D726-80AD-42F0-9983-97B50A9AF00B}" type="pres">
      <dgm:prSet presAssocID="{61C64AFD-482D-496B-9D59-9B8558C053EE}" presName="parTx" presStyleLbl="revTx" presStyleIdx="0" presStyleCnt="3">
        <dgm:presLayoutVars>
          <dgm:chMax val="1"/>
          <dgm:bulletEnabled val="1"/>
        </dgm:presLayoutVars>
      </dgm:prSet>
      <dgm:spPr/>
    </dgm:pt>
    <dgm:pt modelId="{C578842F-8507-4F5E-8094-31D2A3671247}" type="pres">
      <dgm:prSet presAssocID="{61C64AFD-482D-496B-9D59-9B8558C053EE}" presName="bracket" presStyleLbl="parChTrans1D1" presStyleIdx="0" presStyleCnt="3"/>
      <dgm:spPr/>
    </dgm:pt>
    <dgm:pt modelId="{332DF6E7-95BC-46D2-94D4-9439A479203F}" type="pres">
      <dgm:prSet presAssocID="{61C64AFD-482D-496B-9D59-9B8558C053EE}" presName="spH" presStyleCnt="0"/>
      <dgm:spPr/>
    </dgm:pt>
    <dgm:pt modelId="{8FD6B7ED-18EA-4711-A256-62FDB4917F98}" type="pres">
      <dgm:prSet presAssocID="{61C64AFD-482D-496B-9D59-9B8558C053EE}" presName="desTx" presStyleLbl="node1" presStyleIdx="0" presStyleCnt="3">
        <dgm:presLayoutVars>
          <dgm:bulletEnabled val="1"/>
        </dgm:presLayoutVars>
      </dgm:prSet>
      <dgm:spPr/>
    </dgm:pt>
    <dgm:pt modelId="{F40ED47E-5EDE-43D5-A345-4422ABF273EA}" type="pres">
      <dgm:prSet presAssocID="{6DF904E7-38E5-4628-980E-640EBD7AF956}" presName="spV" presStyleCnt="0"/>
      <dgm:spPr/>
    </dgm:pt>
    <dgm:pt modelId="{54CACE26-8240-4690-B280-4B8FFF857EC7}" type="pres">
      <dgm:prSet presAssocID="{AF13FDEF-838D-4C7B-85A5-5C6621FE6517}" presName="linNode" presStyleCnt="0"/>
      <dgm:spPr/>
    </dgm:pt>
    <dgm:pt modelId="{340DD3B1-1774-49D5-A071-7B6BA3659569}" type="pres">
      <dgm:prSet presAssocID="{AF13FDEF-838D-4C7B-85A5-5C6621FE6517}" presName="parTx" presStyleLbl="revTx" presStyleIdx="1" presStyleCnt="3">
        <dgm:presLayoutVars>
          <dgm:chMax val="1"/>
          <dgm:bulletEnabled val="1"/>
        </dgm:presLayoutVars>
      </dgm:prSet>
      <dgm:spPr/>
    </dgm:pt>
    <dgm:pt modelId="{D0E9A40B-724C-4596-A691-FC8EAD7B71BD}" type="pres">
      <dgm:prSet presAssocID="{AF13FDEF-838D-4C7B-85A5-5C6621FE6517}" presName="bracket" presStyleLbl="parChTrans1D1" presStyleIdx="1" presStyleCnt="3"/>
      <dgm:spPr/>
    </dgm:pt>
    <dgm:pt modelId="{21DDBD39-5DEC-4AB1-A78D-504A009A84B8}" type="pres">
      <dgm:prSet presAssocID="{AF13FDEF-838D-4C7B-85A5-5C6621FE6517}" presName="spH" presStyleCnt="0"/>
      <dgm:spPr/>
    </dgm:pt>
    <dgm:pt modelId="{FBC7A3D1-889C-4762-8A4A-EB7BAD53159F}" type="pres">
      <dgm:prSet presAssocID="{AF13FDEF-838D-4C7B-85A5-5C6621FE6517}" presName="desTx" presStyleLbl="node1" presStyleIdx="1" presStyleCnt="3">
        <dgm:presLayoutVars>
          <dgm:bulletEnabled val="1"/>
        </dgm:presLayoutVars>
      </dgm:prSet>
      <dgm:spPr/>
    </dgm:pt>
    <dgm:pt modelId="{A649BE66-2407-4B05-8617-F1825D767166}" type="pres">
      <dgm:prSet presAssocID="{C1D6EF66-1821-4EAD-ABCB-D177BF3262EE}" presName="spV" presStyleCnt="0"/>
      <dgm:spPr/>
    </dgm:pt>
    <dgm:pt modelId="{EFF6CA3E-72C2-484E-9F9C-0801B548C31A}" type="pres">
      <dgm:prSet presAssocID="{AAF80A44-9C0A-43F3-9CC2-ABDABDD9C962}" presName="linNode" presStyleCnt="0"/>
      <dgm:spPr/>
    </dgm:pt>
    <dgm:pt modelId="{093E2BA2-83CD-4D30-B7C3-FFCD2B441242}" type="pres">
      <dgm:prSet presAssocID="{AAF80A44-9C0A-43F3-9CC2-ABDABDD9C962}" presName="parTx" presStyleLbl="revTx" presStyleIdx="2" presStyleCnt="3">
        <dgm:presLayoutVars>
          <dgm:chMax val="1"/>
          <dgm:bulletEnabled val="1"/>
        </dgm:presLayoutVars>
      </dgm:prSet>
      <dgm:spPr/>
    </dgm:pt>
    <dgm:pt modelId="{523EAE59-A04D-48F4-889B-393E6A68A321}" type="pres">
      <dgm:prSet presAssocID="{AAF80A44-9C0A-43F3-9CC2-ABDABDD9C962}" presName="bracket" presStyleLbl="parChTrans1D1" presStyleIdx="2" presStyleCnt="3"/>
      <dgm:spPr/>
    </dgm:pt>
    <dgm:pt modelId="{62D9482B-6863-4412-8880-75FB2089F56D}" type="pres">
      <dgm:prSet presAssocID="{AAF80A44-9C0A-43F3-9CC2-ABDABDD9C962}" presName="spH" presStyleCnt="0"/>
      <dgm:spPr/>
    </dgm:pt>
    <dgm:pt modelId="{E0D7B47C-09F8-42FD-B07F-43E3FAC96548}" type="pres">
      <dgm:prSet presAssocID="{AAF80A44-9C0A-43F3-9CC2-ABDABDD9C962}" presName="desTx" presStyleLbl="node1" presStyleIdx="2" presStyleCnt="3">
        <dgm:presLayoutVars>
          <dgm:bulletEnabled val="1"/>
        </dgm:presLayoutVars>
      </dgm:prSet>
      <dgm:spPr/>
    </dgm:pt>
  </dgm:ptLst>
  <dgm:cxnLst>
    <dgm:cxn modelId="{5A418C03-7B25-4068-A1EF-25118A95378B}" srcId="{AF13FDEF-838D-4C7B-85A5-5C6621FE6517}" destId="{BE347E34-6B43-412F-ACCB-809CF43BA819}" srcOrd="0" destOrd="0" parTransId="{96B97204-266C-47B3-8F0C-37D665E8AED1}" sibTransId="{8E4217D6-2640-49D4-B112-5110D537144E}"/>
    <dgm:cxn modelId="{270D2D1B-F446-4285-8CC8-BF5B9958B2D9}" type="presOf" srcId="{9685A100-9BFE-4D62-8507-5405261458EF}" destId="{8FD6B7ED-18EA-4711-A256-62FDB4917F98}" srcOrd="0" destOrd="3" presId="urn:diagrams.loki3.com/BracketList"/>
    <dgm:cxn modelId="{04D3891B-123A-4012-82BE-F8B7BCCFA854}" srcId="{4EE46000-D2D8-465D-A14F-552D16846FDE}" destId="{AAF80A44-9C0A-43F3-9CC2-ABDABDD9C962}" srcOrd="2" destOrd="0" parTransId="{995FCBD8-1437-4E19-8523-F8155C80C02D}" sibTransId="{1F36410B-0009-42A6-BC82-95FEFF64A259}"/>
    <dgm:cxn modelId="{E5304B1C-EDAE-40D1-AA6D-0CAE700A40D9}" type="presOf" srcId="{F525F0DB-59DC-4C53-99F4-54935454DE48}" destId="{E0D7B47C-09F8-42FD-B07F-43E3FAC96548}" srcOrd="0" destOrd="1" presId="urn:diagrams.loki3.com/BracketList"/>
    <dgm:cxn modelId="{0807501F-2835-4A01-8328-B73B3B717FB8}" srcId="{AF13FDEF-838D-4C7B-85A5-5C6621FE6517}" destId="{6A24272A-6858-4235-9230-9B11032529E7}" srcOrd="1" destOrd="0" parTransId="{00FC5F52-EA35-464F-825D-06C1D7883593}" sibTransId="{A8E372A9-7200-4129-B9C7-85A913CFE874}"/>
    <dgm:cxn modelId="{8B48EB29-2ACA-458E-BDC0-A4613A905113}" srcId="{AAF80A44-9C0A-43F3-9CC2-ABDABDD9C962}" destId="{674CA713-E4DF-48EB-BA5E-07AD9EC5679A}" srcOrd="0" destOrd="0" parTransId="{84327642-787E-424E-9322-DBD49CF24273}" sibTransId="{C75B8605-1E2E-431D-9E21-93E318BF34E8}"/>
    <dgm:cxn modelId="{0EB61B2E-3656-4FA9-9EFF-EC568477FFDE}" type="presOf" srcId="{BD9DA883-D5DA-4609-9E5C-CBDF816D0155}" destId="{8FD6B7ED-18EA-4711-A256-62FDB4917F98}" srcOrd="0" destOrd="2" presId="urn:diagrams.loki3.com/BracketList"/>
    <dgm:cxn modelId="{57AC0233-64FD-424E-96C3-81E19729FB8F}" srcId="{AAF80A44-9C0A-43F3-9CC2-ABDABDD9C962}" destId="{C6894257-1630-4650-867D-1A8EE1D1A0DD}" srcOrd="2" destOrd="0" parTransId="{17EB5018-676C-4328-96CB-F9796E1FBB47}" sibTransId="{AA2EC263-0192-4DE3-AF76-96501C41D601}"/>
    <dgm:cxn modelId="{F2AF7034-0894-4994-8290-69C6BA73BCF4}" type="presOf" srcId="{E4FF5D31-CAC5-41DC-97CD-7A5778D21CFA}" destId="{8FD6B7ED-18EA-4711-A256-62FDB4917F98}" srcOrd="0" destOrd="1" presId="urn:diagrams.loki3.com/BracketList"/>
    <dgm:cxn modelId="{6F4E8835-4EB1-4B68-8866-7EA3EC29E234}" type="presOf" srcId="{674CA713-E4DF-48EB-BA5E-07AD9EC5679A}" destId="{E0D7B47C-09F8-42FD-B07F-43E3FAC96548}" srcOrd="0" destOrd="0" presId="urn:diagrams.loki3.com/BracketList"/>
    <dgm:cxn modelId="{09DCAC60-0252-4578-9E70-933F230208C6}" srcId="{4EE46000-D2D8-465D-A14F-552D16846FDE}" destId="{61C64AFD-482D-496B-9D59-9B8558C053EE}" srcOrd="0" destOrd="0" parTransId="{CD9D45C3-2C28-4FCE-B481-E655A677BF07}" sibTransId="{6DF904E7-38E5-4628-980E-640EBD7AF956}"/>
    <dgm:cxn modelId="{1017AF43-D487-464B-AA85-5503E9C858C5}" type="presOf" srcId="{BE347E34-6B43-412F-ACCB-809CF43BA819}" destId="{FBC7A3D1-889C-4762-8A4A-EB7BAD53159F}" srcOrd="0" destOrd="0" presId="urn:diagrams.loki3.com/BracketList"/>
    <dgm:cxn modelId="{CC85444E-2C8B-4B12-9B1E-495C43D252A9}" type="presOf" srcId="{61C64AFD-482D-496B-9D59-9B8558C053EE}" destId="{2445D726-80AD-42F0-9983-97B50A9AF00B}" srcOrd="0" destOrd="0" presId="urn:diagrams.loki3.com/BracketList"/>
    <dgm:cxn modelId="{A49C0974-A199-412F-A619-B38D64054C08}" type="presOf" srcId="{AAF80A44-9C0A-43F3-9CC2-ABDABDD9C962}" destId="{093E2BA2-83CD-4D30-B7C3-FFCD2B441242}" srcOrd="0" destOrd="0" presId="urn:diagrams.loki3.com/BracketList"/>
    <dgm:cxn modelId="{D42C0F57-77E8-4C4F-8C17-830873CED997}" srcId="{4EE46000-D2D8-465D-A14F-552D16846FDE}" destId="{AF13FDEF-838D-4C7B-85A5-5C6621FE6517}" srcOrd="1" destOrd="0" parTransId="{BCABA23A-3272-48B8-A1EE-C696333476B4}" sibTransId="{C1D6EF66-1821-4EAD-ABCB-D177BF3262EE}"/>
    <dgm:cxn modelId="{BD248657-DE70-4E16-8E21-F12EA4FF787B}" type="presOf" srcId="{7567D42C-0C34-46E4-8781-7DC1D98D0E65}" destId="{FBC7A3D1-889C-4762-8A4A-EB7BAD53159F}" srcOrd="0" destOrd="2" presId="urn:diagrams.loki3.com/BracketList"/>
    <dgm:cxn modelId="{1EA7CE5A-7B0F-42BA-8BD3-4F155EA60338}" type="presOf" srcId="{AF13FDEF-838D-4C7B-85A5-5C6621FE6517}" destId="{340DD3B1-1774-49D5-A071-7B6BA3659569}" srcOrd="0" destOrd="0" presId="urn:diagrams.loki3.com/BracketList"/>
    <dgm:cxn modelId="{0CE7857C-B56E-437F-8B3B-BAA58CBE7444}" type="presOf" srcId="{5C4CCE68-CFC8-4804-80F5-91DD51F72382}" destId="{FBC7A3D1-889C-4762-8A4A-EB7BAD53159F}" srcOrd="0" destOrd="3" presId="urn:diagrams.loki3.com/BracketList"/>
    <dgm:cxn modelId="{C140EA7E-EE85-40D4-A5BE-E8E02DCA41B0}" srcId="{61C64AFD-482D-496B-9D59-9B8558C053EE}" destId="{BD9DA883-D5DA-4609-9E5C-CBDF816D0155}" srcOrd="2" destOrd="0" parTransId="{B84D4927-EA8F-4154-9739-D0D7940D6418}" sibTransId="{29396B0E-2244-45AB-916E-C49DD4906D67}"/>
    <dgm:cxn modelId="{89D01494-A4F2-48C8-83D4-7A5E0931E89B}" srcId="{61C64AFD-482D-496B-9D59-9B8558C053EE}" destId="{B1C5AAD7-5837-48D0-83C1-1C2F9D56A59C}" srcOrd="0" destOrd="0" parTransId="{05684B2C-C9B1-46CE-8BFD-7BE8A400152A}" sibTransId="{0B2A7028-2473-4F87-984A-948CE1E54830}"/>
    <dgm:cxn modelId="{89EA3EA8-2656-4CC6-9803-53F038DC4C7C}" srcId="{AAF80A44-9C0A-43F3-9CC2-ABDABDD9C962}" destId="{F525F0DB-59DC-4C53-99F4-54935454DE48}" srcOrd="1" destOrd="0" parTransId="{E59943B0-1A4C-40A2-9FF9-F0A624A3F506}" sibTransId="{79ABF503-514A-41F6-8024-9528CBD9DDB2}"/>
    <dgm:cxn modelId="{F83BF3AA-3A4B-47B3-81AF-2172220685E3}" srcId="{61C64AFD-482D-496B-9D59-9B8558C053EE}" destId="{9685A100-9BFE-4D62-8507-5405261458EF}" srcOrd="3" destOrd="0" parTransId="{8B4600BF-A514-483E-81EC-F3501BD09B2A}" sibTransId="{089613B4-939E-4B24-B931-848408514F14}"/>
    <dgm:cxn modelId="{F0C0F9AF-BBA9-4A79-96CB-11EE5EB4FD43}" type="presOf" srcId="{C6894257-1630-4650-867D-1A8EE1D1A0DD}" destId="{E0D7B47C-09F8-42FD-B07F-43E3FAC96548}" srcOrd="0" destOrd="2" presId="urn:diagrams.loki3.com/BracketList"/>
    <dgm:cxn modelId="{24BB87C7-8FE4-447D-9021-C4164AC9A568}" srcId="{AF13FDEF-838D-4C7B-85A5-5C6621FE6517}" destId="{7567D42C-0C34-46E4-8781-7DC1D98D0E65}" srcOrd="2" destOrd="0" parTransId="{80DDF963-9E4F-4CA8-9862-C364149C7767}" sibTransId="{3D1AC054-BE67-441B-9D88-6B76F6CF8E0F}"/>
    <dgm:cxn modelId="{872F3BC9-A4A2-4DA9-A03E-97714F2796CE}" type="presOf" srcId="{B1C5AAD7-5837-48D0-83C1-1C2F9D56A59C}" destId="{8FD6B7ED-18EA-4711-A256-62FDB4917F98}" srcOrd="0" destOrd="0" presId="urn:diagrams.loki3.com/BracketList"/>
    <dgm:cxn modelId="{6209ADCD-E736-4C20-86C6-12D00E60A58C}" type="presOf" srcId="{4EE46000-D2D8-465D-A14F-552D16846FDE}" destId="{9527FFDD-6A84-4CB3-8EC0-7CCF17747A89}" srcOrd="0" destOrd="0" presId="urn:diagrams.loki3.com/BracketList"/>
    <dgm:cxn modelId="{52543CCF-A037-4D56-A9EF-FC6ED8CD9146}" srcId="{AF13FDEF-838D-4C7B-85A5-5C6621FE6517}" destId="{5C4CCE68-CFC8-4804-80F5-91DD51F72382}" srcOrd="3" destOrd="0" parTransId="{821519DC-ECFE-4B29-B535-11D24EF7E023}" sibTransId="{1748C97F-54E8-4C37-9D22-038E86712EE3}"/>
    <dgm:cxn modelId="{C30D9ADC-1557-40B3-9F7F-A57F2D2B8A8C}" srcId="{61C64AFD-482D-496B-9D59-9B8558C053EE}" destId="{E4FF5D31-CAC5-41DC-97CD-7A5778D21CFA}" srcOrd="1" destOrd="0" parTransId="{48D840A8-5CE2-4EEB-B469-A7161E15CEEC}" sibTransId="{95208525-8918-410D-A46A-7FC47B59B701}"/>
    <dgm:cxn modelId="{B38625E1-E567-4623-B023-5BA4EEA1D932}" type="presOf" srcId="{6A24272A-6858-4235-9230-9B11032529E7}" destId="{FBC7A3D1-889C-4762-8A4A-EB7BAD53159F}" srcOrd="0" destOrd="1" presId="urn:diagrams.loki3.com/BracketList"/>
    <dgm:cxn modelId="{A21100A7-9B56-4DF9-8831-AFF02614DB35}" type="presParOf" srcId="{9527FFDD-6A84-4CB3-8EC0-7CCF17747A89}" destId="{10DAA3F3-1024-4AD2-BC9B-418B10C4E97C}" srcOrd="0" destOrd="0" presId="urn:diagrams.loki3.com/BracketList"/>
    <dgm:cxn modelId="{3C62BA1F-504A-4C42-B20D-C528DFC03B06}" type="presParOf" srcId="{10DAA3F3-1024-4AD2-BC9B-418B10C4E97C}" destId="{2445D726-80AD-42F0-9983-97B50A9AF00B}" srcOrd="0" destOrd="0" presId="urn:diagrams.loki3.com/BracketList"/>
    <dgm:cxn modelId="{A7BA1F74-08B2-4A25-AC57-70785F1D9599}" type="presParOf" srcId="{10DAA3F3-1024-4AD2-BC9B-418B10C4E97C}" destId="{C578842F-8507-4F5E-8094-31D2A3671247}" srcOrd="1" destOrd="0" presId="urn:diagrams.loki3.com/BracketList"/>
    <dgm:cxn modelId="{CDFB2B27-2E99-44AE-B4B6-280CFE59E1FF}" type="presParOf" srcId="{10DAA3F3-1024-4AD2-BC9B-418B10C4E97C}" destId="{332DF6E7-95BC-46D2-94D4-9439A479203F}" srcOrd="2" destOrd="0" presId="urn:diagrams.loki3.com/BracketList"/>
    <dgm:cxn modelId="{051859C4-4F55-40B0-97C0-1B6EE3E0581E}" type="presParOf" srcId="{10DAA3F3-1024-4AD2-BC9B-418B10C4E97C}" destId="{8FD6B7ED-18EA-4711-A256-62FDB4917F98}" srcOrd="3" destOrd="0" presId="urn:diagrams.loki3.com/BracketList"/>
    <dgm:cxn modelId="{FCADAC6D-785C-49FB-958D-03221EA8940B}" type="presParOf" srcId="{9527FFDD-6A84-4CB3-8EC0-7CCF17747A89}" destId="{F40ED47E-5EDE-43D5-A345-4422ABF273EA}" srcOrd="1" destOrd="0" presId="urn:diagrams.loki3.com/BracketList"/>
    <dgm:cxn modelId="{71D797ED-8175-4E95-92AE-F3224A845666}" type="presParOf" srcId="{9527FFDD-6A84-4CB3-8EC0-7CCF17747A89}" destId="{54CACE26-8240-4690-B280-4B8FFF857EC7}" srcOrd="2" destOrd="0" presId="urn:diagrams.loki3.com/BracketList"/>
    <dgm:cxn modelId="{4F8CEAC9-E862-4DE7-9407-9E96E7AB903A}" type="presParOf" srcId="{54CACE26-8240-4690-B280-4B8FFF857EC7}" destId="{340DD3B1-1774-49D5-A071-7B6BA3659569}" srcOrd="0" destOrd="0" presId="urn:diagrams.loki3.com/BracketList"/>
    <dgm:cxn modelId="{1FB6B3E8-27DA-4759-BCAF-6EECA6DDB93C}" type="presParOf" srcId="{54CACE26-8240-4690-B280-4B8FFF857EC7}" destId="{D0E9A40B-724C-4596-A691-FC8EAD7B71BD}" srcOrd="1" destOrd="0" presId="urn:diagrams.loki3.com/BracketList"/>
    <dgm:cxn modelId="{6575ADCE-FD05-4D6D-B8CE-4E13999C8D3E}" type="presParOf" srcId="{54CACE26-8240-4690-B280-4B8FFF857EC7}" destId="{21DDBD39-5DEC-4AB1-A78D-504A009A84B8}" srcOrd="2" destOrd="0" presId="urn:diagrams.loki3.com/BracketList"/>
    <dgm:cxn modelId="{4C308F02-EDBA-4B2A-86CE-2338CA9A9ADB}" type="presParOf" srcId="{54CACE26-8240-4690-B280-4B8FFF857EC7}" destId="{FBC7A3D1-889C-4762-8A4A-EB7BAD53159F}" srcOrd="3" destOrd="0" presId="urn:diagrams.loki3.com/BracketList"/>
    <dgm:cxn modelId="{647A8B50-989D-4A69-BE32-E5479234A4E8}" type="presParOf" srcId="{9527FFDD-6A84-4CB3-8EC0-7CCF17747A89}" destId="{A649BE66-2407-4B05-8617-F1825D767166}" srcOrd="3" destOrd="0" presId="urn:diagrams.loki3.com/BracketList"/>
    <dgm:cxn modelId="{FC9E6F19-28F5-4409-9723-ECB6782ED3BE}" type="presParOf" srcId="{9527FFDD-6A84-4CB3-8EC0-7CCF17747A89}" destId="{EFF6CA3E-72C2-484E-9F9C-0801B548C31A}" srcOrd="4" destOrd="0" presId="urn:diagrams.loki3.com/BracketList"/>
    <dgm:cxn modelId="{0F3E984E-E0F9-4CDF-8AFE-0F5D67AB5E9C}" type="presParOf" srcId="{EFF6CA3E-72C2-484E-9F9C-0801B548C31A}" destId="{093E2BA2-83CD-4D30-B7C3-FFCD2B441242}" srcOrd="0" destOrd="0" presId="urn:diagrams.loki3.com/BracketList"/>
    <dgm:cxn modelId="{C5113EC9-CF88-47C1-A9CA-91F9A0D62B44}" type="presParOf" srcId="{EFF6CA3E-72C2-484E-9F9C-0801B548C31A}" destId="{523EAE59-A04D-48F4-889B-393E6A68A321}" srcOrd="1" destOrd="0" presId="urn:diagrams.loki3.com/BracketList"/>
    <dgm:cxn modelId="{E803170A-F5A6-488F-BE14-EF31743C61E6}" type="presParOf" srcId="{EFF6CA3E-72C2-484E-9F9C-0801B548C31A}" destId="{62D9482B-6863-4412-8880-75FB2089F56D}" srcOrd="2" destOrd="0" presId="urn:diagrams.loki3.com/BracketList"/>
    <dgm:cxn modelId="{56751FE4-8CF6-41EC-94BF-9CDF1644A971}" type="presParOf" srcId="{EFF6CA3E-72C2-484E-9F9C-0801B548C31A}" destId="{E0D7B47C-09F8-42FD-B07F-43E3FAC9654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5D726-80AD-42F0-9983-97B50A9AF00B}">
      <dsp:nvSpPr>
        <dsp:cNvPr id="0" name=""/>
        <dsp:cNvSpPr/>
      </dsp:nvSpPr>
      <dsp:spPr>
        <a:xfrm>
          <a:off x="0" y="138112"/>
          <a:ext cx="278735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rtl="0">
            <a:lnSpc>
              <a:spcPct val="90000"/>
            </a:lnSpc>
            <a:spcBef>
              <a:spcPct val="0"/>
            </a:spcBef>
            <a:spcAft>
              <a:spcPct val="35000"/>
            </a:spcAft>
            <a:buNone/>
          </a:pPr>
          <a:r>
            <a:rPr lang="en-US" sz="2000" b="1" kern="1200" dirty="0"/>
            <a:t>Increase Efficiencies in Case Processing</a:t>
          </a:r>
          <a:endParaRPr lang="en-US" sz="2000" kern="1200" dirty="0"/>
        </a:p>
      </dsp:txBody>
      <dsp:txXfrm>
        <a:off x="0" y="138112"/>
        <a:ext cx="2787359" cy="1287000"/>
      </dsp:txXfrm>
    </dsp:sp>
    <dsp:sp modelId="{C578842F-8507-4F5E-8094-31D2A3671247}">
      <dsp:nvSpPr>
        <dsp:cNvPr id="0" name=""/>
        <dsp:cNvSpPr/>
      </dsp:nvSpPr>
      <dsp:spPr>
        <a:xfrm>
          <a:off x="2787359" y="138112"/>
          <a:ext cx="557471" cy="1287000"/>
        </a:xfrm>
        <a:prstGeom prst="leftBrace">
          <a:avLst>
            <a:gd name="adj1" fmla="val 35000"/>
            <a:gd name="adj2" fmla="val 5000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D6B7ED-18EA-4711-A256-62FDB4917F98}">
      <dsp:nvSpPr>
        <dsp:cNvPr id="0" name=""/>
        <dsp:cNvSpPr/>
      </dsp:nvSpPr>
      <dsp:spPr>
        <a:xfrm>
          <a:off x="3567819" y="138112"/>
          <a:ext cx="7581617"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Continue Jail Review Team</a:t>
          </a:r>
          <a:endParaRPr lang="en-US" sz="1400" kern="1200" dirty="0"/>
        </a:p>
        <a:p>
          <a:pPr marL="114300" lvl="1" indent="-114300" algn="l" defTabSz="622300">
            <a:lnSpc>
              <a:spcPct val="90000"/>
            </a:lnSpc>
            <a:spcBef>
              <a:spcPct val="0"/>
            </a:spcBef>
            <a:spcAft>
              <a:spcPct val="15000"/>
            </a:spcAft>
            <a:buChar char="•"/>
          </a:pPr>
          <a:r>
            <a:rPr lang="en-US" sz="1400" kern="1200" dirty="0"/>
            <a:t>Continue Case Processing Workgroup</a:t>
          </a:r>
        </a:p>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Increase use of court notification system</a:t>
          </a:r>
          <a:endParaRPr lang="en-US" sz="1400" kern="1200" dirty="0"/>
        </a:p>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Increase early access to defense counsel</a:t>
          </a:r>
        </a:p>
      </dsp:txBody>
      <dsp:txXfrm>
        <a:off x="3567819" y="138112"/>
        <a:ext cx="7581617" cy="1287000"/>
      </dsp:txXfrm>
    </dsp:sp>
    <dsp:sp modelId="{340DD3B1-1774-49D5-A071-7B6BA3659569}">
      <dsp:nvSpPr>
        <dsp:cNvPr id="0" name=""/>
        <dsp:cNvSpPr/>
      </dsp:nvSpPr>
      <dsp:spPr>
        <a:xfrm>
          <a:off x="0" y="1659113"/>
          <a:ext cx="278735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rtl="0">
            <a:lnSpc>
              <a:spcPct val="90000"/>
            </a:lnSpc>
            <a:spcBef>
              <a:spcPct val="0"/>
            </a:spcBef>
            <a:spcAft>
              <a:spcPct val="35000"/>
            </a:spcAft>
            <a:buNone/>
          </a:pPr>
          <a:r>
            <a:rPr lang="en-US" sz="2000" b="1" kern="1200" dirty="0"/>
            <a:t>Advancing Racial Equity</a:t>
          </a:r>
          <a:endParaRPr lang="en-US" sz="2000" kern="1200" dirty="0"/>
        </a:p>
      </dsp:txBody>
      <dsp:txXfrm>
        <a:off x="0" y="1659113"/>
        <a:ext cx="2787359" cy="1287000"/>
      </dsp:txXfrm>
    </dsp:sp>
    <dsp:sp modelId="{D0E9A40B-724C-4596-A691-FC8EAD7B71BD}">
      <dsp:nvSpPr>
        <dsp:cNvPr id="0" name=""/>
        <dsp:cNvSpPr/>
      </dsp:nvSpPr>
      <dsp:spPr>
        <a:xfrm>
          <a:off x="2787359" y="1659113"/>
          <a:ext cx="557471" cy="1287000"/>
        </a:xfrm>
        <a:prstGeom prst="leftBrace">
          <a:avLst>
            <a:gd name="adj1" fmla="val 35000"/>
            <a:gd name="adj2" fmla="val 5000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C7A3D1-889C-4762-8A4A-EB7BAD53159F}">
      <dsp:nvSpPr>
        <dsp:cNvPr id="0" name=""/>
        <dsp:cNvSpPr/>
      </dsp:nvSpPr>
      <dsp:spPr>
        <a:xfrm>
          <a:off x="3567819" y="1659113"/>
          <a:ext cx="7581617"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Continue Racial Equity Workgroup</a:t>
          </a:r>
        </a:p>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Use Racial Equity Tool</a:t>
          </a:r>
          <a:endParaRPr lang="en-US" sz="1400" kern="1200" dirty="0"/>
        </a:p>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Ongoing education and training</a:t>
          </a:r>
          <a:endParaRPr lang="en-US" sz="1400" kern="1200" dirty="0"/>
        </a:p>
        <a:p>
          <a:pPr marL="114300" lvl="1" indent="-114300" algn="l" defTabSz="622300">
            <a:lnSpc>
              <a:spcPct val="90000"/>
            </a:lnSpc>
            <a:spcBef>
              <a:spcPct val="0"/>
            </a:spcBef>
            <a:spcAft>
              <a:spcPct val="15000"/>
            </a:spcAft>
            <a:buChar char="•"/>
          </a:pPr>
          <a:r>
            <a:rPr lang="en-US" sz="1400" kern="1200" dirty="0">
              <a:effectLst/>
              <a:latin typeface="+mn-lt"/>
              <a:ea typeface="+mn-ea"/>
              <a:cs typeface="+mn-cs"/>
            </a:rPr>
            <a:t>Partner with community to identify root causes driving increasing racial inequities and co-design solutions</a:t>
          </a:r>
        </a:p>
      </dsp:txBody>
      <dsp:txXfrm>
        <a:off x="3567819" y="1659113"/>
        <a:ext cx="7581617" cy="1287000"/>
      </dsp:txXfrm>
    </dsp:sp>
    <dsp:sp modelId="{093E2BA2-83CD-4D30-B7C3-FFCD2B441242}">
      <dsp:nvSpPr>
        <dsp:cNvPr id="0" name=""/>
        <dsp:cNvSpPr/>
      </dsp:nvSpPr>
      <dsp:spPr>
        <a:xfrm>
          <a:off x="0" y="3180113"/>
          <a:ext cx="278735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rtl="0">
            <a:lnSpc>
              <a:spcPct val="90000"/>
            </a:lnSpc>
            <a:spcBef>
              <a:spcPct val="0"/>
            </a:spcBef>
            <a:spcAft>
              <a:spcPct val="35000"/>
            </a:spcAft>
            <a:buNone/>
          </a:pPr>
          <a:r>
            <a:rPr lang="en-US" sz="2000" b="1" kern="1200" dirty="0"/>
            <a:t>Increase Community Engagement</a:t>
          </a:r>
          <a:r>
            <a:rPr lang="en-US" sz="2000" kern="1200" dirty="0"/>
            <a:t> </a:t>
          </a:r>
        </a:p>
      </dsp:txBody>
      <dsp:txXfrm>
        <a:off x="0" y="3180113"/>
        <a:ext cx="2787359" cy="1287000"/>
      </dsp:txXfrm>
    </dsp:sp>
    <dsp:sp modelId="{523EAE59-A04D-48F4-889B-393E6A68A321}">
      <dsp:nvSpPr>
        <dsp:cNvPr id="0" name=""/>
        <dsp:cNvSpPr/>
      </dsp:nvSpPr>
      <dsp:spPr>
        <a:xfrm>
          <a:off x="2787359" y="3180113"/>
          <a:ext cx="557471" cy="1287000"/>
        </a:xfrm>
        <a:prstGeom prst="leftBrace">
          <a:avLst>
            <a:gd name="adj1" fmla="val 35000"/>
            <a:gd name="adj2" fmla="val 5000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D7B47C-09F8-42FD-B07F-43E3FAC96548}">
      <dsp:nvSpPr>
        <dsp:cNvPr id="0" name=""/>
        <dsp:cNvSpPr/>
      </dsp:nvSpPr>
      <dsp:spPr>
        <a:xfrm>
          <a:off x="3567819" y="3180113"/>
          <a:ext cx="7581617"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Continue Community Engagement Workgroup</a:t>
          </a:r>
        </a:p>
        <a:p>
          <a:pPr marL="114300" lvl="1" indent="-114300" algn="l" defTabSz="577850">
            <a:lnSpc>
              <a:spcPct val="90000"/>
            </a:lnSpc>
            <a:spcBef>
              <a:spcPct val="0"/>
            </a:spcBef>
            <a:spcAft>
              <a:spcPct val="15000"/>
            </a:spcAft>
            <a:buChar char="•"/>
          </a:pPr>
          <a:r>
            <a:rPr lang="en-US" sz="1300" kern="1200" dirty="0">
              <a:effectLst/>
              <a:latin typeface="+mn-lt"/>
              <a:ea typeface="+mn-ea"/>
              <a:cs typeface="+mn-cs"/>
            </a:rPr>
            <a:t>Increase community understanding of justice system</a:t>
          </a:r>
          <a:endParaRPr lang="en-US" sz="1300" kern="1200" dirty="0"/>
        </a:p>
        <a:p>
          <a:pPr marL="114300" lvl="1" indent="-114300" algn="l" defTabSz="577850">
            <a:lnSpc>
              <a:spcPct val="90000"/>
            </a:lnSpc>
            <a:spcBef>
              <a:spcPct val="0"/>
            </a:spcBef>
            <a:spcAft>
              <a:spcPct val="15000"/>
            </a:spcAft>
            <a:buChar char="•"/>
          </a:pPr>
          <a:r>
            <a:rPr lang="en-US" sz="1300" kern="1200" dirty="0">
              <a:effectLst/>
              <a:latin typeface="+mn-lt"/>
              <a:ea typeface="+mn-ea"/>
              <a:cs typeface="+mn-cs"/>
            </a:rPr>
            <a:t>Partner with community to identify root causes and develop interventions to address drivers of incarceration, Support establishment of Driver’s License Restoration Initiative</a:t>
          </a:r>
          <a:endParaRPr lang="en-US" sz="1300" kern="1200" dirty="0"/>
        </a:p>
      </dsp:txBody>
      <dsp:txXfrm>
        <a:off x="3567819" y="3180113"/>
        <a:ext cx="7581617" cy="12870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972BF-53F5-4212-8642-DE380051CDB7}"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7FCFA-FFB1-4413-B2FE-22E8FCF42989}" type="slidenum">
              <a:rPr lang="en-US" smtClean="0"/>
              <a:t>‹#›</a:t>
            </a:fld>
            <a:endParaRPr lang="en-US"/>
          </a:p>
        </p:txBody>
      </p:sp>
    </p:spTree>
    <p:extLst>
      <p:ext uri="{BB962C8B-B14F-4D97-AF65-F5344CB8AC3E}">
        <p14:creationId xmlns:p14="http://schemas.microsoft.com/office/powerpoint/2010/main" val="255928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uncombecounty.org/common/jrac/committee/2020-07-10/recommendation-to-jurisdiction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EEC8-7720-B746-895D-F9F65D0AC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1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5E9CE-2990-4221-A2B4-A27F7E95D115}" type="slidenum">
              <a:rPr lang="en-US" smtClean="0"/>
              <a:t>4</a:t>
            </a:fld>
            <a:endParaRPr lang="en-US" dirty="0"/>
          </a:p>
        </p:txBody>
      </p:sp>
    </p:spTree>
    <p:extLst>
      <p:ext uri="{BB962C8B-B14F-4D97-AF65-F5344CB8AC3E}">
        <p14:creationId xmlns:p14="http://schemas.microsoft.com/office/powerpoint/2010/main" val="34003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5E9CE-2990-4221-A2B4-A27F7E95D115}" type="slidenum">
              <a:rPr lang="en-US" smtClean="0"/>
              <a:t>5</a:t>
            </a:fld>
            <a:endParaRPr lang="en-US" dirty="0"/>
          </a:p>
        </p:txBody>
      </p:sp>
    </p:spTree>
    <p:extLst>
      <p:ext uri="{BB962C8B-B14F-4D97-AF65-F5344CB8AC3E}">
        <p14:creationId xmlns:p14="http://schemas.microsoft.com/office/powerpoint/2010/main" val="131849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lumMod val="75000"/>
                    <a:lumOff val="25000"/>
                  </a:schemeClr>
                </a:solidFill>
                <a:latin typeface="+mn-lt"/>
              </a:rPr>
              <a:t>To achieve these goals, five strategies have been proposed: </a:t>
            </a:r>
          </a:p>
          <a:p>
            <a:pPr marL="685800" lvl="1" indent="-228600">
              <a:buFont typeface="+mj-lt"/>
              <a:buAutoNum type="arabicParenR"/>
            </a:pPr>
            <a:r>
              <a:rPr lang="en-US" b="1" dirty="0">
                <a:solidFill>
                  <a:schemeClr val="tx1">
                    <a:lumMod val="75000"/>
                    <a:lumOff val="25000"/>
                  </a:schemeClr>
                </a:solidFill>
                <a:latin typeface="+mn-lt"/>
              </a:rPr>
              <a:t>Enhancing Pretrial Release Strategies </a:t>
            </a:r>
            <a:r>
              <a:rPr lang="en-US" dirty="0">
                <a:solidFill>
                  <a:schemeClr val="tx1">
                    <a:lumMod val="75000"/>
                    <a:lumOff val="25000"/>
                  </a:schemeClr>
                </a:solidFill>
                <a:latin typeface="+mn-lt"/>
              </a:rPr>
              <a:t>(ongoing) </a:t>
            </a:r>
          </a:p>
          <a:p>
            <a:pPr marL="685800" lvl="1" indent="-228600">
              <a:buAutoNum type="arabicParenR"/>
            </a:pPr>
            <a:r>
              <a:rPr lang="en-US" b="1" dirty="0">
                <a:solidFill>
                  <a:schemeClr val="tx1">
                    <a:lumMod val="75000"/>
                    <a:lumOff val="25000"/>
                  </a:schemeClr>
                </a:solidFill>
                <a:latin typeface="+mn-lt"/>
              </a:rPr>
              <a:t>Increasing Efficiencies in Case Processing </a:t>
            </a:r>
            <a:r>
              <a:rPr lang="en-US" dirty="0">
                <a:solidFill>
                  <a:schemeClr val="tx1">
                    <a:lumMod val="75000"/>
                    <a:lumOff val="25000"/>
                  </a:schemeClr>
                </a:solidFill>
                <a:latin typeface="+mn-lt"/>
              </a:rPr>
              <a:t>(ongoing); </a:t>
            </a:r>
          </a:p>
          <a:p>
            <a:pPr marL="685800" lvl="1" indent="-228600">
              <a:buAutoNum type="arabicParenR"/>
            </a:pPr>
            <a:r>
              <a:rPr lang="en-US" b="1" dirty="0">
                <a:solidFill>
                  <a:schemeClr val="tx1">
                    <a:lumMod val="75000"/>
                    <a:lumOff val="25000"/>
                  </a:schemeClr>
                </a:solidFill>
                <a:latin typeface="+mn-lt"/>
              </a:rPr>
              <a:t>Advancing Racial Equity </a:t>
            </a:r>
            <a:r>
              <a:rPr lang="en-US" dirty="0">
                <a:solidFill>
                  <a:schemeClr val="tx1">
                    <a:lumMod val="75000"/>
                    <a:lumOff val="25000"/>
                  </a:schemeClr>
                </a:solidFill>
                <a:latin typeface="+mn-lt"/>
              </a:rPr>
              <a:t>(ongoing); </a:t>
            </a:r>
          </a:p>
          <a:p>
            <a:pPr marL="685800" lvl="1" indent="-228600">
              <a:buAutoNum type="arabicParenR" startAt="4"/>
            </a:pPr>
            <a:r>
              <a:rPr lang="en-US" b="1" dirty="0">
                <a:solidFill>
                  <a:schemeClr val="tx1">
                    <a:lumMod val="75000"/>
                    <a:lumOff val="25000"/>
                  </a:schemeClr>
                </a:solidFill>
                <a:latin typeface="+mn-lt"/>
              </a:rPr>
              <a:t>Increasing Community Engagement </a:t>
            </a:r>
            <a:r>
              <a:rPr lang="en-US" dirty="0">
                <a:solidFill>
                  <a:schemeClr val="tx1">
                    <a:lumMod val="75000"/>
                    <a:lumOff val="25000"/>
                  </a:schemeClr>
                </a:solidFill>
                <a:latin typeface="+mn-lt"/>
              </a:rPr>
              <a:t>(ongoing); and</a:t>
            </a:r>
          </a:p>
          <a:p>
            <a:pPr marL="685800" lvl="1" indent="-228600">
              <a:buAutoNum type="arabicParenR" startAt="4"/>
            </a:pPr>
            <a:r>
              <a:rPr lang="en-US" b="1" dirty="0">
                <a:solidFill>
                  <a:schemeClr val="tx1">
                    <a:lumMod val="75000"/>
                    <a:lumOff val="25000"/>
                  </a:schemeClr>
                </a:solidFill>
                <a:latin typeface="+mn-lt"/>
              </a:rPr>
              <a:t>Advancing Community Safety and Violence Prevention</a:t>
            </a:r>
          </a:p>
          <a:p>
            <a:pPr marL="914400" lvl="2" indent="0">
              <a:buNone/>
            </a:pPr>
            <a:r>
              <a:rPr lang="en-US" sz="1200" u="none" dirty="0">
                <a:solidFill>
                  <a:srgbClr val="008080"/>
                </a:solidFill>
                <a:effectLst/>
                <a:latin typeface="Calibri Light" panose="020F0302020204030204" pitchFamily="34" charset="0"/>
                <a:ea typeface="Times New Roman" panose="02020603050405020304" pitchFamily="18" charset="0"/>
              </a:rPr>
              <a:t>This strategy is starting in the fall of 2020 and builds off racial equity and community engagement work. The Racial Equity Workgroup identified violent felonies as a primary driver of inequities in length of stay. We also know violence disproportionately impacts Black communities in Buncombe County. Approximately 63-71% of gun violence victims in Asheville are Black. Community members have voiced a desire for community-led approaches to support safety in their communities, and there is strong interest from various SJC partners – including leadership from Asheville Police Department, Asheville Housing Authority, and the County’s </a:t>
            </a:r>
            <a:r>
              <a:rPr lang="en-US" sz="1200" u="none" dirty="0">
                <a:solidFill>
                  <a:srgbClr val="008080"/>
                </a:solidFill>
                <a:effectLst/>
                <a:latin typeface="Calibri Light" panose="020F0302020204030204" pitchFamily="34" charset="0"/>
                <a:ea typeface="Times New Roman" panose="02020603050405020304" pitchFamily="18" charset="0"/>
                <a:hlinkClick r:id="rId3"/>
              </a:rPr>
              <a:t>Child Fatality Review Team</a:t>
            </a:r>
            <a:r>
              <a:rPr lang="en-US" sz="1200" u="none" dirty="0">
                <a:solidFill>
                  <a:srgbClr val="008080"/>
                </a:solidFill>
                <a:effectLst/>
                <a:latin typeface="Calibri Light" panose="020F0302020204030204" pitchFamily="34" charset="0"/>
                <a:ea typeface="Times New Roman" panose="02020603050405020304" pitchFamily="18" charset="0"/>
              </a:rPr>
              <a:t> – to address community safety and violence prevention. </a:t>
            </a:r>
          </a:p>
          <a:p>
            <a:pPr marL="0" marR="0" lvl="0" indent="0">
              <a:spcBef>
                <a:spcPts val="0"/>
              </a:spcBef>
              <a:spcAft>
                <a:spcPts val="0"/>
              </a:spcAft>
              <a:buFont typeface="+mj-lt"/>
              <a:buNone/>
            </a:pPr>
            <a:endParaRPr lang="en-US" sz="1600" u="none" dirty="0">
              <a:solidFill>
                <a:schemeClr val="tx1"/>
              </a:solidFill>
              <a:effectLst/>
              <a:latin typeface="Times New Roman" panose="02020603050405020304" pitchFamily="18" charset="0"/>
              <a:ea typeface="Times New Roman" panose="02020603050405020304" pitchFamily="18" charset="0"/>
            </a:endParaRPr>
          </a:p>
          <a:p>
            <a:r>
              <a:rPr lang="en-US" sz="1200" kern="1200" dirty="0">
                <a:solidFill>
                  <a:schemeClr val="tx1"/>
                </a:solidFill>
                <a:effectLst/>
                <a:latin typeface="+mn-lt"/>
                <a:ea typeface="+mn-ea"/>
                <a:cs typeface="+mn-cs"/>
              </a:rPr>
              <a:t>To achieve these goals, </a:t>
            </a:r>
            <a:r>
              <a:rPr lang="en-US" sz="1200" u="sng" kern="1200" dirty="0">
                <a:solidFill>
                  <a:schemeClr val="tx1"/>
                </a:solidFill>
                <a:effectLst/>
                <a:latin typeface="+mn-lt"/>
                <a:ea typeface="+mn-ea"/>
                <a:cs typeface="+mn-cs"/>
              </a:rPr>
              <a:t>five strategies have been proposed</a:t>
            </a:r>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Enhancing Pretrial Release Strategies</a:t>
            </a:r>
            <a:r>
              <a:rPr lang="en-US" sz="1200" kern="1200" dirty="0">
                <a:solidFill>
                  <a:schemeClr val="tx1"/>
                </a:solidFill>
                <a:effectLst/>
                <a:latin typeface="+mn-lt"/>
                <a:ea typeface="+mn-ea"/>
                <a:cs typeface="+mn-cs"/>
              </a:rPr>
              <a:t> builds on existing work to increase the proportion of people released under non-financial conditions by:</a:t>
            </a:r>
          </a:p>
          <a:p>
            <a:pPr lvl="0"/>
            <a:r>
              <a:rPr lang="en-US" sz="1200" kern="1200" dirty="0">
                <a:solidFill>
                  <a:schemeClr val="tx1"/>
                </a:solidFill>
                <a:effectLst/>
                <a:latin typeface="+mn-lt"/>
                <a:ea typeface="+mn-ea"/>
                <a:cs typeface="+mn-cs"/>
              </a:rPr>
              <a:t>moving the PSA to the magistrates when allowable per COVID requirements; </a:t>
            </a:r>
          </a:p>
          <a:p>
            <a:pPr lvl="0"/>
            <a:r>
              <a:rPr lang="en-US" sz="1200" kern="1200" dirty="0">
                <a:solidFill>
                  <a:schemeClr val="tx1"/>
                </a:solidFill>
                <a:effectLst/>
                <a:latin typeface="+mn-lt"/>
                <a:ea typeface="+mn-ea"/>
                <a:cs typeface="+mn-cs"/>
              </a:rPr>
              <a:t>maintaining the use of non-financial release conditions at the levels seen during COVID and focusing specifically on individuals charged with non-violent offenses;</a:t>
            </a:r>
          </a:p>
          <a:p>
            <a:pPr lvl="0"/>
            <a:r>
              <a:rPr lang="en-US" sz="1200" kern="1200" dirty="0">
                <a:solidFill>
                  <a:schemeClr val="tx1"/>
                </a:solidFill>
                <a:effectLst/>
                <a:latin typeface="+mn-lt"/>
                <a:ea typeface="+mn-ea"/>
                <a:cs typeface="+mn-cs"/>
              </a:rPr>
              <a:t>pursuing diversion options, especially for those with substance use issues, and continuing to provide treatment linkages to those in need through continuing jail-based substance use disorder diversion; and</a:t>
            </a:r>
          </a:p>
          <a:p>
            <a:pPr lvl="0"/>
            <a:r>
              <a:rPr lang="en-US" sz="1200" kern="1200" dirty="0">
                <a:solidFill>
                  <a:schemeClr val="tx1"/>
                </a:solidFill>
                <a:effectLst/>
                <a:latin typeface="+mn-lt"/>
                <a:ea typeface="+mn-ea"/>
                <a:cs typeface="+mn-cs"/>
              </a:rPr>
              <a:t>working with stakeholders to identify the possibilities and needs for pre-arrest and jail diversion strategies, including the expanded use of citations.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Increasing Efficiencies in Case Processing</a:t>
            </a:r>
            <a:r>
              <a:rPr lang="en-US" sz="1200" kern="1200" dirty="0">
                <a:solidFill>
                  <a:schemeClr val="tx1"/>
                </a:solidFill>
                <a:effectLst/>
                <a:latin typeface="+mn-lt"/>
                <a:ea typeface="+mn-ea"/>
                <a:cs typeface="+mn-cs"/>
              </a:rPr>
              <a:t> includes ongoing activities and new efforts implemented as a part of COVID response, including:</a:t>
            </a:r>
          </a:p>
          <a:p>
            <a:pPr lvl="0"/>
            <a:r>
              <a:rPr lang="en-US" sz="1200" kern="1200" dirty="0">
                <a:solidFill>
                  <a:schemeClr val="tx1"/>
                </a:solidFill>
                <a:effectLst/>
                <a:latin typeface="+mn-lt"/>
                <a:ea typeface="+mn-ea"/>
                <a:cs typeface="+mn-cs"/>
              </a:rPr>
              <a:t>continuing the Jail Review Team and expanding its focus to include criteria for unsecured bonds and parameters for detention, reviewing cases for early release of sentenced inmates, alternatives for failure to appear, higher level charges, and people staying in custody for longer periods of time;</a:t>
            </a:r>
          </a:p>
          <a:p>
            <a:pPr lvl="0"/>
            <a:r>
              <a:rPr lang="en-US" sz="1200" kern="1200" dirty="0">
                <a:solidFill>
                  <a:schemeClr val="tx1"/>
                </a:solidFill>
                <a:effectLst/>
                <a:latin typeface="+mn-lt"/>
                <a:ea typeface="+mn-ea"/>
                <a:cs typeface="+mn-cs"/>
              </a:rPr>
              <a:t>engaging in a robust promotional campaign for the use of the state’s court notification system; and</a:t>
            </a:r>
          </a:p>
          <a:p>
            <a:pPr lvl="0"/>
            <a:r>
              <a:rPr lang="en-US" sz="1200" kern="1200" dirty="0">
                <a:solidFill>
                  <a:schemeClr val="tx1"/>
                </a:solidFill>
                <a:effectLst/>
                <a:latin typeface="+mn-lt"/>
                <a:ea typeface="+mn-ea"/>
                <a:cs typeface="+mn-cs"/>
              </a:rPr>
              <a:t>increasing early access to defense counsel.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Advancing Racial Equity </a:t>
            </a:r>
            <a:r>
              <a:rPr lang="en-US" sz="1200" kern="1200" dirty="0">
                <a:solidFill>
                  <a:schemeClr val="tx1"/>
                </a:solidFill>
                <a:effectLst/>
                <a:latin typeface="+mn-lt"/>
                <a:ea typeface="+mn-ea"/>
                <a:cs typeface="+mn-cs"/>
              </a:rPr>
              <a:t>builds upon the foundation laid during the first round of SJC funding by: </a:t>
            </a:r>
          </a:p>
          <a:p>
            <a:pPr lvl="0"/>
            <a:r>
              <a:rPr lang="en-US" sz="1200" kern="1200" dirty="0">
                <a:solidFill>
                  <a:schemeClr val="tx1"/>
                </a:solidFill>
                <a:effectLst/>
                <a:latin typeface="+mn-lt"/>
                <a:ea typeface="+mn-ea"/>
                <a:cs typeface="+mn-cs"/>
              </a:rPr>
              <a:t>hiring a racial equity coordinator to champion collaborative racial equity work;</a:t>
            </a:r>
          </a:p>
          <a:p>
            <a:pPr lvl="0"/>
            <a:r>
              <a:rPr lang="en-US" sz="1200" kern="1200" dirty="0">
                <a:solidFill>
                  <a:schemeClr val="tx1"/>
                </a:solidFill>
                <a:effectLst/>
                <a:latin typeface="+mn-lt"/>
                <a:ea typeface="+mn-ea"/>
                <a:cs typeface="+mn-cs"/>
              </a:rPr>
              <a:t>expanding data analysis and the review of policies and practices using the Racial Equity Workgroup’s equity tool;</a:t>
            </a:r>
          </a:p>
          <a:p>
            <a:pPr lvl="0"/>
            <a:r>
              <a:rPr lang="en-US" sz="1200" kern="1200" dirty="0">
                <a:solidFill>
                  <a:schemeClr val="tx1"/>
                </a:solidFill>
                <a:effectLst/>
                <a:latin typeface="+mn-lt"/>
                <a:ea typeface="+mn-ea"/>
                <a:cs typeface="+mn-cs"/>
              </a:rPr>
              <a:t>continuing to provide education and training opportunities to stakeholders;</a:t>
            </a:r>
          </a:p>
          <a:p>
            <a:pPr lvl="0"/>
            <a:r>
              <a:rPr lang="en-US" sz="1200" kern="1200" dirty="0">
                <a:solidFill>
                  <a:schemeClr val="tx1"/>
                </a:solidFill>
                <a:effectLst/>
                <a:latin typeface="+mn-lt"/>
                <a:ea typeface="+mn-ea"/>
                <a:cs typeface="+mn-cs"/>
              </a:rPr>
              <a:t>conducting root cause analyses to understand why racial inequities have increased in the jail population during the pandemic; and </a:t>
            </a:r>
          </a:p>
          <a:p>
            <a:pPr lvl="0"/>
            <a:r>
              <a:rPr lang="en-US" sz="1200" kern="1200" dirty="0">
                <a:solidFill>
                  <a:schemeClr val="tx1"/>
                </a:solidFill>
                <a:effectLst/>
                <a:latin typeface="+mn-lt"/>
                <a:ea typeface="+mn-ea"/>
                <a:cs typeface="+mn-cs"/>
              </a:rPr>
              <a:t>partnering with community members to identify root causes driving already identified inequities and co-designing solutions and interventions.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Increasing Community Engagement</a:t>
            </a:r>
            <a:r>
              <a:rPr lang="en-US" sz="1200" kern="1200" dirty="0">
                <a:solidFill>
                  <a:schemeClr val="tx1"/>
                </a:solidFill>
                <a:effectLst/>
                <a:latin typeface="+mn-lt"/>
                <a:ea typeface="+mn-ea"/>
                <a:cs typeface="+mn-cs"/>
              </a:rPr>
              <a:t> builds on the work and relationships developed during the first round of SJC implementation. Planned activities include:</a:t>
            </a:r>
          </a:p>
          <a:p>
            <a:pPr lvl="0"/>
            <a:r>
              <a:rPr lang="en-US" sz="1200" kern="1200" dirty="0">
                <a:solidFill>
                  <a:schemeClr val="tx1"/>
                </a:solidFill>
                <a:effectLst/>
                <a:latin typeface="+mn-lt"/>
                <a:ea typeface="+mn-ea"/>
                <a:cs typeface="+mn-cs"/>
              </a:rPr>
              <a:t>conducting community outreach and providing education about what happens when you fail to appear in court, drive without a license, or fail to pay a fine or fee; </a:t>
            </a:r>
          </a:p>
          <a:p>
            <a:pPr lvl="0"/>
            <a:r>
              <a:rPr lang="en-US" sz="1200" kern="1200" dirty="0">
                <a:solidFill>
                  <a:schemeClr val="tx1"/>
                </a:solidFill>
                <a:effectLst/>
                <a:latin typeface="+mn-lt"/>
                <a:ea typeface="+mn-ea"/>
                <a:cs typeface="+mn-cs"/>
              </a:rPr>
              <a:t>supporting the establishment of Drivers' License Restoration Initiative;</a:t>
            </a:r>
          </a:p>
          <a:p>
            <a:pPr lvl="0"/>
            <a:r>
              <a:rPr lang="en-US" sz="1200" kern="1200" dirty="0">
                <a:solidFill>
                  <a:schemeClr val="tx1"/>
                </a:solidFill>
                <a:effectLst/>
                <a:latin typeface="+mn-lt"/>
                <a:ea typeface="+mn-ea"/>
                <a:cs typeface="+mn-cs"/>
              </a:rPr>
              <a:t>increasing community understanding with the court system through education, court observations, participatory mapping of how people move through the system, and partnering with community organizations on events; </a:t>
            </a:r>
          </a:p>
          <a:p>
            <a:pPr lvl="0"/>
            <a:r>
              <a:rPr lang="en-US" sz="1200" kern="1200" dirty="0">
                <a:solidFill>
                  <a:schemeClr val="tx1"/>
                </a:solidFill>
                <a:effectLst/>
                <a:latin typeface="+mn-lt"/>
                <a:ea typeface="+mn-ea"/>
                <a:cs typeface="+mn-cs"/>
              </a:rPr>
              <a:t>partnering with community to develop interventions that address drivers of incarceration, including failures to appear and violent crime; and</a:t>
            </a:r>
          </a:p>
          <a:p>
            <a:pPr lvl="0"/>
            <a:r>
              <a:rPr lang="en-US" sz="1200" kern="1200" dirty="0">
                <a:solidFill>
                  <a:schemeClr val="tx1"/>
                </a:solidFill>
                <a:effectLst/>
                <a:latin typeface="+mn-lt"/>
                <a:ea typeface="+mn-ea"/>
                <a:cs typeface="+mn-cs"/>
              </a:rPr>
              <a:t>partnering with community organizations to address community safety.</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Advancing Community Safety and Violence Prevention</a:t>
            </a:r>
            <a:r>
              <a:rPr lang="en-US" sz="1200" kern="1200" dirty="0">
                <a:solidFill>
                  <a:schemeClr val="tx1"/>
                </a:solidFill>
                <a:effectLst/>
                <a:latin typeface="+mn-lt"/>
                <a:ea typeface="+mn-ea"/>
                <a:cs typeface="+mn-cs"/>
              </a:rPr>
              <a:t>: This strategy is new and builds off racial equity and community engagement work. The Racial Equity Workgroup identified violent felonies as a primary driver of inequities in length of stay. We also know violence disproportionately impacts Black communities in Buncombe County. Approximately 63-71% of gun violence victims in Asheville are Black. Community members have voiced a desire for community-led approaches to support safety in their communities, and there is strong interest from various SJC partners – including leadership from Asheville Police Department, Asheville Housing Authority, and the County’s </a:t>
            </a:r>
            <a:r>
              <a:rPr lang="en-US" sz="1200" u="sng" kern="1200" dirty="0">
                <a:solidFill>
                  <a:schemeClr val="tx1"/>
                </a:solidFill>
                <a:effectLst/>
                <a:latin typeface="+mn-lt"/>
                <a:ea typeface="+mn-ea"/>
                <a:cs typeface="+mn-cs"/>
                <a:hlinkClick r:id="rId3"/>
              </a:rPr>
              <a:t>Child Fatality Review Team</a:t>
            </a:r>
            <a:r>
              <a:rPr lang="en-US" sz="1200" kern="1200" dirty="0">
                <a:solidFill>
                  <a:schemeClr val="tx1"/>
                </a:solidFill>
                <a:effectLst/>
                <a:latin typeface="+mn-lt"/>
                <a:ea typeface="+mn-ea"/>
                <a:cs typeface="+mn-cs"/>
              </a:rPr>
              <a:t> – to address community safety and violence prevention. Activities to implement and sustain this strategy include:</a:t>
            </a:r>
          </a:p>
          <a:p>
            <a:pPr lvl="0"/>
            <a:r>
              <a:rPr lang="en-US" sz="1200" kern="1200" dirty="0">
                <a:solidFill>
                  <a:schemeClr val="tx1"/>
                </a:solidFill>
                <a:effectLst/>
                <a:latin typeface="+mn-lt"/>
                <a:ea typeface="+mn-ea"/>
                <a:cs typeface="+mn-cs"/>
              </a:rPr>
              <a:t>working with community partners to address community violence; </a:t>
            </a:r>
          </a:p>
          <a:p>
            <a:pPr lvl="0"/>
            <a:r>
              <a:rPr lang="en-US" sz="1200" kern="1200" dirty="0">
                <a:solidFill>
                  <a:schemeClr val="tx1"/>
                </a:solidFill>
                <a:effectLst/>
                <a:latin typeface="+mn-lt"/>
                <a:ea typeface="+mn-ea"/>
                <a:cs typeface="+mn-cs"/>
              </a:rPr>
              <a:t>identifying strategies to address violence, including community-led initiatives and law enforcement practices that have reduced violent crime in other communities, with the goal of developing pathways to reduce harm and work towards healing in our community;</a:t>
            </a:r>
          </a:p>
          <a:p>
            <a:pPr lvl="0"/>
            <a:r>
              <a:rPr lang="en-US" sz="1200" kern="1200" dirty="0">
                <a:solidFill>
                  <a:schemeClr val="tx1"/>
                </a:solidFill>
                <a:effectLst/>
                <a:latin typeface="+mn-lt"/>
                <a:ea typeface="+mn-ea"/>
                <a:cs typeface="+mn-cs"/>
              </a:rPr>
              <a:t>engaging stakeholders in a collaborative and coordinated response to gun-violence and increasing recognition of violence as a problem in our community; and </a:t>
            </a:r>
          </a:p>
          <a:p>
            <a:pPr lvl="0"/>
            <a:r>
              <a:rPr lang="en-US" sz="1200" kern="1200" dirty="0">
                <a:solidFill>
                  <a:schemeClr val="tx1"/>
                </a:solidFill>
                <a:effectLst/>
                <a:latin typeface="+mn-lt"/>
                <a:ea typeface="+mn-ea"/>
                <a:cs typeface="+mn-cs"/>
              </a:rPr>
              <a:t>infusing intergenerational and whole family support approaches into the work of community safety and violence prevention. </a:t>
            </a:r>
            <a:endParaRPr lang="en-US" sz="1600" u="none" dirty="0">
              <a:solidFill>
                <a:schemeClr val="tx1"/>
              </a:solidFill>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mj-lt"/>
              <a:buNone/>
            </a:pPr>
            <a:endParaRPr lang="en-US" sz="1200" u="none" dirty="0">
              <a:solidFill>
                <a:srgbClr val="008080"/>
              </a:solidFill>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565E9CE-2990-4221-A2B4-A27F7E95D115}" type="slidenum">
              <a:rPr lang="en-US" smtClean="0"/>
              <a:t>9</a:t>
            </a:fld>
            <a:endParaRPr lang="en-US"/>
          </a:p>
        </p:txBody>
      </p:sp>
    </p:spTree>
    <p:extLst>
      <p:ext uri="{BB962C8B-B14F-4D97-AF65-F5344CB8AC3E}">
        <p14:creationId xmlns:p14="http://schemas.microsoft.com/office/powerpoint/2010/main" val="275842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Provide courthouse </a:t>
            </a:r>
            <a:r>
              <a:rPr lang="en-US" sz="2600" b="1" i="1" dirty="0"/>
              <a:t>wayfinding</a:t>
            </a:r>
            <a:r>
              <a:rPr lang="en-US" sz="2600" b="1" dirty="0"/>
              <a:t> assistance</a:t>
            </a:r>
            <a:r>
              <a:rPr lang="en-US" sz="2600" dirty="0"/>
              <a:t>: information and more detailed assistance as needed</a:t>
            </a:r>
          </a:p>
          <a:p>
            <a:pPr marL="0" indent="0">
              <a:buNone/>
            </a:pPr>
            <a:endParaRPr lang="en-US" sz="2600" dirty="0"/>
          </a:p>
          <a:p>
            <a:r>
              <a:rPr lang="en-US" sz="2600" dirty="0"/>
              <a:t>Provide </a:t>
            </a:r>
            <a:r>
              <a:rPr lang="en-US" sz="2600" b="1" dirty="0"/>
              <a:t>information and/or referral to community resources</a:t>
            </a:r>
          </a:p>
          <a:p>
            <a:pPr lvl="1"/>
            <a:r>
              <a:rPr lang="en-US" sz="2200" dirty="0"/>
              <a:t>Buncombe County Justice Resource Center</a:t>
            </a:r>
          </a:p>
          <a:p>
            <a:pPr lvl="1"/>
            <a:r>
              <a:rPr lang="en-US" sz="2200" dirty="0"/>
              <a:t>justice system partners within the courthouse and/or other community resources </a:t>
            </a:r>
          </a:p>
          <a:p>
            <a:pPr marL="457200" lvl="1" indent="0">
              <a:buNone/>
            </a:pPr>
            <a:endParaRPr lang="en-US" sz="2200" dirty="0"/>
          </a:p>
          <a:p>
            <a:r>
              <a:rPr lang="en-US" sz="2600" dirty="0"/>
              <a:t>Provide </a:t>
            </a:r>
            <a:r>
              <a:rPr lang="en-US" sz="2600" b="1" dirty="0"/>
              <a:t>information and registration assistance </a:t>
            </a:r>
            <a:r>
              <a:rPr lang="en-US" sz="2600" dirty="0"/>
              <a:t>for the automated court reminder system.</a:t>
            </a:r>
          </a:p>
          <a:p>
            <a:endParaRPr lang="en-US" sz="2600" dirty="0"/>
          </a:p>
          <a:p>
            <a:r>
              <a:rPr lang="en-US" sz="2600" dirty="0"/>
              <a:t>Serve as an employment assistance resource for Justice Services program participants (secondary task)</a:t>
            </a:r>
          </a:p>
          <a:p>
            <a:endParaRPr lang="en-US" dirty="0"/>
          </a:p>
        </p:txBody>
      </p:sp>
      <p:sp>
        <p:nvSpPr>
          <p:cNvPr id="4" name="Slide Number Placeholder 3"/>
          <p:cNvSpPr>
            <a:spLocks noGrp="1"/>
          </p:cNvSpPr>
          <p:nvPr>
            <p:ph type="sldNum" sz="quarter" idx="5"/>
          </p:nvPr>
        </p:nvSpPr>
        <p:spPr/>
        <p:txBody>
          <a:bodyPr/>
          <a:lstStyle/>
          <a:p>
            <a:fld id="{7597FCFA-FFB1-4413-B2FE-22E8FCF42989}" type="slidenum">
              <a:rPr lang="en-US" smtClean="0"/>
              <a:t>21</a:t>
            </a:fld>
            <a:endParaRPr lang="en-US"/>
          </a:p>
        </p:txBody>
      </p:sp>
    </p:spTree>
    <p:extLst>
      <p:ext uri="{BB962C8B-B14F-4D97-AF65-F5344CB8AC3E}">
        <p14:creationId xmlns:p14="http://schemas.microsoft.com/office/powerpoint/2010/main" val="332722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D95-4136-0703-620B-D5E818F7A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EBDC7-AB75-324B-B85F-9D6894E12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DA95B-DF6E-B645-657E-EA4E00F1CCCE}"/>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F2039F3D-4E9A-CE39-F1A9-5467983D0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EE53E-4998-7132-9AE0-56F1B6EB4685}"/>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177607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E0E-1C14-E794-5B69-ED8299153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DA9D6F-CD2B-AFA0-C72D-1C789253BA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B2E6C-F9E8-A2A2-2807-850B2B2050F5}"/>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33605179-1E85-990D-D33F-BBC859FB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D2566-D7C7-19CA-1C32-866F073F8D98}"/>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386058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EAE49-636B-85E2-C392-F367E3E71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B0D1D-B6DC-D3C8-E0C0-BC7C611E7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AF595-F71F-D12A-25F8-4DCF77645228}"/>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D4BF5FB2-6767-E866-8044-D34E0F79B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16A65-F0CF-7D0B-0B22-86B218F06A06}"/>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848581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A6B6A7A-D58F-4892-A004-A931BBD23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92882" y="1408195"/>
            <a:ext cx="1406236" cy="1406236"/>
          </a:xfrm>
          <a:prstGeom prst="rect">
            <a:avLst/>
          </a:prstGeom>
        </p:spPr>
      </p:pic>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3048643"/>
            <a:ext cx="9144000" cy="851430"/>
          </a:xfrm>
        </p:spPr>
        <p:txBody>
          <a:bodyPr anchor="b">
            <a:noAutofit/>
          </a:bodyPr>
          <a:lstStyle>
            <a:lvl1pPr algn="ctr">
              <a:defRPr sz="6300">
                <a:solidFill>
                  <a:schemeClr val="tx2">
                    <a:lumMod val="75000"/>
                  </a:schemeClr>
                </a:solidFill>
              </a:defRPr>
            </a:lvl1pPr>
          </a:lstStyle>
          <a:p>
            <a:r>
              <a:rPr lang="en-US" dirty="0"/>
              <a:t>MASTER TITLE SLIDE</a:t>
            </a:r>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472462"/>
            <a:ext cx="4114800" cy="365125"/>
          </a:xfrm>
          <a:prstGeom prst="rect">
            <a:avLst/>
          </a:prstGeom>
        </p:spPr>
        <p:txBody>
          <a:bodyPr/>
          <a:lstStyle/>
          <a:p>
            <a:endParaRPr lang="en-US"/>
          </a:p>
        </p:txBody>
      </p:sp>
      <p:cxnSp>
        <p:nvCxnSpPr>
          <p:cNvPr id="8" name="Straight Connector 7">
            <a:extLst>
              <a:ext uri="{FF2B5EF4-FFF2-40B4-BE49-F238E27FC236}">
                <a16:creationId xmlns:a16="http://schemas.microsoft.com/office/drawing/2014/main" id="{68315B80-526B-4EA6-80F2-3902F8CD20BF}"/>
              </a:ext>
            </a:extLst>
          </p:cNvPr>
          <p:cNvCxnSpPr/>
          <p:nvPr userDrawn="1"/>
        </p:nvCxnSpPr>
        <p:spPr>
          <a:xfrm>
            <a:off x="6560447"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31FA8A94-F406-482E-BAE2-AE383C7C6072}"/>
              </a:ext>
            </a:extLst>
          </p:cNvPr>
          <p:cNvSpPr txBox="1">
            <a:spLocks/>
          </p:cNvSpPr>
          <p:nvPr userDrawn="1"/>
        </p:nvSpPr>
        <p:spPr>
          <a:xfrm>
            <a:off x="2968860" y="3796610"/>
            <a:ext cx="6254280" cy="233524"/>
          </a:xfrm>
          <a:prstGeom prst="rect">
            <a:avLst/>
          </a:prstGeom>
          <a:noFill/>
        </p:spPr>
        <p:style>
          <a:lnRef idx="0">
            <a:scrgbClr r="0" g="0" b="0"/>
          </a:lnRef>
          <a:fillRef idx="0">
            <a:scrgbClr r="0" g="0" b="0"/>
          </a:fillRef>
          <a:effectRef idx="0">
            <a:scrgbClr r="0" g="0" b="0"/>
          </a:effectRef>
          <a:fontRef idx="major"/>
        </p:style>
        <p:txBody>
          <a:bodyPr vert="horz" lIns="91440" tIns="45720" rIns="91440" bIns="45720" rtlCol="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80000"/>
              </a:lnSpc>
            </a:pPr>
            <a:r>
              <a:rPr lang="en-US" sz="1100" i="1" dirty="0">
                <a:solidFill>
                  <a:schemeClr val="tx2">
                    <a:lumMod val="75000"/>
                  </a:schemeClr>
                </a:solidFill>
                <a:latin typeface="+mn-lt"/>
                <a:ea typeface="Roboto" panose="02000000000000000000" pitchFamily="2" charset="0"/>
              </a:rPr>
              <a:t>Presented by</a:t>
            </a:r>
          </a:p>
        </p:txBody>
      </p:sp>
      <p:cxnSp>
        <p:nvCxnSpPr>
          <p:cNvPr id="10" name="Straight Connector 9">
            <a:extLst>
              <a:ext uri="{FF2B5EF4-FFF2-40B4-BE49-F238E27FC236}">
                <a16:creationId xmlns:a16="http://schemas.microsoft.com/office/drawing/2014/main" id="{4F40E93D-2350-4051-A361-26731E060C15}"/>
              </a:ext>
            </a:extLst>
          </p:cNvPr>
          <p:cNvCxnSpPr/>
          <p:nvPr userDrawn="1"/>
        </p:nvCxnSpPr>
        <p:spPr>
          <a:xfrm>
            <a:off x="1299030"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E3E4D5E9-D6E0-41AC-8332-AC1FCD89F2F5}"/>
              </a:ext>
            </a:extLst>
          </p:cNvPr>
          <p:cNvSpPr>
            <a:spLocks noGrp="1"/>
          </p:cNvSpPr>
          <p:nvPr>
            <p:ph type="dt" sz="half" idx="2"/>
          </p:nvPr>
        </p:nvSpPr>
        <p:spPr>
          <a:xfrm>
            <a:off x="8561916" y="64724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83072-CAC1-014D-A497-98C3AAB569BC}" type="datetime1">
              <a:rPr lang="en-US" smtClean="0"/>
              <a:t>9/28/2023</a:t>
            </a:fld>
            <a:endParaRPr lang="en-US"/>
          </a:p>
        </p:txBody>
      </p:sp>
      <p:sp>
        <p:nvSpPr>
          <p:cNvPr id="14" name="Slide Number Placeholder 5">
            <a:extLst>
              <a:ext uri="{FF2B5EF4-FFF2-40B4-BE49-F238E27FC236}">
                <a16:creationId xmlns:a16="http://schemas.microsoft.com/office/drawing/2014/main" id="{E04EFE01-7954-4200-8CBE-073E52AAEF77}"/>
              </a:ext>
            </a:extLst>
          </p:cNvPr>
          <p:cNvSpPr>
            <a:spLocks noGrp="1"/>
          </p:cNvSpPr>
          <p:nvPr>
            <p:ph type="sldNum" sz="quarter" idx="4"/>
          </p:nvPr>
        </p:nvSpPr>
        <p:spPr>
          <a:xfrm>
            <a:off x="11461750" y="6472462"/>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sp>
        <p:nvSpPr>
          <p:cNvPr id="12" name="Text Placeholder 11">
            <a:extLst>
              <a:ext uri="{FF2B5EF4-FFF2-40B4-BE49-F238E27FC236}">
                <a16:creationId xmlns:a16="http://schemas.microsoft.com/office/drawing/2014/main" id="{361155FD-B0A8-4CCE-A82E-75FE0E14B46A}"/>
              </a:ext>
            </a:extLst>
          </p:cNvPr>
          <p:cNvSpPr>
            <a:spLocks noGrp="1"/>
          </p:cNvSpPr>
          <p:nvPr>
            <p:ph type="body" sz="quarter" idx="13" hasCustomPrompt="1"/>
          </p:nvPr>
        </p:nvSpPr>
        <p:spPr>
          <a:xfrm>
            <a:off x="3581400" y="3996797"/>
            <a:ext cx="5156200" cy="1149350"/>
          </a:xfrm>
        </p:spPr>
        <p:txBody>
          <a:bodyPr/>
          <a:lstStyle>
            <a:lvl1pPr marL="0" indent="0" algn="ctr">
              <a:buNone/>
              <a:defRPr sz="1400"/>
            </a:lvl1pPr>
          </a:lstStyle>
          <a:p>
            <a:pPr lvl="0"/>
            <a:r>
              <a:rPr lang="en-US" dirty="0"/>
              <a:t>Your Name </a:t>
            </a:r>
          </a:p>
          <a:p>
            <a:pPr lvl="0"/>
            <a:r>
              <a:rPr lang="en-US" dirty="0"/>
              <a:t>Your Department</a:t>
            </a:r>
          </a:p>
        </p:txBody>
      </p:sp>
    </p:spTree>
    <p:extLst>
      <p:ext uri="{BB962C8B-B14F-4D97-AF65-F5344CB8AC3E}">
        <p14:creationId xmlns:p14="http://schemas.microsoft.com/office/powerpoint/2010/main" val="2187823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1203169-5AE4-4913-873B-1F30D145E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8A01A2-6506-4814-B3BE-3194BD09A4ED}"/>
              </a:ext>
            </a:extLst>
          </p:cNvPr>
          <p:cNvSpPr>
            <a:spLocks noGrp="1"/>
          </p:cNvSpPr>
          <p:nvPr>
            <p:ph type="dt" sz="half" idx="10"/>
          </p:nvPr>
        </p:nvSpPr>
        <p:spPr/>
        <p:txBody>
          <a:bodyPr/>
          <a:lstStyle/>
          <a:p>
            <a:fld id="{37671AB3-C639-8342-8D4C-7846F7F8E41F}" type="datetime1">
              <a:rPr lang="en-US" smtClean="0"/>
              <a:t>9/28/2023</a:t>
            </a:fld>
            <a:endParaRPr lang="en-US"/>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2474DF-3E5C-47BE-8C18-7D6E617C3B38}"/>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910136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4BF2-F53D-41C6-9BBE-B3C954C93EC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3CD1A8F-35E3-445D-BBA6-F0AE285E4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03556D-C68E-47F2-95A1-3BA7297D57FB}"/>
              </a:ext>
            </a:extLst>
          </p:cNvPr>
          <p:cNvSpPr>
            <a:spLocks noGrp="1"/>
          </p:cNvSpPr>
          <p:nvPr>
            <p:ph type="dt" sz="half" idx="10"/>
          </p:nvPr>
        </p:nvSpPr>
        <p:spPr/>
        <p:txBody>
          <a:bodyPr/>
          <a:lstStyle/>
          <a:p>
            <a:fld id="{EB2EDFEE-CB6D-D343-B59E-947A1CA00075}" type="datetime1">
              <a:rPr lang="en-US" smtClean="0"/>
              <a:t>9/28/2023</a:t>
            </a:fld>
            <a:endParaRPr lang="en-US"/>
          </a:p>
        </p:txBody>
      </p:sp>
      <p:sp>
        <p:nvSpPr>
          <p:cNvPr id="5" name="Footer Placeholder 4">
            <a:extLst>
              <a:ext uri="{FF2B5EF4-FFF2-40B4-BE49-F238E27FC236}">
                <a16:creationId xmlns:a16="http://schemas.microsoft.com/office/drawing/2014/main" id="{C13D285E-D532-4B2D-99FE-198BDF68A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E156C-AFDB-40E5-8684-1EFEA74555F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3200343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E761-C19D-4F46-A9A1-3EB15F62C6F4}"/>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90EFBAA-04C8-4482-9ED3-74BC54B64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88441-9B78-4FB1-9690-564AF4CEE409}"/>
              </a:ext>
            </a:extLst>
          </p:cNvPr>
          <p:cNvSpPr>
            <a:spLocks noGrp="1"/>
          </p:cNvSpPr>
          <p:nvPr>
            <p:ph type="dt" sz="half" idx="10"/>
          </p:nvPr>
        </p:nvSpPr>
        <p:spPr/>
        <p:txBody>
          <a:bodyPr/>
          <a:lstStyle/>
          <a:p>
            <a:fld id="{16B3AB87-29EC-F344-9882-1CEB47820DF1}" type="datetime1">
              <a:rPr lang="en-US" smtClean="0"/>
              <a:t>9/28/2023</a:t>
            </a:fld>
            <a:endParaRPr lang="en-US"/>
          </a:p>
        </p:txBody>
      </p:sp>
      <p:sp>
        <p:nvSpPr>
          <p:cNvPr id="5" name="Footer Placeholder 4">
            <a:extLst>
              <a:ext uri="{FF2B5EF4-FFF2-40B4-BE49-F238E27FC236}">
                <a16:creationId xmlns:a16="http://schemas.microsoft.com/office/drawing/2014/main" id="{2FF9C09B-AFF5-4BFB-A2CC-D78F6B82C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279B7B-90D0-4E01-94EF-E889A56992A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399575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578F-0D39-4945-8978-DBB1B921665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0894C6-464E-40CC-B510-7762411D9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3999D-9EED-44E6-A4BE-D787B68DE9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4669D-08B2-4C0A-85A8-3E34B723621C}"/>
              </a:ext>
            </a:extLst>
          </p:cNvPr>
          <p:cNvSpPr>
            <a:spLocks noGrp="1"/>
          </p:cNvSpPr>
          <p:nvPr>
            <p:ph type="dt" sz="half" idx="10"/>
          </p:nvPr>
        </p:nvSpPr>
        <p:spPr/>
        <p:txBody>
          <a:bodyPr/>
          <a:lstStyle/>
          <a:p>
            <a:fld id="{71FA064F-3A91-F548-863F-F04A9B9BFB19}" type="datetime1">
              <a:rPr lang="en-US" smtClean="0"/>
              <a:t>9/28/2023</a:t>
            </a:fld>
            <a:endParaRPr lang="en-US"/>
          </a:p>
        </p:txBody>
      </p:sp>
      <p:sp>
        <p:nvSpPr>
          <p:cNvPr id="6" name="Footer Placeholder 5">
            <a:extLst>
              <a:ext uri="{FF2B5EF4-FFF2-40B4-BE49-F238E27FC236}">
                <a16:creationId xmlns:a16="http://schemas.microsoft.com/office/drawing/2014/main" id="{45B8EF39-1DE4-43FE-856A-2BCCCBFA0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5968E1-91D8-4E1E-AFD4-3A3A8C4A726D}"/>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82945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9D2-E3D2-4295-B852-AE8DED9FC520}"/>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AC18D28-3733-4AEC-ADE0-2F573E3E8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BF798-C58B-48FF-AB36-681AA36B1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BC367F-E77A-40C8-935E-7876DE0D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084876-A627-42B4-A6DD-0CBBADC068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2AA1E-D811-499E-A9E6-6D6C6EBAA062}"/>
              </a:ext>
            </a:extLst>
          </p:cNvPr>
          <p:cNvSpPr>
            <a:spLocks noGrp="1"/>
          </p:cNvSpPr>
          <p:nvPr>
            <p:ph type="dt" sz="half" idx="10"/>
          </p:nvPr>
        </p:nvSpPr>
        <p:spPr/>
        <p:txBody>
          <a:bodyPr/>
          <a:lstStyle/>
          <a:p>
            <a:fld id="{1A5CB8FD-D6CA-EC48-B28F-F4CAA0999373}" type="datetime1">
              <a:rPr lang="en-US" smtClean="0"/>
              <a:t>9/28/2023</a:t>
            </a:fld>
            <a:endParaRPr lang="en-US"/>
          </a:p>
        </p:txBody>
      </p:sp>
      <p:sp>
        <p:nvSpPr>
          <p:cNvPr id="8" name="Footer Placeholder 7">
            <a:extLst>
              <a:ext uri="{FF2B5EF4-FFF2-40B4-BE49-F238E27FC236}">
                <a16:creationId xmlns:a16="http://schemas.microsoft.com/office/drawing/2014/main" id="{5B06331C-A02F-4BC2-8418-F67A0FCE1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7BEB9BB-AC63-4491-A975-B00862A88A7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517101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8199-6B0C-4490-AD04-494FF855F302}"/>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48C76F-F2B5-45C4-BB62-1E07068960D9}"/>
              </a:ext>
            </a:extLst>
          </p:cNvPr>
          <p:cNvSpPr>
            <a:spLocks noGrp="1"/>
          </p:cNvSpPr>
          <p:nvPr>
            <p:ph type="dt" sz="half" idx="10"/>
          </p:nvPr>
        </p:nvSpPr>
        <p:spPr/>
        <p:txBody>
          <a:bodyPr/>
          <a:lstStyle/>
          <a:p>
            <a:fld id="{70055EBD-3BE3-B14C-8005-C7DD61CAE5CD}" type="datetime1">
              <a:rPr lang="en-US" smtClean="0"/>
              <a:t>9/28/2023</a:t>
            </a:fld>
            <a:endParaRPr lang="en-US"/>
          </a:p>
        </p:txBody>
      </p:sp>
      <p:sp>
        <p:nvSpPr>
          <p:cNvPr id="4" name="Footer Placeholder 3">
            <a:extLst>
              <a:ext uri="{FF2B5EF4-FFF2-40B4-BE49-F238E27FC236}">
                <a16:creationId xmlns:a16="http://schemas.microsoft.com/office/drawing/2014/main" id="{8D4FBCE0-51E9-429A-B5F8-9F0499AB7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5E5AF7-5FE0-4FAC-BC95-39D4B280170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076758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C507D-8439-44C9-8E7C-1036C3B3F30C}"/>
              </a:ext>
            </a:extLst>
          </p:cNvPr>
          <p:cNvSpPr>
            <a:spLocks noGrp="1"/>
          </p:cNvSpPr>
          <p:nvPr>
            <p:ph type="dt" sz="half" idx="10"/>
          </p:nvPr>
        </p:nvSpPr>
        <p:spPr/>
        <p:txBody>
          <a:bodyPr/>
          <a:lstStyle/>
          <a:p>
            <a:fld id="{4429BF7F-2621-7B4F-8073-71C0E8EF19D0}" type="datetime1">
              <a:rPr lang="en-US" smtClean="0"/>
              <a:t>9/28/2023</a:t>
            </a:fld>
            <a:endParaRPr lang="en-US"/>
          </a:p>
        </p:txBody>
      </p:sp>
      <p:sp>
        <p:nvSpPr>
          <p:cNvPr id="3" name="Footer Placeholder 2">
            <a:extLst>
              <a:ext uri="{FF2B5EF4-FFF2-40B4-BE49-F238E27FC236}">
                <a16:creationId xmlns:a16="http://schemas.microsoft.com/office/drawing/2014/main" id="{D8F68B05-644A-4AB5-A4AE-9143BADF6F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C1A1E7-7ED4-4AC1-BDF9-508E5AE8ECF0}"/>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685533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1DC2-1DDC-5414-9A7A-E7479E583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0DDF75-9341-1151-6D18-23E30788F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D31A8-4BE0-ECEA-ED6B-9A6F237570FB}"/>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500E8AAB-27AB-C6F2-0E1B-E3A84D2EE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E696E-B358-C894-274C-46C1B35252CE}"/>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727348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5043-1FAA-42E7-B5D1-27B42028296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DEEEAE8-E2C6-4609-94F8-CDED30C4C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0588E-5A35-4EC3-B082-C1326F025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CE880-899E-4606-93A4-30B57D733C0A}"/>
              </a:ext>
            </a:extLst>
          </p:cNvPr>
          <p:cNvSpPr>
            <a:spLocks noGrp="1"/>
          </p:cNvSpPr>
          <p:nvPr>
            <p:ph type="dt" sz="half" idx="10"/>
          </p:nvPr>
        </p:nvSpPr>
        <p:spPr/>
        <p:txBody>
          <a:bodyPr/>
          <a:lstStyle/>
          <a:p>
            <a:fld id="{9A22F04F-86BB-2041-A6CA-A9E65B2F3725}" type="datetime1">
              <a:rPr lang="en-US" smtClean="0"/>
              <a:t>9/28/2023</a:t>
            </a:fld>
            <a:endParaRPr lang="en-US"/>
          </a:p>
        </p:txBody>
      </p:sp>
      <p:sp>
        <p:nvSpPr>
          <p:cNvPr id="6" name="Footer Placeholder 5">
            <a:extLst>
              <a:ext uri="{FF2B5EF4-FFF2-40B4-BE49-F238E27FC236}">
                <a16:creationId xmlns:a16="http://schemas.microsoft.com/office/drawing/2014/main" id="{77FE6514-BBC5-4CF9-88AC-6A350ACE6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CA07EC-B3B8-4FED-9A2E-EAABF969405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77418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FE6F-1811-43AB-9D64-C50439A1F7E1}"/>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355E18-341B-4F6E-A34A-909C19365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8AF57F-509E-451C-88AE-DCD4DBE2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EDC8E-9534-4FA7-860F-0208A42B10CE}"/>
              </a:ext>
            </a:extLst>
          </p:cNvPr>
          <p:cNvSpPr>
            <a:spLocks noGrp="1"/>
          </p:cNvSpPr>
          <p:nvPr>
            <p:ph type="dt" sz="half" idx="10"/>
          </p:nvPr>
        </p:nvSpPr>
        <p:spPr/>
        <p:txBody>
          <a:bodyPr/>
          <a:lstStyle/>
          <a:p>
            <a:fld id="{6872EB96-C065-1A4B-947F-6A82A36E7013}" type="datetime1">
              <a:rPr lang="en-US" smtClean="0"/>
              <a:t>9/28/2023</a:t>
            </a:fld>
            <a:endParaRPr lang="en-US"/>
          </a:p>
        </p:txBody>
      </p:sp>
      <p:sp>
        <p:nvSpPr>
          <p:cNvPr id="6" name="Footer Placeholder 5">
            <a:extLst>
              <a:ext uri="{FF2B5EF4-FFF2-40B4-BE49-F238E27FC236}">
                <a16:creationId xmlns:a16="http://schemas.microsoft.com/office/drawing/2014/main" id="{FE933547-DC2C-4856-97DF-BAA29FB359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6DC09-3358-4F88-A9CF-4675B2A30D4E}"/>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50867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2194-ECA9-423B-BAA4-CA9F9C3D2DE7}"/>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54B69079-2F65-4B89-8AD1-D806089E9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BF3B-3083-4126-9085-9C08338DBF76}"/>
              </a:ext>
            </a:extLst>
          </p:cNvPr>
          <p:cNvSpPr>
            <a:spLocks noGrp="1"/>
          </p:cNvSpPr>
          <p:nvPr>
            <p:ph type="dt" sz="half" idx="10"/>
          </p:nvPr>
        </p:nvSpPr>
        <p:spPr/>
        <p:txBody>
          <a:bodyPr/>
          <a:lstStyle/>
          <a:p>
            <a:fld id="{A2A90FAD-D351-3440-87F9-1E3D1A998C27}" type="datetime1">
              <a:rPr lang="en-US" smtClean="0"/>
              <a:t>9/28/2023</a:t>
            </a:fld>
            <a:endParaRPr lang="en-US"/>
          </a:p>
        </p:txBody>
      </p:sp>
      <p:sp>
        <p:nvSpPr>
          <p:cNvPr id="5" name="Footer Placeholder 4">
            <a:extLst>
              <a:ext uri="{FF2B5EF4-FFF2-40B4-BE49-F238E27FC236}">
                <a16:creationId xmlns:a16="http://schemas.microsoft.com/office/drawing/2014/main" id="{82498E76-14F3-44B6-9B9E-2FDE3778BC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ED7077-B3F4-4C04-AFA4-69B1EBB871E5}"/>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975816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4B475-6462-447D-BE07-0E016454442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5AC1363-2847-4871-ACFC-E95E5131B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DD37C-3211-448E-B073-BFFE106A03BC}"/>
              </a:ext>
            </a:extLst>
          </p:cNvPr>
          <p:cNvSpPr>
            <a:spLocks noGrp="1"/>
          </p:cNvSpPr>
          <p:nvPr>
            <p:ph type="dt" sz="half" idx="10"/>
          </p:nvPr>
        </p:nvSpPr>
        <p:spPr/>
        <p:txBody>
          <a:bodyPr/>
          <a:lstStyle/>
          <a:p>
            <a:fld id="{D59800A3-39AC-F041-8018-8837FE7B1880}" type="datetime1">
              <a:rPr lang="en-US" smtClean="0"/>
              <a:t>9/28/2023</a:t>
            </a:fld>
            <a:endParaRPr lang="en-US"/>
          </a:p>
        </p:txBody>
      </p:sp>
      <p:sp>
        <p:nvSpPr>
          <p:cNvPr id="5" name="Footer Placeholder 4">
            <a:extLst>
              <a:ext uri="{FF2B5EF4-FFF2-40B4-BE49-F238E27FC236}">
                <a16:creationId xmlns:a16="http://schemas.microsoft.com/office/drawing/2014/main" id="{7E589EC5-0F82-44EF-ABC2-176D99823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FF8D20-D7CB-4CA0-B651-0BF9B0858F9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4215620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94" y="2125980"/>
            <a:ext cx="10367663" cy="254557"/>
          </a:xfrm>
          <a:prstGeom prst="rect">
            <a:avLst/>
          </a:prstGeom>
        </p:spPr>
        <p:txBody>
          <a:bodyPr wrap="square" lIns="0" tIns="0" rIns="0" bIns="0">
            <a:spAutoFit/>
          </a:bodyPr>
          <a:lstStyle>
            <a:lvl1pPr>
              <a:defRPr sz="1654" b="1" i="0">
                <a:solidFill>
                  <a:schemeClr val="bg1"/>
                </a:solidFill>
                <a:latin typeface="Segoe UI"/>
                <a:cs typeface="Segoe UI"/>
              </a:defRPr>
            </a:lvl1pPr>
          </a:lstStyle>
          <a:p>
            <a:endParaRPr/>
          </a:p>
        </p:txBody>
      </p:sp>
      <p:sp>
        <p:nvSpPr>
          <p:cNvPr id="3" name="Holder 3"/>
          <p:cNvSpPr>
            <a:spLocks noGrp="1"/>
          </p:cNvSpPr>
          <p:nvPr>
            <p:ph type="subTitle" idx="4"/>
          </p:nvPr>
        </p:nvSpPr>
        <p:spPr>
          <a:xfrm>
            <a:off x="1829588" y="3840480"/>
            <a:ext cx="85380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433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2961" y="218777"/>
            <a:ext cx="11806078" cy="254557"/>
          </a:xfrm>
        </p:spPr>
        <p:txBody>
          <a:bodyPr lIns="0" tIns="0" rIns="0" bIns="0"/>
          <a:lstStyle>
            <a:lvl1pPr>
              <a:defRPr sz="1654" b="1" i="0">
                <a:solidFill>
                  <a:schemeClr val="bg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4746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2961" y="218777"/>
            <a:ext cx="11806078" cy="254557"/>
          </a:xfrm>
        </p:spPr>
        <p:txBody>
          <a:bodyPr lIns="0" tIns="0" rIns="0" bIns="0"/>
          <a:lstStyle>
            <a:lvl1pPr>
              <a:defRPr sz="1654" b="1" i="0">
                <a:solidFill>
                  <a:schemeClr val="bg1"/>
                </a:solidFill>
                <a:latin typeface="Segoe UI"/>
                <a:cs typeface="Segoe UI"/>
              </a:defRPr>
            </a:lvl1pPr>
          </a:lstStyle>
          <a:p>
            <a:endParaRPr/>
          </a:p>
        </p:txBody>
      </p:sp>
      <p:sp>
        <p:nvSpPr>
          <p:cNvPr id="3" name="Holder 3"/>
          <p:cNvSpPr>
            <a:spLocks noGrp="1"/>
          </p:cNvSpPr>
          <p:nvPr>
            <p:ph sz="half" idx="2"/>
          </p:nvPr>
        </p:nvSpPr>
        <p:spPr>
          <a:xfrm>
            <a:off x="609863" y="1577340"/>
            <a:ext cx="530580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584" y="1577340"/>
            <a:ext cx="530580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269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2961" y="218777"/>
            <a:ext cx="11806078" cy="254557"/>
          </a:xfrm>
        </p:spPr>
        <p:txBody>
          <a:bodyPr lIns="0" tIns="0" rIns="0" bIns="0"/>
          <a:lstStyle>
            <a:lvl1pPr>
              <a:defRPr sz="1654" b="1" i="0">
                <a:solidFill>
                  <a:schemeClr val="bg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1315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7551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A6B6A7A-D58F-4892-A004-A931BBD23E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92882" y="1408195"/>
            <a:ext cx="1406236" cy="1406236"/>
          </a:xfrm>
          <a:prstGeom prst="rect">
            <a:avLst/>
          </a:prstGeom>
        </p:spPr>
      </p:pic>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3048643"/>
            <a:ext cx="9144000" cy="851430"/>
          </a:xfrm>
        </p:spPr>
        <p:txBody>
          <a:bodyPr anchor="b">
            <a:noAutofit/>
          </a:bodyPr>
          <a:lstStyle>
            <a:lvl1pPr algn="ctr">
              <a:defRPr sz="6300">
                <a:solidFill>
                  <a:schemeClr val="tx2">
                    <a:lumMod val="75000"/>
                  </a:schemeClr>
                </a:solidFill>
              </a:defRPr>
            </a:lvl1pPr>
          </a:lstStyle>
          <a:p>
            <a:r>
              <a:rPr lang="en-US"/>
              <a:t>MASTER TITLE SLIDE</a:t>
            </a:r>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472462"/>
            <a:ext cx="4114800" cy="365125"/>
          </a:xfrm>
          <a:prstGeom prst="rect">
            <a:avLst/>
          </a:prstGeom>
        </p:spPr>
        <p:txBody>
          <a:bodyPr/>
          <a:lstStyle/>
          <a:p>
            <a:endParaRPr lang="en-US"/>
          </a:p>
        </p:txBody>
      </p:sp>
      <p:cxnSp>
        <p:nvCxnSpPr>
          <p:cNvPr id="8" name="Straight Connector 7">
            <a:extLst>
              <a:ext uri="{FF2B5EF4-FFF2-40B4-BE49-F238E27FC236}">
                <a16:creationId xmlns:a16="http://schemas.microsoft.com/office/drawing/2014/main" id="{68315B80-526B-4EA6-80F2-3902F8CD20BF}"/>
              </a:ext>
            </a:extLst>
          </p:cNvPr>
          <p:cNvCxnSpPr/>
          <p:nvPr userDrawn="1"/>
        </p:nvCxnSpPr>
        <p:spPr>
          <a:xfrm>
            <a:off x="6560447"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31FA8A94-F406-482E-BAE2-AE383C7C6072}"/>
              </a:ext>
            </a:extLst>
          </p:cNvPr>
          <p:cNvSpPr txBox="1">
            <a:spLocks/>
          </p:cNvSpPr>
          <p:nvPr userDrawn="1"/>
        </p:nvSpPr>
        <p:spPr>
          <a:xfrm>
            <a:off x="2968860" y="3796610"/>
            <a:ext cx="6254280" cy="233524"/>
          </a:xfrm>
          <a:prstGeom prst="rect">
            <a:avLst/>
          </a:prstGeom>
          <a:noFill/>
        </p:spPr>
        <p:style>
          <a:lnRef idx="0">
            <a:scrgbClr r="0" g="0" b="0"/>
          </a:lnRef>
          <a:fillRef idx="0">
            <a:scrgbClr r="0" g="0" b="0"/>
          </a:fillRef>
          <a:effectRef idx="0">
            <a:scrgbClr r="0" g="0" b="0"/>
          </a:effectRef>
          <a:fontRef idx="major"/>
        </p:style>
        <p:txBody>
          <a:bodyPr vert="horz" lIns="91440" tIns="45720" rIns="91440" bIns="45720" rtlCol="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80000"/>
              </a:lnSpc>
            </a:pPr>
            <a:r>
              <a:rPr lang="en-US" sz="1100" i="1">
                <a:solidFill>
                  <a:schemeClr val="tx2">
                    <a:lumMod val="75000"/>
                  </a:schemeClr>
                </a:solidFill>
                <a:latin typeface="+mn-lt"/>
                <a:ea typeface="Roboto" panose="02000000000000000000" pitchFamily="2" charset="0"/>
              </a:rPr>
              <a:t>Presented by</a:t>
            </a:r>
          </a:p>
        </p:txBody>
      </p:sp>
      <p:cxnSp>
        <p:nvCxnSpPr>
          <p:cNvPr id="10" name="Straight Connector 9">
            <a:extLst>
              <a:ext uri="{FF2B5EF4-FFF2-40B4-BE49-F238E27FC236}">
                <a16:creationId xmlns:a16="http://schemas.microsoft.com/office/drawing/2014/main" id="{4F40E93D-2350-4051-A361-26731E060C15}"/>
              </a:ext>
            </a:extLst>
          </p:cNvPr>
          <p:cNvCxnSpPr/>
          <p:nvPr userDrawn="1"/>
        </p:nvCxnSpPr>
        <p:spPr>
          <a:xfrm>
            <a:off x="1299030"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04EFE01-7954-4200-8CBE-073E52AAEF77}"/>
              </a:ext>
            </a:extLst>
          </p:cNvPr>
          <p:cNvSpPr>
            <a:spLocks noGrp="1"/>
          </p:cNvSpPr>
          <p:nvPr>
            <p:ph type="sldNum" sz="quarter" idx="4"/>
          </p:nvPr>
        </p:nvSpPr>
        <p:spPr>
          <a:xfrm>
            <a:off x="11461750" y="6472462"/>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sp>
        <p:nvSpPr>
          <p:cNvPr id="12" name="Text Placeholder 11">
            <a:extLst>
              <a:ext uri="{FF2B5EF4-FFF2-40B4-BE49-F238E27FC236}">
                <a16:creationId xmlns:a16="http://schemas.microsoft.com/office/drawing/2014/main" id="{361155FD-B0A8-4CCE-A82E-75FE0E14B46A}"/>
              </a:ext>
            </a:extLst>
          </p:cNvPr>
          <p:cNvSpPr>
            <a:spLocks noGrp="1"/>
          </p:cNvSpPr>
          <p:nvPr>
            <p:ph type="body" sz="quarter" idx="13" hasCustomPrompt="1"/>
          </p:nvPr>
        </p:nvSpPr>
        <p:spPr>
          <a:xfrm>
            <a:off x="3581400" y="3996797"/>
            <a:ext cx="5156200" cy="1149350"/>
          </a:xfrm>
        </p:spPr>
        <p:txBody>
          <a:bodyPr/>
          <a:lstStyle>
            <a:lvl1pPr marL="0" indent="0" algn="ctr">
              <a:buNone/>
              <a:defRPr sz="1400"/>
            </a:lvl1pPr>
          </a:lstStyle>
          <a:p>
            <a:pPr lvl="0"/>
            <a:r>
              <a:rPr lang="en-US"/>
              <a:t>Your Name </a:t>
            </a:r>
          </a:p>
          <a:p>
            <a:pPr lvl="0"/>
            <a:r>
              <a:rPr lang="en-US"/>
              <a:t>Your Department</a:t>
            </a:r>
          </a:p>
        </p:txBody>
      </p:sp>
    </p:spTree>
    <p:extLst>
      <p:ext uri="{BB962C8B-B14F-4D97-AF65-F5344CB8AC3E}">
        <p14:creationId xmlns:p14="http://schemas.microsoft.com/office/powerpoint/2010/main" val="125752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FC22-61B0-6C61-7191-68C3F0DCE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AA9C0-68A0-E565-CE5F-E1EA580783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D8D6F3-D695-418B-F731-9539E74A7B47}"/>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CD9AA85C-1395-DA35-6093-D46FBFA2E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0F541-B2DA-C0E4-8B27-6568EE576B76}"/>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2890972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03169-5AE4-4913-873B-1F30D145E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2474DF-3E5C-47BE-8C18-7D6E617C3B38}"/>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6776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4BF2-F53D-41C6-9BBE-B3C954C93E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D1A8F-35E3-445D-BBA6-F0AE285E4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3D285E-D532-4B2D-99FE-198BDF68A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E156C-AFDB-40E5-8684-1EFEA74555F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736423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E761-C19D-4F46-A9A1-3EB15F62C6F4}"/>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0EFBAA-04C8-4482-9ED3-74BC54B64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88441-9B78-4FB1-9690-564AF4CEE4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F9C09B-AFF5-4BFB-A2CC-D78F6B82C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279B7B-90D0-4E01-94EF-E889A56992A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42935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578F-0D39-4945-8978-DBB1B9216650}"/>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894C6-464E-40CC-B510-7762411D9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3999D-9EED-44E6-A4BE-D787B68DE9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5B8EF39-1DE4-43FE-856A-2BCCCBFA0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5968E1-91D8-4E1E-AFD4-3A3A8C4A726D}"/>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3810948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9D2-E3D2-4295-B852-AE8DED9FC520}"/>
              </a:ext>
            </a:extLst>
          </p:cNvPr>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C18D28-3733-4AEC-ADE0-2F573E3E8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BF798-C58B-48FF-AB36-681AA36B1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BC367F-E77A-40C8-935E-7876DE0D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084876-A627-42B4-A6DD-0CBBADC068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5B06331C-A02F-4BC2-8418-F67A0FCE1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7BEB9BB-AC63-4491-A975-B00862A88A7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883871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8199-6B0C-4490-AD04-494FF855F302}"/>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D4FBCE0-51E9-429A-B5F8-9F0499AB7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5E5AF7-5FE0-4FAC-BC95-39D4B280170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4126447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C507D-8439-44C9-8E7C-1036C3B3F30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8F68B05-644A-4AB5-A4AE-9143BADF6F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C1A1E7-7ED4-4AC1-BDF9-508E5AE8ECF0}"/>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401493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5043-1FAA-42E7-B5D1-27B42028296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EEEAE8-E2C6-4609-94F8-CDED30C4C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0588E-5A35-4EC3-B082-C1326F025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CE880-899E-4606-93A4-30B57D733C0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7FE6514-BBC5-4CF9-88AC-6A350ACE6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CA07EC-B3B8-4FED-9A2E-EAABF969405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369509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FE6F-1811-43AB-9D64-C50439A1F7E1}"/>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55E18-341B-4F6E-A34A-909C19365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8AF57F-509E-451C-88AE-DCD4DBE2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EDC8E-9534-4FA7-860F-0208A42B10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933547-DC2C-4856-97DF-BAA29FB359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6DC09-3358-4F88-A9CF-4675B2A30D4E}"/>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879093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2194-ECA9-423B-BAA4-CA9F9C3D2DE7}"/>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B69079-2F65-4B89-8AD1-D806089E9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BF3B-3083-4126-9085-9C08338DBF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498E76-14F3-44B6-9B9E-2FDE3778BC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ED7077-B3F4-4C04-AFA4-69B1EBB871E5}"/>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54150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4B91-09A0-3AFE-C020-3ECC6791A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1216B-BE60-81B2-B82F-5FC453E8D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C552E6-5DC0-B713-AAEE-7B1A8F89F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92822-BEED-2ECA-F010-5A07310D8AA3}"/>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6" name="Footer Placeholder 5">
            <a:extLst>
              <a:ext uri="{FF2B5EF4-FFF2-40B4-BE49-F238E27FC236}">
                <a16:creationId xmlns:a16="http://schemas.microsoft.com/office/drawing/2014/main" id="{2A9100A9-1299-B85D-0EF7-49F3525A3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E7D62-4619-7E19-B4D6-EFDBCF10EFBC}"/>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47917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4B475-6462-447D-BE07-0E0164544428}"/>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AC1363-2847-4871-ACFC-E95E5131B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DD37C-3211-448E-B073-BFFE106A03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589EC5-0F82-44EF-ABC2-176D99823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FF8D20-D7CB-4CA0-B651-0BF9B0858F9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595942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3048643"/>
            <a:ext cx="9144000" cy="851430"/>
          </a:xfrm>
        </p:spPr>
        <p:txBody>
          <a:bodyPr anchor="b">
            <a:noAutofit/>
          </a:bodyPr>
          <a:lstStyle>
            <a:lvl1pPr algn="ctr">
              <a:defRPr sz="6300">
                <a:solidFill>
                  <a:schemeClr val="tx2">
                    <a:lumMod val="75000"/>
                  </a:schemeClr>
                </a:solidFill>
              </a:defRPr>
            </a:lvl1pPr>
          </a:lstStyle>
          <a:p>
            <a:r>
              <a:rPr lang="en-US" dirty="0"/>
              <a:t>MASTER TITLE SLIDE</a:t>
            </a:r>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472462"/>
            <a:ext cx="4114800" cy="365125"/>
          </a:xfrm>
          <a:prstGeom prst="rect">
            <a:avLst/>
          </a:prstGeom>
        </p:spPr>
        <p:txBody>
          <a:bodyPr/>
          <a:lstStyle/>
          <a:p>
            <a:endParaRPr lang="en-US"/>
          </a:p>
        </p:txBody>
      </p:sp>
      <p:pic>
        <p:nvPicPr>
          <p:cNvPr id="7" name="Picture 6">
            <a:extLst>
              <a:ext uri="{FF2B5EF4-FFF2-40B4-BE49-F238E27FC236}">
                <a16:creationId xmlns:a16="http://schemas.microsoft.com/office/drawing/2014/main" id="{761D7716-1A3A-46F1-8092-CBFB37019B99}"/>
              </a:ext>
            </a:extLst>
          </p:cNvPr>
          <p:cNvPicPr>
            <a:picLocks noChangeAspect="1"/>
          </p:cNvPicPr>
          <p:nvPr userDrawn="1"/>
        </p:nvPicPr>
        <p:blipFill>
          <a:blip r:embed="rId2"/>
          <a:stretch>
            <a:fillRect/>
          </a:stretch>
        </p:blipFill>
        <p:spPr>
          <a:xfrm>
            <a:off x="5146361" y="1314976"/>
            <a:ext cx="1899278" cy="1539415"/>
          </a:xfrm>
          <a:prstGeom prst="rect">
            <a:avLst/>
          </a:prstGeom>
        </p:spPr>
      </p:pic>
      <p:cxnSp>
        <p:nvCxnSpPr>
          <p:cNvPr id="8" name="Straight Connector 7">
            <a:extLst>
              <a:ext uri="{FF2B5EF4-FFF2-40B4-BE49-F238E27FC236}">
                <a16:creationId xmlns:a16="http://schemas.microsoft.com/office/drawing/2014/main" id="{68315B80-526B-4EA6-80F2-3902F8CD20BF}"/>
              </a:ext>
            </a:extLst>
          </p:cNvPr>
          <p:cNvCxnSpPr/>
          <p:nvPr userDrawn="1"/>
        </p:nvCxnSpPr>
        <p:spPr>
          <a:xfrm>
            <a:off x="6560447"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31FA8A94-F406-482E-BAE2-AE383C7C6072}"/>
              </a:ext>
            </a:extLst>
          </p:cNvPr>
          <p:cNvSpPr txBox="1">
            <a:spLocks/>
          </p:cNvSpPr>
          <p:nvPr userDrawn="1"/>
        </p:nvSpPr>
        <p:spPr>
          <a:xfrm>
            <a:off x="2968860" y="3796610"/>
            <a:ext cx="6254280" cy="233524"/>
          </a:xfrm>
          <a:prstGeom prst="rect">
            <a:avLst/>
          </a:prstGeom>
          <a:noFill/>
        </p:spPr>
        <p:style>
          <a:lnRef idx="0">
            <a:scrgbClr r="0" g="0" b="0"/>
          </a:lnRef>
          <a:fillRef idx="0">
            <a:scrgbClr r="0" g="0" b="0"/>
          </a:fillRef>
          <a:effectRef idx="0">
            <a:scrgbClr r="0" g="0" b="0"/>
          </a:effectRef>
          <a:fontRef idx="major"/>
        </p:style>
        <p:txBody>
          <a:bodyPr vert="horz" lIns="91440" tIns="45720" rIns="91440" bIns="45720" rtlCol="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80000"/>
              </a:lnSpc>
            </a:pPr>
            <a:r>
              <a:rPr lang="en-US" sz="1100" i="1" dirty="0">
                <a:solidFill>
                  <a:schemeClr val="tx2">
                    <a:lumMod val="75000"/>
                  </a:schemeClr>
                </a:solidFill>
                <a:latin typeface="+mn-lt"/>
                <a:ea typeface="Roboto" panose="02000000000000000000" pitchFamily="2" charset="0"/>
              </a:rPr>
              <a:t>Presented by</a:t>
            </a:r>
          </a:p>
        </p:txBody>
      </p:sp>
      <p:cxnSp>
        <p:nvCxnSpPr>
          <p:cNvPr id="10" name="Straight Connector 9">
            <a:extLst>
              <a:ext uri="{FF2B5EF4-FFF2-40B4-BE49-F238E27FC236}">
                <a16:creationId xmlns:a16="http://schemas.microsoft.com/office/drawing/2014/main" id="{4F40E93D-2350-4051-A361-26731E060C15}"/>
              </a:ext>
            </a:extLst>
          </p:cNvPr>
          <p:cNvCxnSpPr/>
          <p:nvPr userDrawn="1"/>
        </p:nvCxnSpPr>
        <p:spPr>
          <a:xfrm>
            <a:off x="1299030" y="3889187"/>
            <a:ext cx="432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E3E4D5E9-D6E0-41AC-8332-AC1FCD89F2F5}"/>
              </a:ext>
            </a:extLst>
          </p:cNvPr>
          <p:cNvSpPr>
            <a:spLocks noGrp="1"/>
          </p:cNvSpPr>
          <p:nvPr>
            <p:ph type="dt" sz="half" idx="2"/>
          </p:nvPr>
        </p:nvSpPr>
        <p:spPr>
          <a:xfrm>
            <a:off x="8561916" y="64724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38BFB-06D2-4B0D-A747-8F0B6B01C311}" type="datetimeFigureOut">
              <a:rPr lang="en-US" smtClean="0"/>
              <a:pPr/>
              <a:t>9/28/2023</a:t>
            </a:fld>
            <a:endParaRPr lang="en-US"/>
          </a:p>
        </p:txBody>
      </p:sp>
      <p:sp>
        <p:nvSpPr>
          <p:cNvPr id="14" name="Slide Number Placeholder 5">
            <a:extLst>
              <a:ext uri="{FF2B5EF4-FFF2-40B4-BE49-F238E27FC236}">
                <a16:creationId xmlns:a16="http://schemas.microsoft.com/office/drawing/2014/main" id="{E04EFE01-7954-4200-8CBE-073E52AAEF77}"/>
              </a:ext>
            </a:extLst>
          </p:cNvPr>
          <p:cNvSpPr>
            <a:spLocks noGrp="1"/>
          </p:cNvSpPr>
          <p:nvPr>
            <p:ph type="sldNum" sz="quarter" idx="4"/>
          </p:nvPr>
        </p:nvSpPr>
        <p:spPr>
          <a:xfrm>
            <a:off x="11461750" y="6472462"/>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sp>
        <p:nvSpPr>
          <p:cNvPr id="12" name="Text Placeholder 11">
            <a:extLst>
              <a:ext uri="{FF2B5EF4-FFF2-40B4-BE49-F238E27FC236}">
                <a16:creationId xmlns:a16="http://schemas.microsoft.com/office/drawing/2014/main" id="{361155FD-B0A8-4CCE-A82E-75FE0E14B46A}"/>
              </a:ext>
            </a:extLst>
          </p:cNvPr>
          <p:cNvSpPr>
            <a:spLocks noGrp="1"/>
          </p:cNvSpPr>
          <p:nvPr>
            <p:ph type="body" sz="quarter" idx="13" hasCustomPrompt="1"/>
          </p:nvPr>
        </p:nvSpPr>
        <p:spPr>
          <a:xfrm>
            <a:off x="3581400" y="3996797"/>
            <a:ext cx="5156200" cy="1149350"/>
          </a:xfrm>
        </p:spPr>
        <p:txBody>
          <a:bodyPr/>
          <a:lstStyle>
            <a:lvl1pPr marL="0" indent="0" algn="ctr">
              <a:buNone/>
              <a:defRPr sz="1400"/>
            </a:lvl1pPr>
          </a:lstStyle>
          <a:p>
            <a:pPr lvl="0"/>
            <a:r>
              <a:rPr lang="en-US" dirty="0"/>
              <a:t>Your Name </a:t>
            </a:r>
          </a:p>
          <a:p>
            <a:pPr lvl="0"/>
            <a:r>
              <a:rPr lang="en-US" dirty="0"/>
              <a:t>Your Department</a:t>
            </a:r>
          </a:p>
        </p:txBody>
      </p:sp>
    </p:spTree>
    <p:extLst>
      <p:ext uri="{BB962C8B-B14F-4D97-AF65-F5344CB8AC3E}">
        <p14:creationId xmlns:p14="http://schemas.microsoft.com/office/powerpoint/2010/main" val="2323429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B121-BF30-4C29-BA2D-A7E7562CB7E7}"/>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1203169-5AE4-4913-873B-1F30D145E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8A01A2-6506-4814-B3BE-3194BD09A4ED}"/>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5" name="Footer Placeholder 4">
            <a:extLst>
              <a:ext uri="{FF2B5EF4-FFF2-40B4-BE49-F238E27FC236}">
                <a16:creationId xmlns:a16="http://schemas.microsoft.com/office/drawing/2014/main" id="{CA8782E1-A4AE-45BA-A7DA-0ECE274B65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2474DF-3E5C-47BE-8C18-7D6E617C3B38}"/>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471431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4BF2-F53D-41C6-9BBE-B3C954C93EC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3CD1A8F-35E3-445D-BBA6-F0AE285E4C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03556D-C68E-47F2-95A1-3BA7297D57FB}"/>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5" name="Footer Placeholder 4">
            <a:extLst>
              <a:ext uri="{FF2B5EF4-FFF2-40B4-BE49-F238E27FC236}">
                <a16:creationId xmlns:a16="http://schemas.microsoft.com/office/drawing/2014/main" id="{C13D285E-D532-4B2D-99FE-198BDF68A2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E156C-AFDB-40E5-8684-1EFEA74555F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371219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E761-C19D-4F46-A9A1-3EB15F62C6F4}"/>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90EFBAA-04C8-4482-9ED3-74BC54B64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088441-9B78-4FB1-9690-564AF4CEE409}"/>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5" name="Footer Placeholder 4">
            <a:extLst>
              <a:ext uri="{FF2B5EF4-FFF2-40B4-BE49-F238E27FC236}">
                <a16:creationId xmlns:a16="http://schemas.microsoft.com/office/drawing/2014/main" id="{2FF9C09B-AFF5-4BFB-A2CC-D78F6B82C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279B7B-90D0-4E01-94EF-E889A56992A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726071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578F-0D39-4945-8978-DBB1B921665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0894C6-464E-40CC-B510-7762411D9F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13999D-9EED-44E6-A4BE-D787B68DE9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4669D-08B2-4C0A-85A8-3E34B723621C}"/>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6" name="Footer Placeholder 5">
            <a:extLst>
              <a:ext uri="{FF2B5EF4-FFF2-40B4-BE49-F238E27FC236}">
                <a16:creationId xmlns:a16="http://schemas.microsoft.com/office/drawing/2014/main" id="{45B8EF39-1DE4-43FE-856A-2BCCCBFA0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5968E1-91D8-4E1E-AFD4-3A3A8C4A726D}"/>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521320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9D2-E3D2-4295-B852-AE8DED9FC520}"/>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AC18D28-3733-4AEC-ADE0-2F573E3E8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7BF798-C58B-48FF-AB36-681AA36B1F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BC367F-E77A-40C8-935E-7876DE0DE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084876-A627-42B4-A6DD-0CBBADC068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2AA1E-D811-499E-A9E6-6D6C6EBAA062}"/>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8" name="Footer Placeholder 7">
            <a:extLst>
              <a:ext uri="{FF2B5EF4-FFF2-40B4-BE49-F238E27FC236}">
                <a16:creationId xmlns:a16="http://schemas.microsoft.com/office/drawing/2014/main" id="{5B06331C-A02F-4BC2-8418-F67A0FCE1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7BEB9BB-AC63-4491-A975-B00862A88A7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58815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8199-6B0C-4490-AD04-494FF855F302}"/>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48C76F-F2B5-45C4-BB62-1E07068960D9}"/>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4" name="Footer Placeholder 3">
            <a:extLst>
              <a:ext uri="{FF2B5EF4-FFF2-40B4-BE49-F238E27FC236}">
                <a16:creationId xmlns:a16="http://schemas.microsoft.com/office/drawing/2014/main" id="{8D4FBCE0-51E9-429A-B5F8-9F0499AB7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5E5AF7-5FE0-4FAC-BC95-39D4B280170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855238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C507D-8439-44C9-8E7C-1036C3B3F30C}"/>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3" name="Footer Placeholder 2">
            <a:extLst>
              <a:ext uri="{FF2B5EF4-FFF2-40B4-BE49-F238E27FC236}">
                <a16:creationId xmlns:a16="http://schemas.microsoft.com/office/drawing/2014/main" id="{D8F68B05-644A-4AB5-A4AE-9143BADF6F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C1A1E7-7ED4-4AC1-BDF9-508E5AE8ECF0}"/>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3376387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5043-1FAA-42E7-B5D1-27B42028296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DEEEAE8-E2C6-4609-94F8-CDED30C4C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0588E-5A35-4EC3-B082-C1326F025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8CE880-899E-4606-93A4-30B57D733C0A}"/>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6" name="Footer Placeholder 5">
            <a:extLst>
              <a:ext uri="{FF2B5EF4-FFF2-40B4-BE49-F238E27FC236}">
                <a16:creationId xmlns:a16="http://schemas.microsoft.com/office/drawing/2014/main" id="{77FE6514-BBC5-4CF9-88AC-6A350ACE6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CA07EC-B3B8-4FED-9A2E-EAABF9694051}"/>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95816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0739-5E7E-B0C4-CFE5-796737D26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901041-C70F-2E82-1C12-D1896B202F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C68154-C30D-44E0-39B7-136D296C8B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4C5C5B-C1AA-7CF0-9076-01E4898BE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178FF6-1BCA-A920-2DA7-316B62C961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91742-9315-81D2-DB7C-D17C85CB59C6}"/>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8" name="Footer Placeholder 7">
            <a:extLst>
              <a:ext uri="{FF2B5EF4-FFF2-40B4-BE49-F238E27FC236}">
                <a16:creationId xmlns:a16="http://schemas.microsoft.com/office/drawing/2014/main" id="{EF99EDDE-3D2B-5D46-1BFA-83369627A8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6F334E-2015-CF32-D334-274A42614234}"/>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2763910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FE6F-1811-43AB-9D64-C50439A1F7E1}"/>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355E18-341B-4F6E-A34A-909C19365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8AF57F-509E-451C-88AE-DCD4DBE2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2EDC8E-9534-4FA7-860F-0208A42B10CE}"/>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6" name="Footer Placeholder 5">
            <a:extLst>
              <a:ext uri="{FF2B5EF4-FFF2-40B4-BE49-F238E27FC236}">
                <a16:creationId xmlns:a16="http://schemas.microsoft.com/office/drawing/2014/main" id="{FE933547-DC2C-4856-97DF-BAA29FB359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6DC09-3358-4F88-A9CF-4675B2A30D4E}"/>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859657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2194-ECA9-423B-BAA4-CA9F9C3D2DE7}"/>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54B69079-2F65-4B89-8AD1-D806089E96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BF3B-3083-4126-9085-9C08338DBF76}"/>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5" name="Footer Placeholder 4">
            <a:extLst>
              <a:ext uri="{FF2B5EF4-FFF2-40B4-BE49-F238E27FC236}">
                <a16:creationId xmlns:a16="http://schemas.microsoft.com/office/drawing/2014/main" id="{82498E76-14F3-44B6-9B9E-2FDE3778BC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ED7077-B3F4-4C04-AFA4-69B1EBB871E5}"/>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2679818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4B475-6462-447D-BE07-0E016454442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5AC1363-2847-4871-ACFC-E95E5131B1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DD37C-3211-448E-B073-BFFE106A03BC}"/>
              </a:ext>
            </a:extLst>
          </p:cNvPr>
          <p:cNvSpPr>
            <a:spLocks noGrp="1"/>
          </p:cNvSpPr>
          <p:nvPr>
            <p:ph type="dt" sz="half" idx="10"/>
          </p:nvPr>
        </p:nvSpPr>
        <p:spPr/>
        <p:txBody>
          <a:bodyPr/>
          <a:lstStyle/>
          <a:p>
            <a:fld id="{01F38BFB-06D2-4B0D-A747-8F0B6B01C311}" type="datetimeFigureOut">
              <a:rPr lang="en-US" smtClean="0"/>
              <a:t>9/28/2023</a:t>
            </a:fld>
            <a:endParaRPr lang="en-US"/>
          </a:p>
        </p:txBody>
      </p:sp>
      <p:sp>
        <p:nvSpPr>
          <p:cNvPr id="5" name="Footer Placeholder 4">
            <a:extLst>
              <a:ext uri="{FF2B5EF4-FFF2-40B4-BE49-F238E27FC236}">
                <a16:creationId xmlns:a16="http://schemas.microsoft.com/office/drawing/2014/main" id="{7E589EC5-0F82-44EF-ABC2-176D99823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FF8D20-D7CB-4CA0-B651-0BF9B0858F97}"/>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95337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B9D6-A924-A989-EA57-1A6EB5D85E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76FB47-B3E2-8CBD-425F-CF9EA9F6172B}"/>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4" name="Footer Placeholder 3">
            <a:extLst>
              <a:ext uri="{FF2B5EF4-FFF2-40B4-BE49-F238E27FC236}">
                <a16:creationId xmlns:a16="http://schemas.microsoft.com/office/drawing/2014/main" id="{489ADBAF-7A5E-B164-DC1F-CDA818F3D3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2A8AD6-663B-F9F9-8EEF-659B2D120A40}"/>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389332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2604E-BC8E-A659-333B-7A1AAC42917A}"/>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3" name="Footer Placeholder 2">
            <a:extLst>
              <a:ext uri="{FF2B5EF4-FFF2-40B4-BE49-F238E27FC236}">
                <a16:creationId xmlns:a16="http://schemas.microsoft.com/office/drawing/2014/main" id="{70FCF93D-89A3-AC7F-029F-6EA24A67CD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E3318-42B8-F7C2-DC6F-349E2A5683B7}"/>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270475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749F-62B0-7ECE-93C8-558977C3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AF4FD-1869-E362-6E75-D7CDCCDDC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BA1BD-1BE0-D025-6DE2-DB9976A31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0ED5D-0D3D-9F9B-1353-D5638EC0DF59}"/>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6" name="Footer Placeholder 5">
            <a:extLst>
              <a:ext uri="{FF2B5EF4-FFF2-40B4-BE49-F238E27FC236}">
                <a16:creationId xmlns:a16="http://schemas.microsoft.com/office/drawing/2014/main" id="{97DEDB10-CF84-A114-ABB2-DCCCAE4EA9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60BB1-DBB4-14FE-F90D-9C37F2B57074}"/>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143489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710B-0873-F8FC-CEC4-8C3A1E308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7D5AF-C4A1-390A-1FE5-901BFDF16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1DDFE-1860-6F0E-8C00-949C08295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1B6FC-B649-D0E3-23B7-85E50FC4B6C5}"/>
              </a:ext>
            </a:extLst>
          </p:cNvPr>
          <p:cNvSpPr>
            <a:spLocks noGrp="1"/>
          </p:cNvSpPr>
          <p:nvPr>
            <p:ph type="dt" sz="half" idx="10"/>
          </p:nvPr>
        </p:nvSpPr>
        <p:spPr/>
        <p:txBody>
          <a:bodyPr/>
          <a:lstStyle/>
          <a:p>
            <a:fld id="{4355D61A-3626-40B3-B509-03047885E06D}" type="datetimeFigureOut">
              <a:rPr lang="en-US" smtClean="0"/>
              <a:t>9/28/2023</a:t>
            </a:fld>
            <a:endParaRPr lang="en-US"/>
          </a:p>
        </p:txBody>
      </p:sp>
      <p:sp>
        <p:nvSpPr>
          <p:cNvPr id="6" name="Footer Placeholder 5">
            <a:extLst>
              <a:ext uri="{FF2B5EF4-FFF2-40B4-BE49-F238E27FC236}">
                <a16:creationId xmlns:a16="http://schemas.microsoft.com/office/drawing/2014/main" id="{B0F0A423-E1A0-DF36-CBFD-39753BDC9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49D5F-2356-B36B-C80A-CEA67DE90FF0}"/>
              </a:ext>
            </a:extLst>
          </p:cNvPr>
          <p:cNvSpPr>
            <a:spLocks noGrp="1"/>
          </p:cNvSpPr>
          <p:nvPr>
            <p:ph type="sldNum" sz="quarter" idx="12"/>
          </p:nvPr>
        </p:nvSpPr>
        <p:spPr/>
        <p:txBody>
          <a:bodyPr/>
          <a:lstStyle/>
          <a:p>
            <a:fld id="{9C1911CC-C0E1-4AA3-AB8A-39F0DFE86935}" type="slidenum">
              <a:rPr lang="en-US" smtClean="0"/>
              <a:t>‹#›</a:t>
            </a:fld>
            <a:endParaRPr lang="en-US"/>
          </a:p>
        </p:txBody>
      </p:sp>
    </p:spTree>
    <p:extLst>
      <p:ext uri="{BB962C8B-B14F-4D97-AF65-F5344CB8AC3E}">
        <p14:creationId xmlns:p14="http://schemas.microsoft.com/office/powerpoint/2010/main" val="18590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tif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3.tif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tif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3.tiff"/><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tif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DDE980-A803-9205-311E-58ABA1C76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F34A36-B89A-C42A-6C87-49C00C2C6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86DEE-037D-E7BC-83EB-7915EA3EC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5D61A-3626-40B3-B509-03047885E06D}" type="datetimeFigureOut">
              <a:rPr lang="en-US" smtClean="0"/>
              <a:t>9/28/2023</a:t>
            </a:fld>
            <a:endParaRPr lang="en-US"/>
          </a:p>
        </p:txBody>
      </p:sp>
      <p:sp>
        <p:nvSpPr>
          <p:cNvPr id="5" name="Footer Placeholder 4">
            <a:extLst>
              <a:ext uri="{FF2B5EF4-FFF2-40B4-BE49-F238E27FC236}">
                <a16:creationId xmlns:a16="http://schemas.microsoft.com/office/drawing/2014/main" id="{4EC76C68-8152-79DD-8450-1E0448D439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864DB-92F1-25BF-00DA-EE3AD0171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911CC-C0E1-4AA3-AB8A-39F0DFE86935}" type="slidenum">
              <a:rPr lang="en-US" smtClean="0"/>
              <a:t>‹#›</a:t>
            </a:fld>
            <a:endParaRPr lang="en-US"/>
          </a:p>
        </p:txBody>
      </p:sp>
    </p:spTree>
    <p:extLst>
      <p:ext uri="{BB962C8B-B14F-4D97-AF65-F5344CB8AC3E}">
        <p14:creationId xmlns:p14="http://schemas.microsoft.com/office/powerpoint/2010/main" val="186628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C84BB-393E-4C47-BE17-3082B2103881}"/>
              </a:ext>
            </a:extLst>
          </p:cNvPr>
          <p:cNvPicPr>
            <a:picLocks noChangeAspect="1"/>
          </p:cNvPicPr>
          <p:nvPr userDrawn="1"/>
        </p:nvPicPr>
        <p:blipFill>
          <a:blip r:embed="rId14"/>
          <a:stretch>
            <a:fillRect/>
          </a:stretch>
        </p:blipFill>
        <p:spPr>
          <a:xfrm>
            <a:off x="0" y="5292291"/>
            <a:ext cx="12192000" cy="1565709"/>
          </a:xfrm>
          <a:prstGeom prst="rect">
            <a:avLst/>
          </a:prstGeom>
        </p:spPr>
      </p:pic>
      <p:sp>
        <p:nvSpPr>
          <p:cNvPr id="2" name="Title Placeholder 1">
            <a:extLst>
              <a:ext uri="{FF2B5EF4-FFF2-40B4-BE49-F238E27FC236}">
                <a16:creationId xmlns:a16="http://schemas.microsoft.com/office/drawing/2014/main" id="{3F73AECC-E02A-46C9-B388-459D00E93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D5CAE6-D300-413F-B9FC-C239E067F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60780A-75FB-415D-8CB3-515F68CDB6F7}"/>
              </a:ext>
            </a:extLst>
          </p:cNvPr>
          <p:cNvSpPr>
            <a:spLocks noGrp="1"/>
          </p:cNvSpPr>
          <p:nvPr>
            <p:ph type="dt" sz="half" idx="2"/>
          </p:nvPr>
        </p:nvSpPr>
        <p:spPr>
          <a:xfrm>
            <a:off x="8561916" y="64325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CEF6B-88B7-BF41-8024-8CB076F1AAF4}" type="datetime1">
              <a:rPr lang="en-US" smtClean="0"/>
              <a:t>9/28/2023</a:t>
            </a:fld>
            <a:endParaRPr lang="en-US"/>
          </a:p>
        </p:txBody>
      </p:sp>
      <p:sp>
        <p:nvSpPr>
          <p:cNvPr id="6" name="Slide Number Placeholder 5">
            <a:extLst>
              <a:ext uri="{FF2B5EF4-FFF2-40B4-BE49-F238E27FC236}">
                <a16:creationId xmlns:a16="http://schemas.microsoft.com/office/drawing/2014/main" id="{0CB7EAFA-0D4E-4A38-B2F4-66E9C020E64A}"/>
              </a:ext>
            </a:extLst>
          </p:cNvPr>
          <p:cNvSpPr>
            <a:spLocks noGrp="1"/>
          </p:cNvSpPr>
          <p:nvPr>
            <p:ph type="sldNum" sz="quarter" idx="4"/>
          </p:nvPr>
        </p:nvSpPr>
        <p:spPr>
          <a:xfrm>
            <a:off x="11461750" y="6432555"/>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pic>
        <p:nvPicPr>
          <p:cNvPr id="8" name="Picture 7">
            <a:extLst>
              <a:ext uri="{FF2B5EF4-FFF2-40B4-BE49-F238E27FC236}">
                <a16:creationId xmlns:a16="http://schemas.microsoft.com/office/drawing/2014/main" id="{71F2ED95-82B8-4DBD-8C42-864B105C93A7}"/>
              </a:ext>
            </a:extLst>
          </p:cNvPr>
          <p:cNvPicPr>
            <a:picLocks noChangeAspect="1"/>
          </p:cNvPicPr>
          <p:nvPr userDrawn="1"/>
        </p:nvPicPr>
        <p:blipFill>
          <a:blip r:embed="rId15"/>
          <a:stretch>
            <a:fillRect/>
          </a:stretch>
        </p:blipFill>
        <p:spPr>
          <a:xfrm>
            <a:off x="0" y="6282725"/>
            <a:ext cx="579175" cy="575846"/>
          </a:xfrm>
          <a:prstGeom prst="rect">
            <a:avLst/>
          </a:prstGeom>
        </p:spPr>
      </p:pic>
      <p:pic>
        <p:nvPicPr>
          <p:cNvPr id="9" name="Picture 8">
            <a:extLst>
              <a:ext uri="{FF2B5EF4-FFF2-40B4-BE49-F238E27FC236}">
                <a16:creationId xmlns:a16="http://schemas.microsoft.com/office/drawing/2014/main" id="{7423D43E-385C-4E31-9801-F61A866AD655}"/>
              </a:ext>
            </a:extLst>
          </p:cNvPr>
          <p:cNvPicPr>
            <a:picLocks noChangeAspect="1"/>
          </p:cNvPicPr>
          <p:nvPr userDrawn="1"/>
        </p:nvPicPr>
        <p:blipFill>
          <a:blip r:embed="rId16"/>
          <a:stretch>
            <a:fillRect/>
          </a:stretch>
        </p:blipFill>
        <p:spPr>
          <a:xfrm>
            <a:off x="674634" y="6461203"/>
            <a:ext cx="2822192" cy="202966"/>
          </a:xfrm>
          <a:prstGeom prst="rect">
            <a:avLst/>
          </a:prstGeom>
        </p:spPr>
      </p:pic>
    </p:spTree>
    <p:extLst>
      <p:ext uri="{BB962C8B-B14F-4D97-AF65-F5344CB8AC3E}">
        <p14:creationId xmlns:p14="http://schemas.microsoft.com/office/powerpoint/2010/main" val="139381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2961" y="218777"/>
            <a:ext cx="11806078" cy="307777"/>
          </a:xfrm>
          <a:prstGeom prst="rect">
            <a:avLst/>
          </a:prstGeom>
        </p:spPr>
        <p:txBody>
          <a:bodyPr wrap="square" lIns="0" tIns="0" rIns="0" bIns="0">
            <a:spAutoFit/>
          </a:bodyPr>
          <a:lstStyle>
            <a:lvl1pPr>
              <a:defRPr sz="2000" b="1" i="0">
                <a:solidFill>
                  <a:schemeClr val="bg1"/>
                </a:solidFill>
                <a:latin typeface="Segoe UI"/>
                <a:cs typeface="Segoe UI"/>
              </a:defRPr>
            </a:lvl1pPr>
          </a:lstStyle>
          <a:p>
            <a:endParaRPr/>
          </a:p>
        </p:txBody>
      </p:sp>
      <p:sp>
        <p:nvSpPr>
          <p:cNvPr id="3" name="Holder 3"/>
          <p:cNvSpPr>
            <a:spLocks noGrp="1"/>
          </p:cNvSpPr>
          <p:nvPr>
            <p:ph type="body" idx="1"/>
          </p:nvPr>
        </p:nvSpPr>
        <p:spPr>
          <a:xfrm>
            <a:off x="609862" y="1577340"/>
            <a:ext cx="1097752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065" y="6377940"/>
            <a:ext cx="390312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63" y="6377940"/>
            <a:ext cx="2805367"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a:xfrm>
            <a:off x="8782021" y="6377940"/>
            <a:ext cx="2805367"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173793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378059">
        <a:defRPr>
          <a:latin typeface="+mn-lt"/>
          <a:ea typeface="+mn-ea"/>
          <a:cs typeface="+mn-cs"/>
        </a:defRPr>
      </a:lvl2pPr>
      <a:lvl3pPr marL="756117">
        <a:defRPr>
          <a:latin typeface="+mn-lt"/>
          <a:ea typeface="+mn-ea"/>
          <a:cs typeface="+mn-cs"/>
        </a:defRPr>
      </a:lvl3pPr>
      <a:lvl4pPr marL="1134176">
        <a:defRPr>
          <a:latin typeface="+mn-lt"/>
          <a:ea typeface="+mn-ea"/>
          <a:cs typeface="+mn-cs"/>
        </a:defRPr>
      </a:lvl4pPr>
      <a:lvl5pPr marL="1512235">
        <a:defRPr>
          <a:latin typeface="+mn-lt"/>
          <a:ea typeface="+mn-ea"/>
          <a:cs typeface="+mn-cs"/>
        </a:defRPr>
      </a:lvl5pPr>
      <a:lvl6pPr marL="1890293">
        <a:defRPr>
          <a:latin typeface="+mn-lt"/>
          <a:ea typeface="+mn-ea"/>
          <a:cs typeface="+mn-cs"/>
        </a:defRPr>
      </a:lvl6pPr>
      <a:lvl7pPr marL="2268352">
        <a:defRPr>
          <a:latin typeface="+mn-lt"/>
          <a:ea typeface="+mn-ea"/>
          <a:cs typeface="+mn-cs"/>
        </a:defRPr>
      </a:lvl7pPr>
      <a:lvl8pPr marL="2646411">
        <a:defRPr>
          <a:latin typeface="+mn-lt"/>
          <a:ea typeface="+mn-ea"/>
          <a:cs typeface="+mn-cs"/>
        </a:defRPr>
      </a:lvl8pPr>
      <a:lvl9pPr marL="3024469">
        <a:defRPr>
          <a:latin typeface="+mn-lt"/>
          <a:ea typeface="+mn-ea"/>
          <a:cs typeface="+mn-cs"/>
        </a:defRPr>
      </a:lvl9pPr>
    </p:bodyStyle>
    <p:otherStyle>
      <a:lvl1pPr marL="0">
        <a:defRPr>
          <a:latin typeface="+mn-lt"/>
          <a:ea typeface="+mn-ea"/>
          <a:cs typeface="+mn-cs"/>
        </a:defRPr>
      </a:lvl1pPr>
      <a:lvl2pPr marL="378059">
        <a:defRPr>
          <a:latin typeface="+mn-lt"/>
          <a:ea typeface="+mn-ea"/>
          <a:cs typeface="+mn-cs"/>
        </a:defRPr>
      </a:lvl2pPr>
      <a:lvl3pPr marL="756117">
        <a:defRPr>
          <a:latin typeface="+mn-lt"/>
          <a:ea typeface="+mn-ea"/>
          <a:cs typeface="+mn-cs"/>
        </a:defRPr>
      </a:lvl3pPr>
      <a:lvl4pPr marL="1134176">
        <a:defRPr>
          <a:latin typeface="+mn-lt"/>
          <a:ea typeface="+mn-ea"/>
          <a:cs typeface="+mn-cs"/>
        </a:defRPr>
      </a:lvl4pPr>
      <a:lvl5pPr marL="1512235">
        <a:defRPr>
          <a:latin typeface="+mn-lt"/>
          <a:ea typeface="+mn-ea"/>
          <a:cs typeface="+mn-cs"/>
        </a:defRPr>
      </a:lvl5pPr>
      <a:lvl6pPr marL="1890293">
        <a:defRPr>
          <a:latin typeface="+mn-lt"/>
          <a:ea typeface="+mn-ea"/>
          <a:cs typeface="+mn-cs"/>
        </a:defRPr>
      </a:lvl6pPr>
      <a:lvl7pPr marL="2268352">
        <a:defRPr>
          <a:latin typeface="+mn-lt"/>
          <a:ea typeface="+mn-ea"/>
          <a:cs typeface="+mn-cs"/>
        </a:defRPr>
      </a:lvl7pPr>
      <a:lvl8pPr marL="2646411">
        <a:defRPr>
          <a:latin typeface="+mn-lt"/>
          <a:ea typeface="+mn-ea"/>
          <a:cs typeface="+mn-cs"/>
        </a:defRPr>
      </a:lvl8pPr>
      <a:lvl9pPr marL="30244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C84BB-393E-4C47-BE17-3082B2103881}"/>
              </a:ext>
            </a:extLst>
          </p:cNvPr>
          <p:cNvPicPr>
            <a:picLocks noChangeAspect="1"/>
          </p:cNvPicPr>
          <p:nvPr userDrawn="1"/>
        </p:nvPicPr>
        <p:blipFill>
          <a:blip r:embed="rId14"/>
          <a:stretch>
            <a:fillRect/>
          </a:stretch>
        </p:blipFill>
        <p:spPr>
          <a:xfrm>
            <a:off x="0" y="5292291"/>
            <a:ext cx="12192000" cy="1565709"/>
          </a:xfrm>
          <a:prstGeom prst="rect">
            <a:avLst/>
          </a:prstGeom>
        </p:spPr>
      </p:pic>
      <p:sp>
        <p:nvSpPr>
          <p:cNvPr id="2" name="Title Placeholder 1">
            <a:extLst>
              <a:ext uri="{FF2B5EF4-FFF2-40B4-BE49-F238E27FC236}">
                <a16:creationId xmlns:a16="http://schemas.microsoft.com/office/drawing/2014/main" id="{3F73AECC-E02A-46C9-B388-459D00E93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5CAE6-D300-413F-B9FC-C239E067F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0780A-75FB-415D-8CB3-515F68CDB6F7}"/>
              </a:ext>
            </a:extLst>
          </p:cNvPr>
          <p:cNvSpPr>
            <a:spLocks noGrp="1"/>
          </p:cNvSpPr>
          <p:nvPr>
            <p:ph type="dt" sz="half" idx="2"/>
          </p:nvPr>
        </p:nvSpPr>
        <p:spPr>
          <a:xfrm>
            <a:off x="8561916" y="64325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B7EAFA-0D4E-4A38-B2F4-66E9C020E64A}"/>
              </a:ext>
            </a:extLst>
          </p:cNvPr>
          <p:cNvSpPr>
            <a:spLocks noGrp="1"/>
          </p:cNvSpPr>
          <p:nvPr>
            <p:ph type="sldNum" sz="quarter" idx="4"/>
          </p:nvPr>
        </p:nvSpPr>
        <p:spPr>
          <a:xfrm>
            <a:off x="11461750" y="6432555"/>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pic>
        <p:nvPicPr>
          <p:cNvPr id="8" name="Picture 7">
            <a:extLst>
              <a:ext uri="{FF2B5EF4-FFF2-40B4-BE49-F238E27FC236}">
                <a16:creationId xmlns:a16="http://schemas.microsoft.com/office/drawing/2014/main" id="{71F2ED95-82B8-4DBD-8C42-864B105C93A7}"/>
              </a:ext>
            </a:extLst>
          </p:cNvPr>
          <p:cNvPicPr>
            <a:picLocks noChangeAspect="1"/>
          </p:cNvPicPr>
          <p:nvPr userDrawn="1"/>
        </p:nvPicPr>
        <p:blipFill>
          <a:blip r:embed="rId15"/>
          <a:stretch>
            <a:fillRect/>
          </a:stretch>
        </p:blipFill>
        <p:spPr>
          <a:xfrm>
            <a:off x="0" y="6282725"/>
            <a:ext cx="579175" cy="575846"/>
          </a:xfrm>
          <a:prstGeom prst="rect">
            <a:avLst/>
          </a:prstGeom>
        </p:spPr>
      </p:pic>
      <p:pic>
        <p:nvPicPr>
          <p:cNvPr id="9" name="Picture 8">
            <a:extLst>
              <a:ext uri="{FF2B5EF4-FFF2-40B4-BE49-F238E27FC236}">
                <a16:creationId xmlns:a16="http://schemas.microsoft.com/office/drawing/2014/main" id="{7423D43E-385C-4E31-9801-F61A866AD655}"/>
              </a:ext>
            </a:extLst>
          </p:cNvPr>
          <p:cNvPicPr>
            <a:picLocks noChangeAspect="1"/>
          </p:cNvPicPr>
          <p:nvPr userDrawn="1"/>
        </p:nvPicPr>
        <p:blipFill>
          <a:blip r:embed="rId16"/>
          <a:stretch>
            <a:fillRect/>
          </a:stretch>
        </p:blipFill>
        <p:spPr>
          <a:xfrm>
            <a:off x="674634" y="6461203"/>
            <a:ext cx="2822192" cy="202966"/>
          </a:xfrm>
          <a:prstGeom prst="rect">
            <a:avLst/>
          </a:prstGeom>
        </p:spPr>
      </p:pic>
    </p:spTree>
    <p:extLst>
      <p:ext uri="{BB962C8B-B14F-4D97-AF65-F5344CB8AC3E}">
        <p14:creationId xmlns:p14="http://schemas.microsoft.com/office/powerpoint/2010/main" val="3578559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4C84BB-393E-4C47-BE17-3082B2103881}"/>
              </a:ext>
            </a:extLst>
          </p:cNvPr>
          <p:cNvPicPr>
            <a:picLocks noChangeAspect="1"/>
          </p:cNvPicPr>
          <p:nvPr userDrawn="1"/>
        </p:nvPicPr>
        <p:blipFill>
          <a:blip r:embed="rId14"/>
          <a:stretch>
            <a:fillRect/>
          </a:stretch>
        </p:blipFill>
        <p:spPr>
          <a:xfrm>
            <a:off x="0" y="5292291"/>
            <a:ext cx="12192000" cy="1565709"/>
          </a:xfrm>
          <a:prstGeom prst="rect">
            <a:avLst/>
          </a:prstGeom>
        </p:spPr>
      </p:pic>
      <p:sp>
        <p:nvSpPr>
          <p:cNvPr id="2" name="Title Placeholder 1">
            <a:extLst>
              <a:ext uri="{FF2B5EF4-FFF2-40B4-BE49-F238E27FC236}">
                <a16:creationId xmlns:a16="http://schemas.microsoft.com/office/drawing/2014/main" id="{3F73AECC-E02A-46C9-B388-459D00E93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D5CAE6-D300-413F-B9FC-C239E067F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60780A-75FB-415D-8CB3-515F68CDB6F7}"/>
              </a:ext>
            </a:extLst>
          </p:cNvPr>
          <p:cNvSpPr>
            <a:spLocks noGrp="1"/>
          </p:cNvSpPr>
          <p:nvPr>
            <p:ph type="dt" sz="half" idx="2"/>
          </p:nvPr>
        </p:nvSpPr>
        <p:spPr>
          <a:xfrm>
            <a:off x="8561916" y="64325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38BFB-06D2-4B0D-A747-8F0B6B01C311}" type="datetimeFigureOut">
              <a:rPr lang="en-US" smtClean="0"/>
              <a:pPr/>
              <a:t>9/28/2023</a:t>
            </a:fld>
            <a:endParaRPr lang="en-US"/>
          </a:p>
        </p:txBody>
      </p:sp>
      <p:sp>
        <p:nvSpPr>
          <p:cNvPr id="6" name="Slide Number Placeholder 5">
            <a:extLst>
              <a:ext uri="{FF2B5EF4-FFF2-40B4-BE49-F238E27FC236}">
                <a16:creationId xmlns:a16="http://schemas.microsoft.com/office/drawing/2014/main" id="{0CB7EAFA-0D4E-4A38-B2F4-66E9C020E64A}"/>
              </a:ext>
            </a:extLst>
          </p:cNvPr>
          <p:cNvSpPr>
            <a:spLocks noGrp="1"/>
          </p:cNvSpPr>
          <p:nvPr>
            <p:ph type="sldNum" sz="quarter" idx="4"/>
          </p:nvPr>
        </p:nvSpPr>
        <p:spPr>
          <a:xfrm>
            <a:off x="11461750" y="6432555"/>
            <a:ext cx="539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BC485-5466-45A8-BE42-0B72AF858E68}" type="slidenum">
              <a:rPr lang="en-US" smtClean="0"/>
              <a:t>‹#›</a:t>
            </a:fld>
            <a:endParaRPr lang="en-US"/>
          </a:p>
        </p:txBody>
      </p:sp>
      <p:pic>
        <p:nvPicPr>
          <p:cNvPr id="8" name="Picture 7">
            <a:extLst>
              <a:ext uri="{FF2B5EF4-FFF2-40B4-BE49-F238E27FC236}">
                <a16:creationId xmlns:a16="http://schemas.microsoft.com/office/drawing/2014/main" id="{71F2ED95-82B8-4DBD-8C42-864B105C93A7}"/>
              </a:ext>
            </a:extLst>
          </p:cNvPr>
          <p:cNvPicPr>
            <a:picLocks noChangeAspect="1"/>
          </p:cNvPicPr>
          <p:nvPr userDrawn="1"/>
        </p:nvPicPr>
        <p:blipFill>
          <a:blip r:embed="rId15"/>
          <a:stretch>
            <a:fillRect/>
          </a:stretch>
        </p:blipFill>
        <p:spPr>
          <a:xfrm>
            <a:off x="0" y="6282725"/>
            <a:ext cx="579175" cy="575846"/>
          </a:xfrm>
          <a:prstGeom prst="rect">
            <a:avLst/>
          </a:prstGeom>
        </p:spPr>
      </p:pic>
      <p:pic>
        <p:nvPicPr>
          <p:cNvPr id="9" name="Picture 8">
            <a:extLst>
              <a:ext uri="{FF2B5EF4-FFF2-40B4-BE49-F238E27FC236}">
                <a16:creationId xmlns:a16="http://schemas.microsoft.com/office/drawing/2014/main" id="{7423D43E-385C-4E31-9801-F61A866AD655}"/>
              </a:ext>
            </a:extLst>
          </p:cNvPr>
          <p:cNvPicPr>
            <a:picLocks noChangeAspect="1"/>
          </p:cNvPicPr>
          <p:nvPr userDrawn="1"/>
        </p:nvPicPr>
        <p:blipFill>
          <a:blip r:embed="rId16"/>
          <a:stretch>
            <a:fillRect/>
          </a:stretch>
        </p:blipFill>
        <p:spPr>
          <a:xfrm>
            <a:off x="674634" y="6461203"/>
            <a:ext cx="2822192" cy="202966"/>
          </a:xfrm>
          <a:prstGeom prst="rect">
            <a:avLst/>
          </a:prstGeom>
        </p:spPr>
      </p:pic>
    </p:spTree>
    <p:extLst>
      <p:ext uri="{BB962C8B-B14F-4D97-AF65-F5344CB8AC3E}">
        <p14:creationId xmlns:p14="http://schemas.microsoft.com/office/powerpoint/2010/main" val="8892910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defTabSz="914400" rtl="0" eaLnBrk="1" latinLnBrk="0" hangingPunct="1">
        <a:lnSpc>
          <a:spcPct val="90000"/>
        </a:lnSpc>
        <a:spcBef>
          <a:spcPct val="0"/>
        </a:spcBef>
        <a:buNone/>
        <a:defRPr sz="4400" b="1" kern="1200">
          <a:solidFill>
            <a:srgbClr val="00206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hyperlink" Target="https://click.icptrack.com/icp/relay.php?r=1073112310&amp;msgid=5179084&amp;act=D324&amp;c=13172&amp;pid=17371975&amp;destination=https%3A%2F%2Fnifre.org%2F&amp;cf=35970&amp;v=5a6150cca2c75a015257f340cfd2e832741d84e4a95704e4e599c2956219d1c3"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safetyandjusticechallenge.org/challenge-site/buncombe-county-nc/" TargetMode="External"/><Relationship Id="rId2" Type="http://schemas.openxmlformats.org/officeDocument/2006/relationships/image" Target="../media/image6.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C3D3-628D-47B9-AA13-88A73EF6166A}"/>
              </a:ext>
            </a:extLst>
          </p:cNvPr>
          <p:cNvSpPr>
            <a:spLocks noGrp="1"/>
          </p:cNvSpPr>
          <p:nvPr>
            <p:ph type="ctrTitle"/>
          </p:nvPr>
        </p:nvSpPr>
        <p:spPr>
          <a:xfrm>
            <a:off x="1187103" y="3003285"/>
            <a:ext cx="9944793" cy="851430"/>
          </a:xfrm>
        </p:spPr>
        <p:txBody>
          <a:bodyPr>
            <a:normAutofit fontScale="90000"/>
          </a:bodyPr>
          <a:lstStyle/>
          <a:p>
            <a:r>
              <a:rPr lang="en-US" dirty="0"/>
              <a:t>	</a:t>
            </a:r>
            <a:r>
              <a:rPr lang="en-US" sz="3100" dirty="0"/>
              <a:t>Safety and Justice Challenge Update</a:t>
            </a:r>
          </a:p>
        </p:txBody>
      </p:sp>
      <p:sp>
        <p:nvSpPr>
          <p:cNvPr id="3" name="Text Placeholder 2">
            <a:extLst>
              <a:ext uri="{FF2B5EF4-FFF2-40B4-BE49-F238E27FC236}">
                <a16:creationId xmlns:a16="http://schemas.microsoft.com/office/drawing/2014/main" id="{84CD7BA6-9CC1-4A29-8BF4-3969F69C6EC9}"/>
              </a:ext>
            </a:extLst>
          </p:cNvPr>
          <p:cNvSpPr>
            <a:spLocks noGrp="1"/>
          </p:cNvSpPr>
          <p:nvPr>
            <p:ph type="body" sz="quarter" idx="13"/>
          </p:nvPr>
        </p:nvSpPr>
        <p:spPr/>
        <p:txBody>
          <a:bodyPr>
            <a:normAutofit/>
          </a:bodyPr>
          <a:lstStyle/>
          <a:p>
            <a:pPr>
              <a:lnSpc>
                <a:spcPct val="100000"/>
              </a:lnSpc>
            </a:pPr>
            <a:endParaRPr lang="en-US" dirty="0"/>
          </a:p>
          <a:p>
            <a:pPr>
              <a:lnSpc>
                <a:spcPct val="100000"/>
              </a:lnSpc>
            </a:pPr>
            <a:r>
              <a:rPr lang="en-US" dirty="0"/>
              <a:t>Lisa Sousa, SJC Grant Manager</a:t>
            </a:r>
          </a:p>
          <a:p>
            <a:pPr>
              <a:lnSpc>
                <a:spcPct val="100000"/>
              </a:lnSpc>
            </a:pPr>
            <a:r>
              <a:rPr lang="en-US" dirty="0"/>
              <a:t>Justice Services Department</a:t>
            </a:r>
          </a:p>
        </p:txBody>
      </p:sp>
    </p:spTree>
    <p:extLst>
      <p:ext uri="{BB962C8B-B14F-4D97-AF65-F5344CB8AC3E}">
        <p14:creationId xmlns:p14="http://schemas.microsoft.com/office/powerpoint/2010/main" val="206144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C3D3-628D-47B9-AA13-88A73EF6166A}"/>
              </a:ext>
            </a:extLst>
          </p:cNvPr>
          <p:cNvSpPr>
            <a:spLocks noGrp="1"/>
          </p:cNvSpPr>
          <p:nvPr>
            <p:ph type="title"/>
          </p:nvPr>
        </p:nvSpPr>
        <p:spPr>
          <a:xfrm>
            <a:off x="838200" y="307975"/>
            <a:ext cx="10515600" cy="1325563"/>
          </a:xfrm>
        </p:spPr>
        <p:txBody>
          <a:bodyPr vert="horz" lIns="91440" tIns="45720" rIns="91440" bIns="45720" rtlCol="0" anchor="ctr" anchorCtr="0">
            <a:normAutofit/>
          </a:bodyPr>
          <a:lstStyle/>
          <a:p>
            <a:r>
              <a:rPr lang="en-US" b="1" kern="1200" dirty="0">
                <a:latin typeface="Century Gothic" panose="020B0502020202020204" pitchFamily="34" charset="0"/>
                <a:ea typeface="+mj-ea"/>
                <a:cs typeface="+mj-cs"/>
              </a:rPr>
              <a:t>Strategy: Advancing Racial Equity</a:t>
            </a:r>
          </a:p>
        </p:txBody>
      </p:sp>
      <p:sp>
        <p:nvSpPr>
          <p:cNvPr id="3" name="TextBox 2">
            <a:extLst>
              <a:ext uri="{FF2B5EF4-FFF2-40B4-BE49-F238E27FC236}">
                <a16:creationId xmlns:a16="http://schemas.microsoft.com/office/drawing/2014/main" id="{C6E9D16C-B0BA-71D3-602A-C4C954075B7F}"/>
              </a:ext>
            </a:extLst>
          </p:cNvPr>
          <p:cNvSpPr txBox="1"/>
          <p:nvPr/>
        </p:nvSpPr>
        <p:spPr>
          <a:xfrm>
            <a:off x="1011629" y="1895198"/>
            <a:ext cx="10168742" cy="3534051"/>
          </a:xfrm>
          <a:prstGeom prst="rect">
            <a:avLst/>
          </a:prstGeom>
        </p:spPr>
        <p:txBody>
          <a:bodyPr vert="horz" lIns="91440" tIns="45720" rIns="91440" bIns="45720" rtlCol="0">
            <a:normAutofit fontScale="85000" lnSpcReduction="20000"/>
          </a:bodyPr>
          <a:lstStyle/>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Racial Equity Workgroup (meets monthly, has been on hiatus)</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Culturally Aligned Counseling</a:t>
            </a:r>
          </a:p>
          <a:p>
            <a:pPr>
              <a:lnSpc>
                <a:spcPct val="90000"/>
              </a:lnSpc>
              <a:spcAft>
                <a:spcPts val="600"/>
              </a:spcAft>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Education &amp; Training</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Driver’s License Restoration Program and Debt Relief Pilot</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Ethnicity Collection Project</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p:txBody>
      </p:sp>
      <p:sp>
        <p:nvSpPr>
          <p:cNvPr id="4" name="Date Placeholder 3">
            <a:extLst>
              <a:ext uri="{FF2B5EF4-FFF2-40B4-BE49-F238E27FC236}">
                <a16:creationId xmlns:a16="http://schemas.microsoft.com/office/drawing/2014/main" id="{9E39537D-35F0-234B-820F-F45B996E2AF7}"/>
              </a:ext>
            </a:extLst>
          </p:cNvPr>
          <p:cNvSpPr>
            <a:spLocks noGrp="1"/>
          </p:cNvSpPr>
          <p:nvPr>
            <p:ph type="dt" sz="half" idx="10"/>
          </p:nvPr>
        </p:nvSpPr>
        <p:spPr>
          <a:xfrm>
            <a:off x="8561916" y="6432555"/>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endParaRPr kumimoji="0" lang="en-US" b="0" i="0" u="none" strike="noStrike" cap="none" spc="0" normalizeH="0" baseline="0" noProof="0" dirty="0">
              <a:ln>
                <a:noFill/>
              </a:ln>
              <a:effectLst/>
              <a:uLnTx/>
              <a:uFillTx/>
            </a:endParaRPr>
          </a:p>
        </p:txBody>
      </p:sp>
    </p:spTree>
    <p:extLst>
      <p:ext uri="{BB962C8B-B14F-4D97-AF65-F5344CB8AC3E}">
        <p14:creationId xmlns:p14="http://schemas.microsoft.com/office/powerpoint/2010/main" val="422957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9971" y="514549"/>
            <a:ext cx="9798050" cy="756920"/>
          </a:xfrm>
          <a:prstGeom prst="rect">
            <a:avLst/>
          </a:prstGeom>
        </p:spPr>
        <p:txBody>
          <a:bodyPr vert="horz" wrap="square" lIns="0" tIns="12700" rIns="0" bIns="0" rtlCol="0">
            <a:spAutoFit/>
          </a:bodyPr>
          <a:lstStyle/>
          <a:p>
            <a:pPr marL="12700">
              <a:lnSpc>
                <a:spcPct val="100000"/>
              </a:lnSpc>
              <a:spcBef>
                <a:spcPts val="100"/>
              </a:spcBef>
            </a:pPr>
            <a:r>
              <a:rPr lang="en-US" sz="4800" spc="-80" dirty="0"/>
              <a:t>Culturally Aligned </a:t>
            </a:r>
            <a:r>
              <a:rPr sz="4800" spc="-45" dirty="0"/>
              <a:t>Counseling</a:t>
            </a:r>
            <a:endParaRPr sz="4800" dirty="0"/>
          </a:p>
        </p:txBody>
      </p:sp>
      <p:sp>
        <p:nvSpPr>
          <p:cNvPr id="3" name="object 3"/>
          <p:cNvSpPr txBox="1"/>
          <p:nvPr/>
        </p:nvSpPr>
        <p:spPr>
          <a:xfrm>
            <a:off x="289349" y="1457324"/>
            <a:ext cx="2701501" cy="4108112"/>
          </a:xfrm>
          <a:prstGeom prst="rect">
            <a:avLst/>
          </a:prstGeom>
        </p:spPr>
        <p:txBody>
          <a:bodyPr vert="horz" wrap="square" lIns="0" tIns="0" rIns="0" bIns="0" rtlCol="0">
            <a:spAutoFit/>
          </a:bodyPr>
          <a:lstStyle/>
          <a:p>
            <a:pPr marL="12700">
              <a:lnSpc>
                <a:spcPts val="2315"/>
              </a:lnSpc>
              <a:buClr>
                <a:srgbClr val="42B996"/>
              </a:buClr>
              <a:buSzPct val="130555"/>
              <a:tabLst>
                <a:tab pos="354965" algn="l"/>
              </a:tabLst>
            </a:pPr>
            <a:endParaRPr lang="en-US" spc="65" dirty="0">
              <a:latin typeface="Cambria"/>
              <a:cs typeface="Cambria"/>
            </a:endParaRPr>
          </a:p>
          <a:p>
            <a:pPr marL="298450" indent="-285750">
              <a:lnSpc>
                <a:spcPts val="2315"/>
              </a:lnSpc>
              <a:buClr>
                <a:srgbClr val="42B996"/>
              </a:buClr>
              <a:buSzPct val="130555"/>
              <a:buFont typeface="Arial" panose="020B0604020202020204" pitchFamily="34" charset="0"/>
              <a:buChar char="•"/>
              <a:tabLst>
                <a:tab pos="354965" algn="l"/>
              </a:tabLst>
            </a:pPr>
            <a:r>
              <a:rPr lang="en-US" sz="1800" spc="-25" dirty="0">
                <a:latin typeface="Cambria"/>
                <a:cs typeface="Cambria"/>
              </a:rPr>
              <a:t>Partnered with </a:t>
            </a:r>
            <a:r>
              <a:rPr sz="1800" b="1" dirty="0">
                <a:latin typeface="Cambria"/>
                <a:cs typeface="Cambria"/>
              </a:rPr>
              <a:t>From</a:t>
            </a:r>
            <a:r>
              <a:rPr sz="1800" b="1" spc="-5" dirty="0">
                <a:latin typeface="Cambria"/>
                <a:cs typeface="Cambria"/>
              </a:rPr>
              <a:t> </a:t>
            </a:r>
            <a:r>
              <a:rPr sz="1800" b="1" spc="-25" dirty="0">
                <a:latin typeface="Cambria"/>
                <a:cs typeface="Cambria"/>
              </a:rPr>
              <a:t>the </a:t>
            </a:r>
            <a:r>
              <a:rPr sz="1800" b="1" dirty="0">
                <a:latin typeface="Cambria"/>
                <a:cs typeface="Cambria"/>
              </a:rPr>
              <a:t>Ashes</a:t>
            </a:r>
            <a:r>
              <a:rPr lang="en-US" spc="-25" dirty="0">
                <a:latin typeface="Cambria"/>
                <a:cs typeface="Cambria"/>
              </a:rPr>
              <a:t>, an African American counseling service, </a:t>
            </a:r>
            <a:r>
              <a:rPr sz="1800" dirty="0">
                <a:latin typeface="Cambria"/>
                <a:cs typeface="Cambria"/>
              </a:rPr>
              <a:t>to</a:t>
            </a:r>
            <a:r>
              <a:rPr sz="1800" spc="-20" dirty="0">
                <a:latin typeface="Cambria"/>
                <a:cs typeface="Cambria"/>
              </a:rPr>
              <a:t> </a:t>
            </a:r>
            <a:r>
              <a:rPr sz="1800" dirty="0">
                <a:latin typeface="Cambria"/>
                <a:cs typeface="Cambria"/>
              </a:rPr>
              <a:t>provide</a:t>
            </a:r>
            <a:r>
              <a:rPr sz="1800" spc="20" dirty="0">
                <a:latin typeface="Cambria"/>
                <a:cs typeface="Cambria"/>
              </a:rPr>
              <a:t> </a:t>
            </a:r>
            <a:r>
              <a:rPr sz="1800" dirty="0">
                <a:latin typeface="Cambria"/>
                <a:cs typeface="Cambria"/>
              </a:rPr>
              <a:t>substance</a:t>
            </a:r>
            <a:r>
              <a:rPr sz="1800" spc="-20" dirty="0">
                <a:latin typeface="Cambria"/>
                <a:cs typeface="Cambria"/>
              </a:rPr>
              <a:t> </a:t>
            </a:r>
            <a:r>
              <a:rPr sz="1800" dirty="0">
                <a:latin typeface="Cambria"/>
                <a:cs typeface="Cambria"/>
              </a:rPr>
              <a:t>use</a:t>
            </a:r>
            <a:r>
              <a:rPr sz="1800" spc="-10" dirty="0">
                <a:latin typeface="Cambria"/>
                <a:cs typeface="Cambria"/>
              </a:rPr>
              <a:t> </a:t>
            </a:r>
            <a:r>
              <a:rPr sz="1800" spc="-20" dirty="0">
                <a:latin typeface="Cambria"/>
                <a:cs typeface="Cambria"/>
              </a:rPr>
              <a:t>disorder</a:t>
            </a:r>
            <a:r>
              <a:rPr lang="en-US" spc="-20" dirty="0">
                <a:latin typeface="Cambria"/>
                <a:cs typeface="Cambria"/>
              </a:rPr>
              <a:t> </a:t>
            </a:r>
            <a:r>
              <a:rPr sz="1800" dirty="0">
                <a:latin typeface="Cambria"/>
                <a:cs typeface="Cambria"/>
              </a:rPr>
              <a:t>counseling</a:t>
            </a:r>
            <a:r>
              <a:rPr sz="1800" spc="-35" dirty="0">
                <a:latin typeface="Cambria"/>
                <a:cs typeface="Cambria"/>
              </a:rPr>
              <a:t> </a:t>
            </a:r>
            <a:r>
              <a:rPr lang="en-US" sz="1800" dirty="0">
                <a:latin typeface="Cambria"/>
                <a:cs typeface="Cambria"/>
              </a:rPr>
              <a:t>to high-risk clients.</a:t>
            </a:r>
          </a:p>
          <a:p>
            <a:pPr marL="298450" indent="-285750">
              <a:lnSpc>
                <a:spcPts val="2315"/>
              </a:lnSpc>
              <a:buClr>
                <a:srgbClr val="42B996"/>
              </a:buClr>
              <a:buSzPct val="130555"/>
              <a:buFont typeface="Arial" panose="020B0604020202020204" pitchFamily="34" charset="0"/>
              <a:buChar char="•"/>
              <a:tabLst>
                <a:tab pos="354965" algn="l"/>
              </a:tabLst>
            </a:pPr>
            <a:endParaRPr lang="en-US" dirty="0">
              <a:latin typeface="Cambria"/>
              <a:cs typeface="Cambria"/>
            </a:endParaRPr>
          </a:p>
          <a:p>
            <a:pPr marL="298450" indent="-285750">
              <a:lnSpc>
                <a:spcPts val="2315"/>
              </a:lnSpc>
              <a:buClr>
                <a:srgbClr val="42B996"/>
              </a:buClr>
              <a:buSzPct val="130555"/>
              <a:buFont typeface="Arial" panose="020B0604020202020204" pitchFamily="34" charset="0"/>
              <a:buChar char="•"/>
              <a:tabLst>
                <a:tab pos="354965" algn="l"/>
              </a:tabLst>
            </a:pPr>
            <a:r>
              <a:rPr lang="en-US" sz="1800" dirty="0">
                <a:latin typeface="Cambria"/>
                <a:cs typeface="Cambria"/>
              </a:rPr>
              <a:t>This service is now offered across </a:t>
            </a:r>
            <a:r>
              <a:rPr lang="en-US" dirty="0">
                <a:latin typeface="Cambria"/>
                <a:cs typeface="Cambria"/>
              </a:rPr>
              <a:t>all Justice Service programs.</a:t>
            </a:r>
            <a:endParaRPr lang="en-US" sz="1800" dirty="0">
              <a:latin typeface="Cambria"/>
              <a:cs typeface="Cambria"/>
            </a:endParaRPr>
          </a:p>
          <a:p>
            <a:pPr marL="298450" indent="-285750">
              <a:lnSpc>
                <a:spcPts val="2315"/>
              </a:lnSpc>
              <a:buClr>
                <a:srgbClr val="42B996"/>
              </a:buClr>
              <a:buSzPct val="130555"/>
              <a:buFont typeface="Arial" panose="020B0604020202020204" pitchFamily="34" charset="0"/>
              <a:buChar char="•"/>
              <a:tabLst>
                <a:tab pos="354965" algn="l"/>
              </a:tabLst>
            </a:pPr>
            <a:endParaRPr lang="en-US" dirty="0">
              <a:latin typeface="Cambria"/>
              <a:cs typeface="Cambria"/>
            </a:endParaRPr>
          </a:p>
          <a:p>
            <a:pPr marL="298450" indent="-285750">
              <a:lnSpc>
                <a:spcPts val="2315"/>
              </a:lnSpc>
              <a:buClr>
                <a:srgbClr val="42B996"/>
              </a:buClr>
              <a:buSzPct val="130555"/>
              <a:buFont typeface="Arial" panose="020B0604020202020204" pitchFamily="34" charset="0"/>
              <a:buChar char="•"/>
              <a:tabLst>
                <a:tab pos="354965" algn="l"/>
              </a:tabLst>
            </a:pPr>
            <a:endParaRPr sz="1800" dirty="0">
              <a:latin typeface="Cambria"/>
              <a:cs typeface="Cambria"/>
            </a:endParaRPr>
          </a:p>
        </p:txBody>
      </p:sp>
      <p:pic>
        <p:nvPicPr>
          <p:cNvPr id="4" name="object 4"/>
          <p:cNvPicPr/>
          <p:nvPr/>
        </p:nvPicPr>
        <p:blipFill>
          <a:blip r:embed="rId2" cstate="print"/>
          <a:stretch>
            <a:fillRect/>
          </a:stretch>
        </p:blipFill>
        <p:spPr>
          <a:xfrm>
            <a:off x="3362325" y="1457324"/>
            <a:ext cx="8092652" cy="45053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952" y="525560"/>
            <a:ext cx="8380095" cy="756920"/>
          </a:xfrm>
          <a:prstGeom prst="rect">
            <a:avLst/>
          </a:prstGeom>
        </p:spPr>
        <p:txBody>
          <a:bodyPr vert="horz" wrap="square" lIns="0" tIns="12700" rIns="0" bIns="0" rtlCol="0">
            <a:spAutoFit/>
          </a:bodyPr>
          <a:lstStyle/>
          <a:p>
            <a:pPr marL="12700">
              <a:lnSpc>
                <a:spcPct val="100000"/>
              </a:lnSpc>
              <a:spcBef>
                <a:spcPts val="100"/>
              </a:spcBef>
            </a:pPr>
            <a:r>
              <a:rPr sz="4800" spc="-50" dirty="0"/>
              <a:t>Collaborative</a:t>
            </a:r>
            <a:r>
              <a:rPr sz="4800" spc="-200" dirty="0"/>
              <a:t> </a:t>
            </a:r>
            <a:r>
              <a:rPr sz="4800" spc="-110" dirty="0"/>
              <a:t>Civility</a:t>
            </a:r>
            <a:r>
              <a:rPr sz="4800" spc="-200" dirty="0"/>
              <a:t> </a:t>
            </a:r>
            <a:r>
              <a:rPr sz="4800" spc="-95" dirty="0"/>
              <a:t>Training</a:t>
            </a:r>
            <a:endParaRPr sz="4800" dirty="0"/>
          </a:p>
        </p:txBody>
      </p:sp>
      <p:sp>
        <p:nvSpPr>
          <p:cNvPr id="3" name="object 3"/>
          <p:cNvSpPr txBox="1"/>
          <p:nvPr/>
        </p:nvSpPr>
        <p:spPr>
          <a:xfrm>
            <a:off x="1164907" y="1598432"/>
            <a:ext cx="9862185" cy="4386841"/>
          </a:xfrm>
          <a:prstGeom prst="rect">
            <a:avLst/>
          </a:prstGeom>
        </p:spPr>
        <p:txBody>
          <a:bodyPr vert="horz" wrap="square" lIns="0" tIns="14604" rIns="0" bIns="0" rtlCol="0">
            <a:spAutoFit/>
          </a:bodyPr>
          <a:lstStyle/>
          <a:p>
            <a:pPr marL="12700" marR="217804" algn="just">
              <a:lnSpc>
                <a:spcPct val="99200"/>
              </a:lnSpc>
              <a:spcBef>
                <a:spcPts val="114"/>
              </a:spcBef>
            </a:pPr>
            <a:r>
              <a:rPr sz="2400" dirty="0">
                <a:cs typeface="Cambria"/>
              </a:rPr>
              <a:t>Justice</a:t>
            </a:r>
            <a:r>
              <a:rPr sz="2400" spc="-10" dirty="0">
                <a:cs typeface="Cambria"/>
              </a:rPr>
              <a:t> </a:t>
            </a:r>
            <a:r>
              <a:rPr sz="2400" dirty="0">
                <a:cs typeface="Cambria"/>
              </a:rPr>
              <a:t>Services</a:t>
            </a:r>
            <a:r>
              <a:rPr sz="2400" spc="-5" dirty="0">
                <a:cs typeface="Cambria"/>
              </a:rPr>
              <a:t> </a:t>
            </a:r>
            <a:r>
              <a:rPr sz="2400" spc="-20" dirty="0">
                <a:cs typeface="Cambria"/>
              </a:rPr>
              <a:t>partnered</a:t>
            </a:r>
            <a:r>
              <a:rPr sz="2400" spc="35" dirty="0">
                <a:cs typeface="Cambria"/>
              </a:rPr>
              <a:t> </a:t>
            </a:r>
            <a:r>
              <a:rPr sz="2400" spc="-20" dirty="0">
                <a:cs typeface="Cambria"/>
              </a:rPr>
              <a:t>with</a:t>
            </a:r>
            <a:r>
              <a:rPr sz="2400" spc="10" dirty="0">
                <a:cs typeface="Cambria"/>
              </a:rPr>
              <a:t> </a:t>
            </a:r>
            <a:r>
              <a:rPr sz="2400" dirty="0">
                <a:cs typeface="Cambria"/>
              </a:rPr>
              <a:t>the</a:t>
            </a:r>
            <a:r>
              <a:rPr sz="2400" spc="10" dirty="0">
                <a:cs typeface="Cambria"/>
              </a:rPr>
              <a:t> </a:t>
            </a:r>
            <a:r>
              <a:rPr sz="2400" dirty="0">
                <a:cs typeface="Cambria"/>
              </a:rPr>
              <a:t>City</a:t>
            </a:r>
            <a:r>
              <a:rPr sz="2400" spc="5" dirty="0">
                <a:cs typeface="Cambria"/>
              </a:rPr>
              <a:t> </a:t>
            </a:r>
            <a:r>
              <a:rPr sz="2400" dirty="0">
                <a:cs typeface="Cambria"/>
              </a:rPr>
              <a:t>of</a:t>
            </a:r>
            <a:r>
              <a:rPr sz="2400" spc="-5" dirty="0">
                <a:cs typeface="Cambria"/>
              </a:rPr>
              <a:t> </a:t>
            </a:r>
            <a:r>
              <a:rPr sz="2400" dirty="0">
                <a:cs typeface="Cambria"/>
              </a:rPr>
              <a:t>Asheville</a:t>
            </a:r>
            <a:r>
              <a:rPr sz="2400" spc="-10" dirty="0">
                <a:cs typeface="Cambria"/>
              </a:rPr>
              <a:t> </a:t>
            </a:r>
            <a:r>
              <a:rPr sz="2400" dirty="0">
                <a:cs typeface="Cambria"/>
              </a:rPr>
              <a:t>to</a:t>
            </a:r>
            <a:r>
              <a:rPr sz="2400" spc="5" dirty="0">
                <a:cs typeface="Cambria"/>
              </a:rPr>
              <a:t> </a:t>
            </a:r>
            <a:r>
              <a:rPr sz="2400" spc="-10" dirty="0">
                <a:cs typeface="Cambria"/>
              </a:rPr>
              <a:t>sponsor</a:t>
            </a:r>
            <a:r>
              <a:rPr sz="2400" spc="-5" dirty="0">
                <a:cs typeface="Cambria"/>
              </a:rPr>
              <a:t> </a:t>
            </a:r>
            <a:r>
              <a:rPr sz="2400" dirty="0">
                <a:cs typeface="Cambria"/>
              </a:rPr>
              <a:t>the</a:t>
            </a:r>
            <a:r>
              <a:rPr sz="2400" spc="10" dirty="0">
                <a:cs typeface="Cambria"/>
              </a:rPr>
              <a:t> </a:t>
            </a:r>
            <a:r>
              <a:rPr sz="2400" spc="-25" dirty="0">
                <a:cs typeface="Cambria"/>
              </a:rPr>
              <a:t>third</a:t>
            </a:r>
            <a:r>
              <a:rPr sz="2400" spc="20" dirty="0">
                <a:cs typeface="Cambria"/>
              </a:rPr>
              <a:t> </a:t>
            </a:r>
            <a:r>
              <a:rPr sz="2400" spc="-10" dirty="0">
                <a:cs typeface="Cambria"/>
              </a:rPr>
              <a:t>pilot</a:t>
            </a:r>
            <a:r>
              <a:rPr sz="2400" spc="10" dirty="0">
                <a:cs typeface="Cambria"/>
              </a:rPr>
              <a:t> </a:t>
            </a:r>
            <a:r>
              <a:rPr sz="2400" dirty="0">
                <a:cs typeface="Cambria"/>
              </a:rPr>
              <a:t>of Civility</a:t>
            </a:r>
            <a:r>
              <a:rPr sz="2400" spc="10" dirty="0">
                <a:cs typeface="Cambria"/>
              </a:rPr>
              <a:t> </a:t>
            </a:r>
            <a:r>
              <a:rPr sz="2400" dirty="0">
                <a:cs typeface="Cambria"/>
              </a:rPr>
              <a:t>Training,</a:t>
            </a:r>
            <a:r>
              <a:rPr sz="2400" spc="35" dirty="0">
                <a:cs typeface="Cambria"/>
              </a:rPr>
              <a:t> </a:t>
            </a:r>
            <a:r>
              <a:rPr sz="2400" spc="-50" dirty="0">
                <a:cs typeface="Cambria"/>
              </a:rPr>
              <a:t>a </a:t>
            </a:r>
            <a:r>
              <a:rPr sz="2400" spc="-25" dirty="0">
                <a:cs typeface="Cambria"/>
              </a:rPr>
              <a:t>training</a:t>
            </a:r>
            <a:r>
              <a:rPr sz="2400" spc="-75" dirty="0">
                <a:cs typeface="Cambria"/>
              </a:rPr>
              <a:t> </a:t>
            </a:r>
            <a:r>
              <a:rPr sz="2400" dirty="0">
                <a:cs typeface="Cambria"/>
              </a:rPr>
              <a:t>developed</a:t>
            </a:r>
            <a:r>
              <a:rPr sz="2400" spc="-100" dirty="0">
                <a:cs typeface="Cambria"/>
              </a:rPr>
              <a:t> </a:t>
            </a:r>
            <a:r>
              <a:rPr sz="2400" dirty="0">
                <a:cs typeface="Cambria"/>
              </a:rPr>
              <a:t>by</a:t>
            </a:r>
            <a:r>
              <a:rPr sz="2400" spc="-100" dirty="0">
                <a:cs typeface="Cambria"/>
              </a:rPr>
              <a:t> </a:t>
            </a:r>
            <a:r>
              <a:rPr sz="2400" u="heavy" dirty="0">
                <a:solidFill>
                  <a:srgbClr val="6DAC1C"/>
                </a:solidFill>
                <a:uFill>
                  <a:solidFill>
                    <a:srgbClr val="6DAC1C"/>
                  </a:solidFill>
                </a:uFill>
                <a:cs typeface="Cambria"/>
                <a:hlinkClick r:id="rId2"/>
              </a:rPr>
              <a:t>National</a:t>
            </a:r>
            <a:r>
              <a:rPr sz="2400" u="heavy" spc="50" dirty="0">
                <a:solidFill>
                  <a:srgbClr val="6DAC1C"/>
                </a:solidFill>
                <a:uFill>
                  <a:solidFill>
                    <a:srgbClr val="6DAC1C"/>
                  </a:solidFill>
                </a:uFill>
                <a:cs typeface="Cambria"/>
                <a:hlinkClick r:id="rId2"/>
              </a:rPr>
              <a:t> </a:t>
            </a:r>
            <a:r>
              <a:rPr sz="2400" u="heavy" spc="-20" dirty="0">
                <a:solidFill>
                  <a:srgbClr val="6DAC1C"/>
                </a:solidFill>
                <a:uFill>
                  <a:solidFill>
                    <a:srgbClr val="6DAC1C"/>
                  </a:solidFill>
                </a:uFill>
                <a:cs typeface="Cambria"/>
                <a:hlinkClick r:id="rId2"/>
              </a:rPr>
              <a:t>Institute</a:t>
            </a:r>
            <a:r>
              <a:rPr sz="2400" u="heavy" spc="25" dirty="0">
                <a:solidFill>
                  <a:srgbClr val="6DAC1C"/>
                </a:solidFill>
                <a:uFill>
                  <a:solidFill>
                    <a:srgbClr val="6DAC1C"/>
                  </a:solidFill>
                </a:uFill>
                <a:cs typeface="Cambria"/>
                <a:hlinkClick r:id="rId2"/>
              </a:rPr>
              <a:t> </a:t>
            </a:r>
            <a:r>
              <a:rPr sz="2400" u="heavy" dirty="0">
                <a:solidFill>
                  <a:srgbClr val="6DAC1C"/>
                </a:solidFill>
                <a:uFill>
                  <a:solidFill>
                    <a:srgbClr val="6DAC1C"/>
                  </a:solidFill>
                </a:uFill>
                <a:cs typeface="Cambria"/>
                <a:hlinkClick r:id="rId2"/>
              </a:rPr>
              <a:t>for</a:t>
            </a:r>
            <a:r>
              <a:rPr sz="2400" u="heavy" spc="25" dirty="0">
                <a:solidFill>
                  <a:srgbClr val="6DAC1C"/>
                </a:solidFill>
                <a:uFill>
                  <a:solidFill>
                    <a:srgbClr val="6DAC1C"/>
                  </a:solidFill>
                </a:uFill>
                <a:cs typeface="Cambria"/>
                <a:hlinkClick r:id="rId2"/>
              </a:rPr>
              <a:t> </a:t>
            </a:r>
            <a:r>
              <a:rPr sz="2400" u="heavy" dirty="0">
                <a:solidFill>
                  <a:srgbClr val="6DAC1C"/>
                </a:solidFill>
                <a:uFill>
                  <a:solidFill>
                    <a:srgbClr val="6DAC1C"/>
                  </a:solidFill>
                </a:uFill>
                <a:cs typeface="Cambria"/>
                <a:hlinkClick r:id="rId2"/>
              </a:rPr>
              <a:t>Racial</a:t>
            </a:r>
            <a:r>
              <a:rPr sz="2400" u="heavy" spc="50" dirty="0">
                <a:solidFill>
                  <a:srgbClr val="6DAC1C"/>
                </a:solidFill>
                <a:uFill>
                  <a:solidFill>
                    <a:srgbClr val="6DAC1C"/>
                  </a:solidFill>
                </a:uFill>
                <a:cs typeface="Cambria"/>
                <a:hlinkClick r:id="rId2"/>
              </a:rPr>
              <a:t> </a:t>
            </a:r>
            <a:r>
              <a:rPr sz="2400" u="heavy" dirty="0">
                <a:solidFill>
                  <a:srgbClr val="6DAC1C"/>
                </a:solidFill>
                <a:uFill>
                  <a:solidFill>
                    <a:srgbClr val="6DAC1C"/>
                  </a:solidFill>
                </a:uFill>
                <a:cs typeface="Cambria"/>
                <a:hlinkClick r:id="rId2"/>
              </a:rPr>
              <a:t>Equity</a:t>
            </a:r>
            <a:r>
              <a:rPr sz="2400" u="heavy" spc="5" dirty="0">
                <a:solidFill>
                  <a:srgbClr val="6DAC1C"/>
                </a:solidFill>
                <a:uFill>
                  <a:solidFill>
                    <a:srgbClr val="6DAC1C"/>
                  </a:solidFill>
                </a:uFill>
                <a:cs typeface="Cambria"/>
                <a:hlinkClick r:id="rId2"/>
              </a:rPr>
              <a:t> </a:t>
            </a:r>
            <a:r>
              <a:rPr sz="2400" u="heavy" dirty="0">
                <a:solidFill>
                  <a:srgbClr val="6DAC1C"/>
                </a:solidFill>
                <a:uFill>
                  <a:solidFill>
                    <a:srgbClr val="6DAC1C"/>
                  </a:solidFill>
                </a:uFill>
                <a:cs typeface="Cambria"/>
                <a:hlinkClick r:id="rId2"/>
              </a:rPr>
              <a:t>(NIFRE)</a:t>
            </a:r>
            <a:r>
              <a:rPr sz="2400" b="1" spc="-50" dirty="0">
                <a:cs typeface="Bookman Old Style"/>
              </a:rPr>
              <a:t> </a:t>
            </a:r>
            <a:r>
              <a:rPr sz="2400" b="1" spc="-185" dirty="0">
                <a:cs typeface="Bookman Old Style"/>
              </a:rPr>
              <a:t>to</a:t>
            </a:r>
            <a:r>
              <a:rPr sz="2400" b="1" spc="30" dirty="0">
                <a:cs typeface="Bookman Old Style"/>
              </a:rPr>
              <a:t> </a:t>
            </a:r>
            <a:r>
              <a:rPr lang="en-US" sz="2400" b="1" spc="-95" dirty="0">
                <a:cs typeface="Bookman Old Style"/>
              </a:rPr>
              <a:t>improve relationships between the community and l</a:t>
            </a:r>
            <a:r>
              <a:rPr sz="2400" b="1" dirty="0">
                <a:cs typeface="Bookman Old Style"/>
              </a:rPr>
              <a:t>aw</a:t>
            </a:r>
            <a:r>
              <a:rPr sz="2400" b="1" spc="-90" dirty="0">
                <a:cs typeface="Bookman Old Style"/>
              </a:rPr>
              <a:t> </a:t>
            </a:r>
            <a:r>
              <a:rPr sz="2400" b="1" spc="-114" dirty="0">
                <a:cs typeface="Bookman Old Style"/>
              </a:rPr>
              <a:t>enforcement</a:t>
            </a:r>
            <a:r>
              <a:rPr sz="2400" spc="-10" dirty="0">
                <a:cs typeface="Cambria"/>
              </a:rPr>
              <a:t>.</a:t>
            </a:r>
            <a:endParaRPr sz="2400" dirty="0">
              <a:cs typeface="Cambria"/>
            </a:endParaRPr>
          </a:p>
          <a:p>
            <a:pPr>
              <a:lnSpc>
                <a:spcPct val="100000"/>
              </a:lnSpc>
              <a:spcBef>
                <a:spcPts val="50"/>
              </a:spcBef>
            </a:pPr>
            <a:endParaRPr sz="2000" dirty="0">
              <a:latin typeface="Cambria"/>
              <a:cs typeface="Cambria"/>
            </a:endParaRPr>
          </a:p>
          <a:p>
            <a:pPr marL="12700" marR="5080">
              <a:lnSpc>
                <a:spcPct val="100000"/>
              </a:lnSpc>
            </a:pPr>
            <a:r>
              <a:rPr lang="en-US" sz="2400" dirty="0">
                <a:latin typeface="Calibri" panose="020F0502020204030204" pitchFamily="34" charset="0"/>
                <a:cs typeface="Calibri" panose="020F0502020204030204" pitchFamily="34" charset="0"/>
              </a:rPr>
              <a:t>In 2022, three </a:t>
            </a:r>
            <a:r>
              <a:rPr sz="2400" spc="-10" dirty="0">
                <a:latin typeface="Calibri" panose="020F0502020204030204" pitchFamily="34" charset="0"/>
                <a:cs typeface="Calibri" panose="020F0502020204030204" pitchFamily="34" charset="0"/>
              </a:rPr>
              <a:t>sessions</a:t>
            </a:r>
            <a:r>
              <a:rPr sz="2400" spc="-2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were</a:t>
            </a:r>
            <a:r>
              <a:rPr sz="2400" spc="-1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held</a:t>
            </a:r>
            <a:r>
              <a:rPr sz="2400" spc="-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averaging</a:t>
            </a:r>
            <a:r>
              <a:rPr sz="2400" spc="2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20</a:t>
            </a:r>
            <a:r>
              <a:rPr sz="2400" spc="-10" dirty="0">
                <a:latin typeface="Calibri" panose="020F0502020204030204" pitchFamily="34" charset="0"/>
                <a:cs typeface="Calibri" panose="020F0502020204030204" pitchFamily="34" charset="0"/>
              </a:rPr>
              <a:t> </a:t>
            </a:r>
            <a:r>
              <a:rPr sz="2400" spc="-25" dirty="0">
                <a:latin typeface="Calibri" panose="020F0502020204030204" pitchFamily="34" charset="0"/>
                <a:cs typeface="Calibri" panose="020F0502020204030204" pitchFamily="34" charset="0"/>
              </a:rPr>
              <a:t>participant</a:t>
            </a:r>
            <a:r>
              <a:rPr lang="en-US" sz="2400" spc="-25" dirty="0">
                <a:latin typeface="Calibri" panose="020F0502020204030204" pitchFamily="34" charset="0"/>
                <a:cs typeface="Calibri" panose="020F0502020204030204" pitchFamily="34" charset="0"/>
              </a:rPr>
              <a:t>s each. The trainings were led by the former Chief of Police of Black Mountain and included participation by </a:t>
            </a:r>
            <a:r>
              <a:rPr sz="2400" dirty="0">
                <a:latin typeface="Calibri" panose="020F0502020204030204" pitchFamily="34" charset="0"/>
                <a:cs typeface="Calibri" panose="020F0502020204030204" pitchFamily="34" charset="0"/>
              </a:rPr>
              <a:t>City</a:t>
            </a:r>
            <a:r>
              <a:rPr sz="2400" spc="3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of</a:t>
            </a:r>
            <a:r>
              <a:rPr sz="2400" spc="3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Asheville’s</a:t>
            </a:r>
            <a:r>
              <a:rPr sz="2400" spc="1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Chief</a:t>
            </a:r>
            <a:r>
              <a:rPr sz="2400" spc="3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of</a:t>
            </a:r>
            <a:r>
              <a:rPr sz="2400" spc="2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Police,</a:t>
            </a:r>
            <a:r>
              <a:rPr sz="2400" spc="5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David Zack.</a:t>
            </a:r>
            <a:endParaRPr sz="2400" dirty="0">
              <a:latin typeface="Calibri" panose="020F0502020204030204" pitchFamily="34" charset="0"/>
              <a:cs typeface="Calibri" panose="020F0502020204030204" pitchFamily="34" charset="0"/>
            </a:endParaRPr>
          </a:p>
          <a:p>
            <a:pPr>
              <a:lnSpc>
                <a:spcPct val="100000"/>
              </a:lnSpc>
              <a:spcBef>
                <a:spcPts val="15"/>
              </a:spcBef>
            </a:pPr>
            <a:endParaRPr sz="2400" dirty="0">
              <a:latin typeface="Cambria"/>
              <a:cs typeface="Cambria"/>
            </a:endParaRPr>
          </a:p>
          <a:p>
            <a:pPr marL="12700" marR="293370"/>
            <a:r>
              <a:rPr sz="2400" spc="-100" dirty="0">
                <a:latin typeface="Calibri" panose="020F0502020204030204" pitchFamily="34" charset="0"/>
                <a:cs typeface="Calibri" panose="020F0502020204030204" pitchFamily="34" charset="0"/>
              </a:rPr>
              <a:t>Participants</a:t>
            </a:r>
            <a:r>
              <a:rPr sz="2400" spc="-85" dirty="0">
                <a:latin typeface="Calibri" panose="020F0502020204030204" pitchFamily="34" charset="0"/>
                <a:cs typeface="Calibri" panose="020F0502020204030204" pitchFamily="34" charset="0"/>
              </a:rPr>
              <a:t> </a:t>
            </a:r>
            <a:r>
              <a:rPr sz="2400" spc="-75" dirty="0">
                <a:latin typeface="Calibri" panose="020F0502020204030204" pitchFamily="34" charset="0"/>
                <a:cs typeface="Calibri" panose="020F0502020204030204" pitchFamily="34" charset="0"/>
              </a:rPr>
              <a:t>learned</a:t>
            </a:r>
            <a:r>
              <a:rPr sz="2400" spc="-105" dirty="0">
                <a:latin typeface="Calibri" panose="020F0502020204030204" pitchFamily="34" charset="0"/>
                <a:cs typeface="Calibri" panose="020F0502020204030204" pitchFamily="34" charset="0"/>
              </a:rPr>
              <a:t> </a:t>
            </a:r>
            <a:r>
              <a:rPr sz="2400" spc="-90" dirty="0">
                <a:latin typeface="Calibri" panose="020F0502020204030204" pitchFamily="34" charset="0"/>
                <a:cs typeface="Calibri" panose="020F0502020204030204" pitchFamily="34" charset="0"/>
              </a:rPr>
              <a:t>about</a:t>
            </a:r>
            <a:r>
              <a:rPr sz="2400" spc="-75" dirty="0">
                <a:latin typeface="Calibri" panose="020F0502020204030204" pitchFamily="34" charset="0"/>
                <a:cs typeface="Calibri" panose="020F0502020204030204" pitchFamily="34" charset="0"/>
              </a:rPr>
              <a:t> </a:t>
            </a:r>
            <a:r>
              <a:rPr sz="2400" spc="-140" dirty="0">
                <a:latin typeface="Calibri" panose="020F0502020204030204" pitchFamily="34" charset="0"/>
                <a:cs typeface="Calibri" panose="020F0502020204030204" pitchFamily="34" charset="0"/>
              </a:rPr>
              <a:t>the</a:t>
            </a:r>
            <a:r>
              <a:rPr sz="2400" spc="-95" dirty="0">
                <a:latin typeface="Calibri" panose="020F0502020204030204" pitchFamily="34" charset="0"/>
                <a:cs typeface="Calibri" panose="020F0502020204030204" pitchFamily="34" charset="0"/>
              </a:rPr>
              <a:t> history</a:t>
            </a:r>
            <a:r>
              <a:rPr sz="2400" spc="-105" dirty="0">
                <a:latin typeface="Calibri" panose="020F0502020204030204" pitchFamily="34" charset="0"/>
                <a:cs typeface="Calibri" panose="020F0502020204030204" pitchFamily="34" charset="0"/>
              </a:rPr>
              <a:t> </a:t>
            </a:r>
            <a:r>
              <a:rPr sz="2400" spc="-85" dirty="0">
                <a:latin typeface="Calibri" panose="020F0502020204030204" pitchFamily="34" charset="0"/>
                <a:cs typeface="Calibri" panose="020F0502020204030204" pitchFamily="34" charset="0"/>
              </a:rPr>
              <a:t>of</a:t>
            </a:r>
            <a:r>
              <a:rPr sz="2400" spc="-75" dirty="0">
                <a:latin typeface="Calibri" panose="020F0502020204030204" pitchFamily="34" charset="0"/>
                <a:cs typeface="Calibri" panose="020F0502020204030204" pitchFamily="34" charset="0"/>
              </a:rPr>
              <a:t> </a:t>
            </a:r>
            <a:r>
              <a:rPr sz="2400" spc="-100" dirty="0">
                <a:latin typeface="Calibri" panose="020F0502020204030204" pitchFamily="34" charset="0"/>
                <a:cs typeface="Calibri" panose="020F0502020204030204" pitchFamily="34" charset="0"/>
              </a:rPr>
              <a:t>policing</a:t>
            </a:r>
            <a:r>
              <a:rPr sz="2400" spc="-80" dirty="0">
                <a:latin typeface="Calibri" panose="020F0502020204030204" pitchFamily="34" charset="0"/>
                <a:cs typeface="Calibri" panose="020F0502020204030204" pitchFamily="34" charset="0"/>
              </a:rPr>
              <a:t> </a:t>
            </a:r>
            <a:r>
              <a:rPr sz="2400" spc="-114" dirty="0">
                <a:latin typeface="Calibri" panose="020F0502020204030204" pitchFamily="34" charset="0"/>
                <a:cs typeface="Calibri" panose="020F0502020204030204" pitchFamily="34" charset="0"/>
              </a:rPr>
              <a:t>in</a:t>
            </a:r>
            <a:r>
              <a:rPr sz="2400" spc="-90" dirty="0">
                <a:latin typeface="Calibri" panose="020F0502020204030204" pitchFamily="34" charset="0"/>
                <a:cs typeface="Calibri" panose="020F0502020204030204" pitchFamily="34" charset="0"/>
              </a:rPr>
              <a:t> </a:t>
            </a:r>
            <a:r>
              <a:rPr sz="2400" spc="-25" dirty="0">
                <a:latin typeface="Calibri" panose="020F0502020204030204" pitchFamily="34" charset="0"/>
                <a:cs typeface="Calibri" panose="020F0502020204030204" pitchFamily="34" charset="0"/>
              </a:rPr>
              <a:t>the </a:t>
            </a:r>
            <a:r>
              <a:rPr sz="2400" spc="-95" dirty="0">
                <a:latin typeface="Calibri" panose="020F0502020204030204" pitchFamily="34" charset="0"/>
                <a:cs typeface="Calibri" panose="020F0502020204030204" pitchFamily="34" charset="0"/>
              </a:rPr>
              <a:t>United</a:t>
            </a:r>
            <a:r>
              <a:rPr sz="2400" spc="-6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States</a:t>
            </a:r>
            <a:r>
              <a:rPr lang="en-US" sz="2400" spc="-10" dirty="0">
                <a:latin typeface="Calibri" panose="020F0502020204030204" pitchFamily="34" charset="0"/>
                <a:cs typeface="Calibri" panose="020F0502020204030204" pitchFamily="34" charset="0"/>
              </a:rPr>
              <a:t>. Group activities focused on understanding pressures and trauma experienced by law enforcement, as well as law enforcement understanding community members encounters with police. The City of Asheville picked up this training.</a:t>
            </a:r>
            <a:endParaRPr sz="24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2475" y="1964943"/>
            <a:ext cx="6696075" cy="3746153"/>
          </a:xfrm>
          <a:prstGeom prst="rect">
            <a:avLst/>
          </a:prstGeom>
        </p:spPr>
        <p:txBody>
          <a:bodyPr vert="horz" wrap="square" lIns="0" tIns="26034" rIns="0" bIns="0" rtlCol="0">
            <a:spAutoFit/>
          </a:bodyPr>
          <a:lstStyle/>
          <a:p>
            <a:pPr marL="12700" marR="5080" indent="-635">
              <a:lnSpc>
                <a:spcPts val="2120"/>
              </a:lnSpc>
              <a:spcBef>
                <a:spcPts val="204"/>
              </a:spcBef>
            </a:pPr>
            <a:r>
              <a:rPr sz="2000" dirty="0">
                <a:cs typeface="Cambria"/>
              </a:rPr>
              <a:t>The Racial</a:t>
            </a:r>
            <a:r>
              <a:rPr sz="2000" spc="15" dirty="0">
                <a:cs typeface="Cambria"/>
              </a:rPr>
              <a:t> </a:t>
            </a:r>
            <a:r>
              <a:rPr sz="2000" dirty="0">
                <a:cs typeface="Cambria"/>
              </a:rPr>
              <a:t>Equity</a:t>
            </a:r>
            <a:r>
              <a:rPr sz="2000" spc="-25" dirty="0">
                <a:cs typeface="Cambria"/>
              </a:rPr>
              <a:t> </a:t>
            </a:r>
            <a:r>
              <a:rPr sz="2000" spc="-30" dirty="0">
                <a:cs typeface="Cambria"/>
              </a:rPr>
              <a:t>Workgroup</a:t>
            </a:r>
            <a:r>
              <a:rPr sz="2000" dirty="0">
                <a:cs typeface="Cambria"/>
              </a:rPr>
              <a:t> </a:t>
            </a:r>
            <a:r>
              <a:rPr lang="en-US" sz="2000" spc="-10" dirty="0">
                <a:cs typeface="Cambria"/>
              </a:rPr>
              <a:t>provided </a:t>
            </a:r>
            <a:r>
              <a:rPr sz="2000" dirty="0">
                <a:cs typeface="Cambria"/>
              </a:rPr>
              <a:t>a </a:t>
            </a:r>
            <a:r>
              <a:rPr sz="2000" spc="-40" dirty="0">
                <a:cs typeface="Cambria"/>
              </a:rPr>
              <a:t>trauma-</a:t>
            </a:r>
            <a:r>
              <a:rPr sz="2000" spc="-10" dirty="0">
                <a:cs typeface="Cambria"/>
              </a:rPr>
              <a:t>informed</a:t>
            </a:r>
            <a:r>
              <a:rPr sz="2000" spc="30" dirty="0">
                <a:cs typeface="Cambria"/>
              </a:rPr>
              <a:t> </a:t>
            </a:r>
            <a:r>
              <a:rPr sz="2000" spc="-25" dirty="0">
                <a:cs typeface="Cambria"/>
              </a:rPr>
              <a:t>training</a:t>
            </a:r>
            <a:r>
              <a:rPr sz="2000" spc="15" dirty="0">
                <a:cs typeface="Cambria"/>
              </a:rPr>
              <a:t> </a:t>
            </a:r>
            <a:r>
              <a:rPr sz="2000" dirty="0">
                <a:cs typeface="Cambria"/>
              </a:rPr>
              <a:t>entitled,</a:t>
            </a:r>
            <a:r>
              <a:rPr sz="2000" spc="15" dirty="0">
                <a:cs typeface="Cambria"/>
              </a:rPr>
              <a:t> </a:t>
            </a:r>
            <a:r>
              <a:rPr sz="2000" b="1" i="1" spc="-10" dirty="0">
                <a:cs typeface="Cambria"/>
              </a:rPr>
              <a:t>Enhancing</a:t>
            </a:r>
            <a:r>
              <a:rPr sz="2000" b="1" i="1" spc="30" dirty="0">
                <a:cs typeface="Cambria"/>
              </a:rPr>
              <a:t> </a:t>
            </a:r>
            <a:r>
              <a:rPr sz="2000" b="1" i="1" spc="-10" dirty="0">
                <a:cs typeface="Cambria"/>
              </a:rPr>
              <a:t>Public </a:t>
            </a:r>
            <a:r>
              <a:rPr sz="2000" b="1" i="1" dirty="0">
                <a:cs typeface="Cambria"/>
              </a:rPr>
              <a:t>Experiences</a:t>
            </a:r>
            <a:r>
              <a:rPr sz="2000" b="1" i="1" spc="40" dirty="0">
                <a:cs typeface="Cambria"/>
              </a:rPr>
              <a:t> </a:t>
            </a:r>
            <a:r>
              <a:rPr sz="2000" b="1" i="1" dirty="0">
                <a:cs typeface="Cambria"/>
              </a:rPr>
              <a:t>in</a:t>
            </a:r>
            <a:r>
              <a:rPr sz="2000" b="1" i="1" spc="-5" dirty="0">
                <a:cs typeface="Cambria"/>
              </a:rPr>
              <a:t> </a:t>
            </a:r>
            <a:r>
              <a:rPr sz="2000" b="1" i="1" dirty="0">
                <a:cs typeface="Cambria"/>
              </a:rPr>
              <a:t>the</a:t>
            </a:r>
            <a:r>
              <a:rPr sz="2000" b="1" i="1" spc="-5" dirty="0">
                <a:cs typeface="Cambria"/>
              </a:rPr>
              <a:t> </a:t>
            </a:r>
            <a:r>
              <a:rPr sz="2000" b="1" i="1" dirty="0">
                <a:cs typeface="Cambria"/>
              </a:rPr>
              <a:t>Courthouse </a:t>
            </a:r>
            <a:r>
              <a:rPr sz="2000" dirty="0">
                <a:cs typeface="Cambria"/>
              </a:rPr>
              <a:t>on</a:t>
            </a:r>
            <a:r>
              <a:rPr sz="2000" spc="-25" dirty="0">
                <a:cs typeface="Cambria"/>
              </a:rPr>
              <a:t> </a:t>
            </a:r>
            <a:r>
              <a:rPr sz="2000" spc="-10" dirty="0">
                <a:cs typeface="Cambria"/>
              </a:rPr>
              <a:t>February </a:t>
            </a:r>
            <a:r>
              <a:rPr sz="2000" dirty="0">
                <a:cs typeface="Cambria"/>
              </a:rPr>
              <a:t>7,</a:t>
            </a:r>
            <a:r>
              <a:rPr sz="2000" spc="-20" dirty="0">
                <a:cs typeface="Cambria"/>
              </a:rPr>
              <a:t> 2023,</a:t>
            </a:r>
            <a:r>
              <a:rPr sz="2000" spc="-5" dirty="0">
                <a:cs typeface="Cambria"/>
              </a:rPr>
              <a:t> </a:t>
            </a:r>
            <a:r>
              <a:rPr sz="2000" spc="-20" dirty="0">
                <a:cs typeface="Cambria"/>
              </a:rPr>
              <a:t>with </a:t>
            </a:r>
            <a:r>
              <a:rPr sz="2000" dirty="0">
                <a:cs typeface="Cambria"/>
              </a:rPr>
              <a:t>34</a:t>
            </a:r>
            <a:r>
              <a:rPr sz="2000" spc="-15" dirty="0">
                <a:cs typeface="Cambria"/>
              </a:rPr>
              <a:t> </a:t>
            </a:r>
            <a:r>
              <a:rPr sz="2000" spc="-25" dirty="0">
                <a:cs typeface="Cambria"/>
              </a:rPr>
              <a:t>participants</a:t>
            </a:r>
            <a:r>
              <a:rPr sz="2000" spc="10" dirty="0">
                <a:cs typeface="Cambria"/>
              </a:rPr>
              <a:t> </a:t>
            </a:r>
            <a:r>
              <a:rPr sz="2000" spc="-10" dirty="0">
                <a:cs typeface="Cambria"/>
              </a:rPr>
              <a:t>including</a:t>
            </a:r>
            <a:r>
              <a:rPr sz="2000" spc="-20" dirty="0">
                <a:cs typeface="Cambria"/>
              </a:rPr>
              <a:t> </a:t>
            </a:r>
            <a:r>
              <a:rPr sz="2000" dirty="0">
                <a:cs typeface="Cambria"/>
              </a:rPr>
              <a:t>6</a:t>
            </a:r>
            <a:r>
              <a:rPr sz="2000" spc="-30" dirty="0">
                <a:cs typeface="Cambria"/>
              </a:rPr>
              <a:t> </a:t>
            </a:r>
            <a:r>
              <a:rPr sz="2000" spc="-10" dirty="0">
                <a:cs typeface="Cambria"/>
              </a:rPr>
              <a:t>judges.</a:t>
            </a:r>
            <a:endParaRPr sz="2000" dirty="0">
              <a:cs typeface="Cambria"/>
            </a:endParaRPr>
          </a:p>
          <a:p>
            <a:pPr>
              <a:lnSpc>
                <a:spcPct val="100000"/>
              </a:lnSpc>
              <a:spcBef>
                <a:spcPts val="40"/>
              </a:spcBef>
            </a:pPr>
            <a:endParaRPr sz="2000" dirty="0">
              <a:cs typeface="Cambria"/>
            </a:endParaRPr>
          </a:p>
          <a:p>
            <a:pPr marL="12700" marR="177165" indent="-635">
              <a:lnSpc>
                <a:spcPct val="99200"/>
              </a:lnSpc>
            </a:pPr>
            <a:r>
              <a:rPr sz="2000" dirty="0">
                <a:cs typeface="Cambria"/>
              </a:rPr>
              <a:t>The</a:t>
            </a:r>
            <a:r>
              <a:rPr sz="2000" spc="-95" dirty="0">
                <a:cs typeface="Cambria"/>
              </a:rPr>
              <a:t> </a:t>
            </a:r>
            <a:r>
              <a:rPr sz="2000" spc="-30" dirty="0">
                <a:cs typeface="Cambria"/>
              </a:rPr>
              <a:t>training</a:t>
            </a:r>
            <a:r>
              <a:rPr sz="2000" spc="5" dirty="0">
                <a:cs typeface="Cambria"/>
              </a:rPr>
              <a:t> </a:t>
            </a:r>
            <a:r>
              <a:rPr sz="2000" dirty="0">
                <a:cs typeface="Cambria"/>
              </a:rPr>
              <a:t>was</a:t>
            </a:r>
            <a:r>
              <a:rPr sz="2000" spc="40" dirty="0">
                <a:cs typeface="Cambria"/>
              </a:rPr>
              <a:t> </a:t>
            </a:r>
            <a:r>
              <a:rPr sz="2000" spc="-10" dirty="0">
                <a:cs typeface="Cambria"/>
              </a:rPr>
              <a:t>provided</a:t>
            </a:r>
            <a:r>
              <a:rPr sz="2000" spc="50" dirty="0">
                <a:cs typeface="Cambria"/>
              </a:rPr>
              <a:t> </a:t>
            </a:r>
            <a:r>
              <a:rPr sz="2000" dirty="0">
                <a:cs typeface="Cambria"/>
              </a:rPr>
              <a:t>by</a:t>
            </a:r>
            <a:r>
              <a:rPr sz="2000" spc="35" dirty="0">
                <a:cs typeface="Cambria"/>
              </a:rPr>
              <a:t> </a:t>
            </a:r>
            <a:r>
              <a:rPr sz="2000" b="1" spc="-110" dirty="0">
                <a:cs typeface="Bookman Old Style"/>
              </a:rPr>
              <a:t>Circuit</a:t>
            </a:r>
            <a:r>
              <a:rPr sz="2000" b="1" spc="-125" dirty="0">
                <a:cs typeface="Bookman Old Style"/>
              </a:rPr>
              <a:t> </a:t>
            </a:r>
            <a:r>
              <a:rPr sz="2000" b="1" spc="-95" dirty="0">
                <a:cs typeface="Bookman Old Style"/>
              </a:rPr>
              <a:t>Court</a:t>
            </a:r>
            <a:r>
              <a:rPr sz="2000" b="1" spc="-114" dirty="0">
                <a:cs typeface="Bookman Old Style"/>
              </a:rPr>
              <a:t> </a:t>
            </a:r>
            <a:r>
              <a:rPr sz="2000" b="1" spc="-120" dirty="0">
                <a:cs typeface="Bookman Old Style"/>
              </a:rPr>
              <a:t>Judge</a:t>
            </a:r>
            <a:r>
              <a:rPr sz="2000" b="1" spc="-130" dirty="0">
                <a:cs typeface="Bookman Old Style"/>
              </a:rPr>
              <a:t> </a:t>
            </a:r>
            <a:r>
              <a:rPr sz="2000" b="1" spc="-105" dirty="0">
                <a:cs typeface="Bookman Old Style"/>
              </a:rPr>
              <a:t>Susan</a:t>
            </a:r>
            <a:r>
              <a:rPr sz="2000" b="1" spc="-114" dirty="0">
                <a:cs typeface="Bookman Old Style"/>
              </a:rPr>
              <a:t> </a:t>
            </a:r>
            <a:r>
              <a:rPr sz="2000" b="1" spc="-120" dirty="0">
                <a:cs typeface="Bookman Old Style"/>
              </a:rPr>
              <a:t>B.</a:t>
            </a:r>
            <a:r>
              <a:rPr sz="2000" b="1" spc="-110" dirty="0">
                <a:cs typeface="Bookman Old Style"/>
              </a:rPr>
              <a:t> </a:t>
            </a:r>
            <a:r>
              <a:rPr sz="2000" b="1" spc="-75" dirty="0">
                <a:cs typeface="Bookman Old Style"/>
              </a:rPr>
              <a:t>Carbon,</a:t>
            </a:r>
            <a:r>
              <a:rPr sz="2000" b="1" spc="-135" dirty="0">
                <a:cs typeface="Bookman Old Style"/>
              </a:rPr>
              <a:t> </a:t>
            </a:r>
            <a:r>
              <a:rPr sz="2000" dirty="0">
                <a:cs typeface="Cambria"/>
              </a:rPr>
              <a:t>who</a:t>
            </a:r>
            <a:r>
              <a:rPr sz="2000" spc="50" dirty="0">
                <a:cs typeface="Cambria"/>
              </a:rPr>
              <a:t> </a:t>
            </a:r>
            <a:r>
              <a:rPr sz="2000" dirty="0">
                <a:cs typeface="Cambria"/>
              </a:rPr>
              <a:t>is</a:t>
            </a:r>
            <a:r>
              <a:rPr sz="2000" spc="25" dirty="0">
                <a:cs typeface="Cambria"/>
              </a:rPr>
              <a:t> </a:t>
            </a:r>
            <a:r>
              <a:rPr sz="2000" dirty="0">
                <a:cs typeface="Cambria"/>
              </a:rPr>
              <a:t>a</a:t>
            </a:r>
            <a:r>
              <a:rPr sz="2000" spc="45" dirty="0">
                <a:cs typeface="Cambria"/>
              </a:rPr>
              <a:t> </a:t>
            </a:r>
            <a:r>
              <a:rPr sz="2000" spc="-20" dirty="0">
                <a:cs typeface="Cambria"/>
              </a:rPr>
              <a:t>nationally</a:t>
            </a:r>
            <a:r>
              <a:rPr sz="2000" spc="45" dirty="0">
                <a:cs typeface="Cambria"/>
              </a:rPr>
              <a:t> </a:t>
            </a:r>
            <a:r>
              <a:rPr sz="2000" spc="-10" dirty="0">
                <a:cs typeface="Cambria"/>
              </a:rPr>
              <a:t>recognized </a:t>
            </a:r>
            <a:r>
              <a:rPr sz="2000" dirty="0">
                <a:cs typeface="Cambria"/>
              </a:rPr>
              <a:t>expert</a:t>
            </a:r>
            <a:r>
              <a:rPr sz="2000" spc="30" dirty="0">
                <a:cs typeface="Cambria"/>
              </a:rPr>
              <a:t> </a:t>
            </a:r>
            <a:r>
              <a:rPr sz="2000" dirty="0">
                <a:cs typeface="Cambria"/>
              </a:rPr>
              <a:t>on</a:t>
            </a:r>
            <a:r>
              <a:rPr sz="2000" spc="30" dirty="0">
                <a:cs typeface="Cambria"/>
              </a:rPr>
              <a:t> </a:t>
            </a:r>
            <a:r>
              <a:rPr sz="2000" dirty="0">
                <a:cs typeface="Cambria"/>
              </a:rPr>
              <a:t>domestic</a:t>
            </a:r>
            <a:r>
              <a:rPr sz="2000" spc="30" dirty="0">
                <a:cs typeface="Cambria"/>
              </a:rPr>
              <a:t> </a:t>
            </a:r>
            <a:r>
              <a:rPr sz="2000" dirty="0">
                <a:cs typeface="Cambria"/>
              </a:rPr>
              <a:t>violence</a:t>
            </a:r>
            <a:r>
              <a:rPr sz="2000" spc="35" dirty="0">
                <a:cs typeface="Cambria"/>
              </a:rPr>
              <a:t> </a:t>
            </a:r>
            <a:r>
              <a:rPr sz="2000" dirty="0">
                <a:cs typeface="Cambria"/>
              </a:rPr>
              <a:t>and</a:t>
            </a:r>
            <a:r>
              <a:rPr sz="2000" spc="25" dirty="0">
                <a:cs typeface="Cambria"/>
              </a:rPr>
              <a:t> </a:t>
            </a:r>
            <a:r>
              <a:rPr sz="2000" spc="-10" dirty="0">
                <a:cs typeface="Cambria"/>
              </a:rPr>
              <a:t>former</a:t>
            </a:r>
            <a:r>
              <a:rPr sz="2000" spc="30" dirty="0">
                <a:cs typeface="Cambria"/>
              </a:rPr>
              <a:t> </a:t>
            </a:r>
            <a:r>
              <a:rPr sz="2000" dirty="0">
                <a:cs typeface="Cambria"/>
              </a:rPr>
              <a:t>Director</a:t>
            </a:r>
            <a:r>
              <a:rPr sz="2000" spc="40" dirty="0">
                <a:cs typeface="Cambria"/>
              </a:rPr>
              <a:t> </a:t>
            </a:r>
            <a:r>
              <a:rPr sz="2000" dirty="0">
                <a:cs typeface="Cambria"/>
              </a:rPr>
              <a:t>of</a:t>
            </a:r>
            <a:r>
              <a:rPr sz="2000" spc="25" dirty="0">
                <a:cs typeface="Cambria"/>
              </a:rPr>
              <a:t> </a:t>
            </a:r>
            <a:r>
              <a:rPr sz="2000" dirty="0">
                <a:cs typeface="Cambria"/>
              </a:rPr>
              <a:t>the</a:t>
            </a:r>
            <a:r>
              <a:rPr sz="2000" spc="25" dirty="0">
                <a:cs typeface="Cambria"/>
              </a:rPr>
              <a:t> </a:t>
            </a:r>
            <a:r>
              <a:rPr sz="2000" dirty="0">
                <a:cs typeface="Cambria"/>
              </a:rPr>
              <a:t>Office</a:t>
            </a:r>
            <a:r>
              <a:rPr sz="2000" spc="25" dirty="0">
                <a:cs typeface="Cambria"/>
              </a:rPr>
              <a:t> </a:t>
            </a:r>
            <a:r>
              <a:rPr sz="2000" dirty="0">
                <a:cs typeface="Cambria"/>
              </a:rPr>
              <a:t>on</a:t>
            </a:r>
            <a:r>
              <a:rPr sz="2000" spc="30" dirty="0">
                <a:cs typeface="Cambria"/>
              </a:rPr>
              <a:t> </a:t>
            </a:r>
            <a:r>
              <a:rPr sz="2000" dirty="0">
                <a:cs typeface="Cambria"/>
              </a:rPr>
              <a:t>Violence</a:t>
            </a:r>
            <a:r>
              <a:rPr sz="2000" spc="20" dirty="0">
                <a:cs typeface="Cambria"/>
              </a:rPr>
              <a:t> </a:t>
            </a:r>
            <a:r>
              <a:rPr sz="2000" dirty="0">
                <a:cs typeface="Cambria"/>
              </a:rPr>
              <a:t>Against</a:t>
            </a:r>
            <a:r>
              <a:rPr sz="2000" spc="20" dirty="0">
                <a:cs typeface="Cambria"/>
              </a:rPr>
              <a:t> </a:t>
            </a:r>
            <a:r>
              <a:rPr sz="2000" dirty="0">
                <a:cs typeface="Cambria"/>
              </a:rPr>
              <a:t>Women</a:t>
            </a:r>
            <a:r>
              <a:rPr sz="2000" spc="35" dirty="0">
                <a:cs typeface="Cambria"/>
              </a:rPr>
              <a:t> </a:t>
            </a:r>
            <a:r>
              <a:rPr sz="2000" dirty="0">
                <a:cs typeface="Cambria"/>
              </a:rPr>
              <a:t>at</a:t>
            </a:r>
            <a:r>
              <a:rPr sz="2000" spc="30" dirty="0">
                <a:cs typeface="Cambria"/>
              </a:rPr>
              <a:t> </a:t>
            </a:r>
            <a:r>
              <a:rPr sz="2000" dirty="0">
                <a:cs typeface="Cambria"/>
              </a:rPr>
              <a:t>the</a:t>
            </a:r>
            <a:r>
              <a:rPr sz="2000" spc="35" dirty="0">
                <a:cs typeface="Cambria"/>
              </a:rPr>
              <a:t> </a:t>
            </a:r>
            <a:r>
              <a:rPr sz="2000" spc="-20" dirty="0">
                <a:cs typeface="Cambria"/>
              </a:rPr>
              <a:t>U.S. </a:t>
            </a:r>
            <a:r>
              <a:rPr sz="2000" dirty="0">
                <a:cs typeface="Cambria"/>
              </a:rPr>
              <a:t>Department</a:t>
            </a:r>
            <a:r>
              <a:rPr sz="2000" spc="-20" dirty="0">
                <a:cs typeface="Cambria"/>
              </a:rPr>
              <a:t> </a:t>
            </a:r>
            <a:r>
              <a:rPr sz="2000" dirty="0">
                <a:cs typeface="Cambria"/>
              </a:rPr>
              <a:t>of</a:t>
            </a:r>
            <a:r>
              <a:rPr sz="2000" spc="-30" dirty="0">
                <a:cs typeface="Cambria"/>
              </a:rPr>
              <a:t> </a:t>
            </a:r>
            <a:r>
              <a:rPr sz="2000" spc="-10" dirty="0">
                <a:cs typeface="Cambria"/>
              </a:rPr>
              <a:t>Justice.</a:t>
            </a:r>
            <a:endParaRPr sz="2000" dirty="0">
              <a:cs typeface="Cambria"/>
            </a:endParaRPr>
          </a:p>
          <a:p>
            <a:pPr>
              <a:lnSpc>
                <a:spcPct val="100000"/>
              </a:lnSpc>
              <a:spcBef>
                <a:spcPts val="15"/>
              </a:spcBef>
            </a:pPr>
            <a:endParaRPr sz="2000" b="1" dirty="0">
              <a:cs typeface="Cambria"/>
            </a:endParaRPr>
          </a:p>
          <a:p>
            <a:pPr marL="12700" marR="522605" indent="-635">
              <a:lnSpc>
                <a:spcPts val="2120"/>
              </a:lnSpc>
            </a:pPr>
            <a:r>
              <a:rPr sz="2000" b="1" spc="-85" dirty="0">
                <a:cs typeface="Bookman Old Style"/>
              </a:rPr>
              <a:t>The</a:t>
            </a:r>
            <a:r>
              <a:rPr sz="2000" b="1" spc="-105" dirty="0">
                <a:cs typeface="Bookman Old Style"/>
              </a:rPr>
              <a:t> </a:t>
            </a:r>
            <a:r>
              <a:rPr sz="2000" b="1" spc="-75" dirty="0">
                <a:cs typeface="Bookman Old Style"/>
              </a:rPr>
              <a:t>purpose</a:t>
            </a:r>
            <a:r>
              <a:rPr sz="2000" b="1" spc="-125" dirty="0">
                <a:cs typeface="Bookman Old Style"/>
              </a:rPr>
              <a:t> </a:t>
            </a:r>
            <a:r>
              <a:rPr sz="2000" b="1" spc="-80" dirty="0">
                <a:cs typeface="Bookman Old Style"/>
              </a:rPr>
              <a:t>of</a:t>
            </a:r>
            <a:r>
              <a:rPr sz="2000" b="1" spc="-75" dirty="0">
                <a:cs typeface="Bookman Old Style"/>
              </a:rPr>
              <a:t> </a:t>
            </a:r>
            <a:r>
              <a:rPr sz="2000" b="1" spc="-130" dirty="0">
                <a:cs typeface="Bookman Old Style"/>
              </a:rPr>
              <a:t>the</a:t>
            </a:r>
            <a:r>
              <a:rPr sz="2000" b="1" spc="-114" dirty="0">
                <a:cs typeface="Bookman Old Style"/>
              </a:rPr>
              <a:t> </a:t>
            </a:r>
            <a:r>
              <a:rPr sz="2000" b="1" spc="-100" dirty="0">
                <a:cs typeface="Bookman Old Style"/>
              </a:rPr>
              <a:t>training</a:t>
            </a:r>
            <a:r>
              <a:rPr sz="2000" b="1" spc="-75" dirty="0">
                <a:cs typeface="Bookman Old Style"/>
              </a:rPr>
              <a:t> </a:t>
            </a:r>
            <a:r>
              <a:rPr sz="2000" b="1" spc="-35" dirty="0">
                <a:cs typeface="Bookman Old Style"/>
              </a:rPr>
              <a:t>was</a:t>
            </a:r>
            <a:r>
              <a:rPr sz="2000" b="1" spc="-100" dirty="0">
                <a:cs typeface="Bookman Old Style"/>
              </a:rPr>
              <a:t> </a:t>
            </a:r>
            <a:r>
              <a:rPr sz="2000" b="1" spc="-120" dirty="0">
                <a:cs typeface="Bookman Old Style"/>
              </a:rPr>
              <a:t>to</a:t>
            </a:r>
            <a:r>
              <a:rPr sz="2000" b="1" spc="-90" dirty="0">
                <a:cs typeface="Bookman Old Style"/>
              </a:rPr>
              <a:t> </a:t>
            </a:r>
            <a:r>
              <a:rPr sz="2000" b="1" spc="-95" dirty="0">
                <a:cs typeface="Bookman Old Style"/>
              </a:rPr>
              <a:t>further</a:t>
            </a:r>
            <a:r>
              <a:rPr sz="2000" b="1" spc="-125" dirty="0">
                <a:cs typeface="Bookman Old Style"/>
              </a:rPr>
              <a:t> </a:t>
            </a:r>
            <a:r>
              <a:rPr sz="2000" b="1" spc="-105" dirty="0">
                <a:cs typeface="Bookman Old Style"/>
              </a:rPr>
              <a:t>Buncombe</a:t>
            </a:r>
            <a:r>
              <a:rPr sz="2000" b="1" spc="-85" dirty="0">
                <a:cs typeface="Bookman Old Style"/>
              </a:rPr>
              <a:t> </a:t>
            </a:r>
            <a:r>
              <a:rPr sz="2000" b="1" spc="-100" dirty="0">
                <a:cs typeface="Bookman Old Style"/>
              </a:rPr>
              <a:t>County's</a:t>
            </a:r>
            <a:r>
              <a:rPr sz="2000" b="1" spc="-70" dirty="0">
                <a:cs typeface="Bookman Old Style"/>
              </a:rPr>
              <a:t> efforts</a:t>
            </a:r>
            <a:r>
              <a:rPr sz="2000" b="1" spc="-100" dirty="0">
                <a:cs typeface="Bookman Old Style"/>
              </a:rPr>
              <a:t> </a:t>
            </a:r>
            <a:r>
              <a:rPr sz="2000" b="1" spc="-120" dirty="0">
                <a:cs typeface="Bookman Old Style"/>
              </a:rPr>
              <a:t>to</a:t>
            </a:r>
            <a:r>
              <a:rPr sz="2000" b="1" spc="-90" dirty="0">
                <a:cs typeface="Bookman Old Style"/>
              </a:rPr>
              <a:t> </a:t>
            </a:r>
            <a:r>
              <a:rPr sz="2000" b="1" spc="-105" dirty="0">
                <a:cs typeface="Bookman Old Style"/>
              </a:rPr>
              <a:t>create</a:t>
            </a:r>
            <a:r>
              <a:rPr sz="2000" b="1" spc="-114" dirty="0">
                <a:cs typeface="Bookman Old Style"/>
              </a:rPr>
              <a:t> </a:t>
            </a:r>
            <a:r>
              <a:rPr sz="2000" b="1" dirty="0">
                <a:cs typeface="Bookman Old Style"/>
              </a:rPr>
              <a:t>a</a:t>
            </a:r>
            <a:r>
              <a:rPr sz="2000" b="1" spc="-95" dirty="0">
                <a:cs typeface="Bookman Old Style"/>
              </a:rPr>
              <a:t> </a:t>
            </a:r>
            <a:r>
              <a:rPr sz="2000" b="1" spc="-30" dirty="0">
                <a:cs typeface="Bookman Old Style"/>
              </a:rPr>
              <a:t>trauma- </a:t>
            </a:r>
            <a:r>
              <a:rPr sz="2000" b="1" spc="-95" dirty="0">
                <a:cs typeface="Bookman Old Style"/>
              </a:rPr>
              <a:t>informed</a:t>
            </a:r>
            <a:r>
              <a:rPr sz="2000" b="1" spc="-100" dirty="0">
                <a:cs typeface="Bookman Old Style"/>
              </a:rPr>
              <a:t> </a:t>
            </a:r>
            <a:r>
              <a:rPr sz="2000" b="1" spc="-110" dirty="0">
                <a:cs typeface="Bookman Old Style"/>
              </a:rPr>
              <a:t>culture</a:t>
            </a:r>
            <a:r>
              <a:rPr sz="2000" b="1" spc="-105" dirty="0">
                <a:cs typeface="Bookman Old Style"/>
              </a:rPr>
              <a:t> </a:t>
            </a:r>
            <a:r>
              <a:rPr sz="2000" b="1" spc="-135" dirty="0">
                <a:cs typeface="Bookman Old Style"/>
              </a:rPr>
              <a:t>that</a:t>
            </a:r>
            <a:r>
              <a:rPr sz="2000" b="1" spc="-85" dirty="0">
                <a:cs typeface="Bookman Old Style"/>
              </a:rPr>
              <a:t> </a:t>
            </a:r>
            <a:r>
              <a:rPr sz="2000" b="1" spc="-110" dirty="0">
                <a:cs typeface="Bookman Old Style"/>
              </a:rPr>
              <a:t>enhances</a:t>
            </a:r>
            <a:r>
              <a:rPr sz="2000" b="1" spc="-75" dirty="0">
                <a:cs typeface="Bookman Old Style"/>
              </a:rPr>
              <a:t> </a:t>
            </a:r>
            <a:r>
              <a:rPr sz="2000" b="1" spc="-90" dirty="0">
                <a:cs typeface="Bookman Old Style"/>
              </a:rPr>
              <a:t>physical</a:t>
            </a:r>
            <a:r>
              <a:rPr sz="2000" b="1" spc="-95" dirty="0">
                <a:cs typeface="Bookman Old Style"/>
              </a:rPr>
              <a:t> </a:t>
            </a:r>
            <a:r>
              <a:rPr sz="2000" b="1" spc="-90" dirty="0">
                <a:cs typeface="Bookman Old Style"/>
              </a:rPr>
              <a:t>and</a:t>
            </a:r>
            <a:r>
              <a:rPr sz="2000" b="1" spc="-60" dirty="0">
                <a:cs typeface="Bookman Old Style"/>
              </a:rPr>
              <a:t> </a:t>
            </a:r>
            <a:r>
              <a:rPr sz="2000" b="1" spc="-100" dirty="0">
                <a:cs typeface="Bookman Old Style"/>
              </a:rPr>
              <a:t>emotional</a:t>
            </a:r>
            <a:r>
              <a:rPr sz="2000" b="1" spc="-80" dirty="0">
                <a:cs typeface="Bookman Old Style"/>
              </a:rPr>
              <a:t> </a:t>
            </a:r>
            <a:r>
              <a:rPr sz="2000" b="1" spc="-95" dirty="0">
                <a:cs typeface="Bookman Old Style"/>
              </a:rPr>
              <a:t>safety</a:t>
            </a:r>
            <a:r>
              <a:rPr sz="2000" b="1" spc="-80" dirty="0">
                <a:cs typeface="Bookman Old Style"/>
              </a:rPr>
              <a:t> </a:t>
            </a:r>
            <a:r>
              <a:rPr sz="2000" b="1" spc="-114" dirty="0">
                <a:cs typeface="Bookman Old Style"/>
              </a:rPr>
              <a:t>in</a:t>
            </a:r>
            <a:r>
              <a:rPr sz="2000" b="1" spc="-85" dirty="0">
                <a:cs typeface="Bookman Old Style"/>
              </a:rPr>
              <a:t> </a:t>
            </a:r>
            <a:r>
              <a:rPr sz="2000" b="1" spc="-145" dirty="0">
                <a:cs typeface="Bookman Old Style"/>
              </a:rPr>
              <a:t>the</a:t>
            </a:r>
            <a:r>
              <a:rPr sz="2000" b="1" spc="-85" dirty="0">
                <a:cs typeface="Bookman Old Style"/>
              </a:rPr>
              <a:t> </a:t>
            </a:r>
            <a:r>
              <a:rPr sz="2000" b="1" spc="-10" dirty="0">
                <a:cs typeface="Bookman Old Style"/>
              </a:rPr>
              <a:t>courthouse.</a:t>
            </a:r>
            <a:endParaRPr sz="2000" b="1" dirty="0">
              <a:cs typeface="Bookman Old Style"/>
            </a:endParaRPr>
          </a:p>
        </p:txBody>
      </p:sp>
      <p:sp>
        <p:nvSpPr>
          <p:cNvPr id="3" name="object 3"/>
          <p:cNvSpPr txBox="1">
            <a:spLocks noGrp="1"/>
          </p:cNvSpPr>
          <p:nvPr>
            <p:ph type="title"/>
          </p:nvPr>
        </p:nvSpPr>
        <p:spPr>
          <a:xfrm>
            <a:off x="752475" y="459704"/>
            <a:ext cx="10515600" cy="1374400"/>
          </a:xfrm>
          <a:prstGeom prst="rect">
            <a:avLst/>
          </a:prstGeom>
        </p:spPr>
        <p:txBody>
          <a:bodyPr vert="horz" wrap="square" lIns="0" tIns="202868" rIns="0" bIns="0" rtlCol="0" anchor="t" anchorCtr="0">
            <a:spAutoFit/>
          </a:bodyPr>
          <a:lstStyle/>
          <a:p>
            <a:pPr marL="407034" marR="5080" indent="915035">
              <a:lnSpc>
                <a:spcPct val="100000"/>
              </a:lnSpc>
              <a:spcBef>
                <a:spcPts val="100"/>
              </a:spcBef>
            </a:pPr>
            <a:r>
              <a:rPr spc="-114" dirty="0"/>
              <a:t>Trauma-</a:t>
            </a:r>
            <a:r>
              <a:rPr spc="-30" dirty="0"/>
              <a:t>Informed</a:t>
            </a:r>
            <a:r>
              <a:rPr spc="-225" dirty="0"/>
              <a:t> </a:t>
            </a:r>
            <a:r>
              <a:rPr spc="-10" dirty="0"/>
              <a:t>Training</a:t>
            </a:r>
            <a:r>
              <a:rPr lang="en-US" spc="-10" dirty="0"/>
              <a:t>:</a:t>
            </a:r>
            <a:br>
              <a:rPr lang="en-US" spc="-10" dirty="0"/>
            </a:br>
            <a:r>
              <a:rPr lang="en-US" sz="3200" i="1" spc="-10" dirty="0"/>
              <a:t>Enhancing Public Experiences in the Courthouse</a:t>
            </a:r>
            <a:endParaRPr sz="3200" i="1" dirty="0"/>
          </a:p>
        </p:txBody>
      </p:sp>
      <p:pic>
        <p:nvPicPr>
          <p:cNvPr id="6" name="Picture 5" descr="A poster with a person's face&#10;&#10;Description automatically generated">
            <a:extLst>
              <a:ext uri="{FF2B5EF4-FFF2-40B4-BE49-F238E27FC236}">
                <a16:creationId xmlns:a16="http://schemas.microsoft.com/office/drawing/2014/main" id="{7A86E3AF-6A02-A248-DDB9-A93E222F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578" y="2186885"/>
            <a:ext cx="2596882" cy="33616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2E8B409A-733D-4D7F-866F-197322E12259}"/>
              </a:ext>
            </a:extLst>
          </p:cNvPr>
          <p:cNvSpPr txBox="1"/>
          <p:nvPr/>
        </p:nvSpPr>
        <p:spPr>
          <a:xfrm>
            <a:off x="591266" y="505913"/>
            <a:ext cx="10878298" cy="523220"/>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113045"/>
                </a:solidFill>
                <a:latin typeface="Century Gothic" panose="020B0502020202020204" pitchFamily="34" charset="0"/>
              </a:rPr>
              <a:t>Driver’s License Restoration Program &amp; Debt Relief Pilot Project</a:t>
            </a:r>
            <a:endParaRPr kumimoji="0" lang="en-US" sz="2800" b="1" i="0" u="none" strike="noStrike" kern="1200" cap="none" spc="0" normalizeH="0" baseline="0" noProof="0" dirty="0">
              <a:ln>
                <a:noFill/>
              </a:ln>
              <a:solidFill>
                <a:srgbClr val="113045"/>
              </a:solidFill>
              <a:effectLst/>
              <a:uLnTx/>
              <a:uFillTx/>
              <a:latin typeface="Century Gothic" panose="020B0502020202020204" pitchFamily="34" charset="0"/>
              <a:ea typeface="+mj-ea"/>
              <a:cs typeface="+mj-cs"/>
            </a:endParaRPr>
          </a:p>
        </p:txBody>
      </p:sp>
      <p:sp>
        <p:nvSpPr>
          <p:cNvPr id="11" name="Content Placeholder 10"/>
          <p:cNvSpPr>
            <a:spLocks noGrp="1"/>
          </p:cNvSpPr>
          <p:nvPr>
            <p:ph sz="half" idx="2"/>
          </p:nvPr>
        </p:nvSpPr>
        <p:spPr>
          <a:xfrm>
            <a:off x="649148" y="1416087"/>
            <a:ext cx="10762534" cy="4351338"/>
          </a:xfrm>
        </p:spPr>
        <p:txBody>
          <a:bodyPr vert="horz" lIns="91440" tIns="45720" rIns="91440" bIns="45720" rtlCol="0" anchor="t">
            <a:normAutofit fontScale="77500" lnSpcReduction="20000"/>
          </a:bodyPr>
          <a:lstStyle/>
          <a:p>
            <a:pPr marL="0" indent="0">
              <a:lnSpc>
                <a:spcPct val="120000"/>
              </a:lnSpc>
              <a:buNone/>
            </a:pPr>
            <a:r>
              <a:rPr lang="en-US" sz="2400" b="1" dirty="0"/>
              <a:t>In partnership with </a:t>
            </a:r>
            <a:r>
              <a:rPr lang="en-US" sz="2400" i="1" dirty="0"/>
              <a:t>Pisgah Legal Services</a:t>
            </a:r>
            <a:r>
              <a:rPr lang="en-US" sz="2400" b="1" i="1" dirty="0"/>
              <a:t> </a:t>
            </a:r>
          </a:p>
          <a:p>
            <a:pPr marL="0" indent="0">
              <a:lnSpc>
                <a:spcPct val="120000"/>
              </a:lnSpc>
              <a:buNone/>
            </a:pPr>
            <a:r>
              <a:rPr lang="en-US" sz="2300" dirty="0">
                <a:solidFill>
                  <a:schemeClr val="bg2">
                    <a:lumMod val="25000"/>
                  </a:schemeClr>
                </a:solidFill>
              </a:rPr>
              <a:t>Assists participants who meet income/eligibility guidelines by assisting participants throughout the driver’s license restoration process.</a:t>
            </a:r>
            <a:endParaRPr lang="en-US" sz="2300" dirty="0">
              <a:solidFill>
                <a:schemeClr val="bg2">
                  <a:lumMod val="25000"/>
                </a:schemeClr>
              </a:solidFill>
              <a:cs typeface="Calibri"/>
            </a:endParaRPr>
          </a:p>
          <a:p>
            <a:pPr marL="0" indent="0">
              <a:lnSpc>
                <a:spcPct val="120000"/>
              </a:lnSpc>
              <a:buNone/>
            </a:pPr>
            <a:r>
              <a:rPr lang="en-US" sz="2300" dirty="0">
                <a:solidFill>
                  <a:schemeClr val="bg2">
                    <a:lumMod val="25000"/>
                  </a:schemeClr>
                </a:solidFill>
              </a:rPr>
              <a:t>Driver’s license restoration can improve an individual’s eligibility for employment, higher wages, childcare stability, access to healthcare, and can help avoid further involvement in the criminal justice system. </a:t>
            </a:r>
          </a:p>
          <a:p>
            <a:pPr marL="0" indent="0">
              <a:lnSpc>
                <a:spcPct val="120000"/>
              </a:lnSpc>
              <a:buNone/>
            </a:pPr>
            <a:r>
              <a:rPr lang="en-US" sz="2300" dirty="0">
                <a:solidFill>
                  <a:schemeClr val="bg2">
                    <a:lumMod val="25000"/>
                  </a:schemeClr>
                </a:solidFill>
              </a:rPr>
              <a:t>Funds are used to pay remaining Department of Motor Vehicle fines or fees allowing for formal restoration.</a:t>
            </a:r>
          </a:p>
          <a:p>
            <a:pPr marL="0" indent="0">
              <a:lnSpc>
                <a:spcPct val="120000"/>
              </a:lnSpc>
              <a:buNone/>
            </a:pPr>
            <a:endParaRPr lang="en-US" sz="2300" b="1" dirty="0">
              <a:solidFill>
                <a:schemeClr val="bg2">
                  <a:lumMod val="25000"/>
                </a:schemeClr>
              </a:solidFill>
              <a:cs typeface="Calibri" panose="020F0502020204030204"/>
            </a:endParaRPr>
          </a:p>
          <a:p>
            <a:pPr marL="0" indent="0">
              <a:buNone/>
            </a:pPr>
            <a:r>
              <a:rPr lang="en-US" sz="2400" b="1" dirty="0"/>
              <a:t>Reporting Highlights</a:t>
            </a:r>
            <a:r>
              <a:rPr lang="en-US" sz="2400" b="1" dirty="0">
                <a:solidFill>
                  <a:prstClr val="white">
                    <a:lumMod val="50000"/>
                  </a:prstClr>
                </a:solidFill>
              </a:rPr>
              <a:t> </a:t>
            </a:r>
            <a:r>
              <a:rPr lang="en-US" sz="2400" b="1" i="1" dirty="0">
                <a:solidFill>
                  <a:schemeClr val="accent2">
                    <a:lumMod val="50000"/>
                  </a:schemeClr>
                </a:solidFill>
              </a:rPr>
              <a:t>March 1, 2022 – June 30, 2023</a:t>
            </a:r>
            <a:endParaRPr lang="en-US" sz="2400" i="1" dirty="0">
              <a:solidFill>
                <a:schemeClr val="accent2">
                  <a:lumMod val="50000"/>
                </a:schemeClr>
              </a:solidFill>
            </a:endParaRPr>
          </a:p>
          <a:p>
            <a:r>
              <a:rPr lang="en-US" sz="2300" i="1" dirty="0"/>
              <a:t>51 individuals were assisted during reporting period</a:t>
            </a:r>
            <a:endParaRPr lang="en-US" sz="2300" i="1" dirty="0">
              <a:cs typeface="Calibri"/>
            </a:endParaRPr>
          </a:p>
          <a:p>
            <a:pPr>
              <a:lnSpc>
                <a:spcPct val="120000"/>
              </a:lnSpc>
            </a:pPr>
            <a:r>
              <a:rPr lang="en-US" sz="2300" i="1" dirty="0"/>
              <a:t>39.7% either obtained a</a:t>
            </a:r>
            <a:r>
              <a:rPr lang="en-US" sz="2300" i="1" dirty="0">
                <a:ea typeface="+mn-lt"/>
                <a:cs typeface="+mn-lt"/>
              </a:rPr>
              <a:t> new driver’s license or were eligibility to reapply for driver’s license while 58.6% were awaiting results </a:t>
            </a:r>
            <a:endParaRPr lang="en-US" i="1" dirty="0"/>
          </a:p>
          <a:p>
            <a:endParaRPr lang="en-US" i="1" dirty="0"/>
          </a:p>
          <a:p>
            <a:pPr marL="0" indent="0">
              <a:buNone/>
            </a:pPr>
            <a:endParaRPr lang="en-US" b="1" dirty="0"/>
          </a:p>
          <a:p>
            <a:pPr marL="0" indent="0">
              <a:buNone/>
            </a:pPr>
            <a:endParaRPr lang="en-US" b="1" dirty="0"/>
          </a:p>
          <a:p>
            <a:pPr marL="0" indent="0">
              <a:buNone/>
            </a:pPr>
            <a:endParaRPr lang="en-US" dirty="0"/>
          </a:p>
        </p:txBody>
      </p:sp>
      <p:sp>
        <p:nvSpPr>
          <p:cNvPr id="2" name="Date Placeholder 1">
            <a:extLst>
              <a:ext uri="{FF2B5EF4-FFF2-40B4-BE49-F238E27FC236}">
                <a16:creationId xmlns:a16="http://schemas.microsoft.com/office/drawing/2014/main" id="{8564D83A-816E-B64B-89AF-1FDB9E9D922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938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09D0F-A21F-4ADD-B78A-64E914173C49}"/>
              </a:ext>
            </a:extLst>
          </p:cNvPr>
          <p:cNvSpPr>
            <a:spLocks noGrp="1"/>
          </p:cNvSpPr>
          <p:nvPr>
            <p:ph type="title"/>
          </p:nvPr>
        </p:nvSpPr>
        <p:spPr>
          <a:xfrm>
            <a:off x="868363" y="384114"/>
            <a:ext cx="10514012" cy="952594"/>
          </a:xfrm>
        </p:spPr>
        <p:txBody>
          <a:bodyPr>
            <a:normAutofit fontScale="90000"/>
          </a:bodyPr>
          <a:lstStyle/>
          <a:p>
            <a:r>
              <a:rPr lang="en-US" dirty="0">
                <a:latin typeface="Century Gothic"/>
              </a:rPr>
              <a:t>Driver’s License Restoration</a:t>
            </a:r>
            <a:br>
              <a:rPr lang="en-US" dirty="0">
                <a:latin typeface="Century Gothic"/>
              </a:rPr>
            </a:br>
            <a:r>
              <a:rPr lang="en-US" dirty="0">
                <a:latin typeface="Century Gothic"/>
              </a:rPr>
              <a:t>Customer Demographics: March 1, 2022 – June 30, 2023</a:t>
            </a:r>
          </a:p>
        </p:txBody>
      </p:sp>
      <p:graphicFrame>
        <p:nvGraphicFramePr>
          <p:cNvPr id="8" name="Content Placeholder 7">
            <a:extLst>
              <a:ext uri="{FF2B5EF4-FFF2-40B4-BE49-F238E27FC236}">
                <a16:creationId xmlns:a16="http://schemas.microsoft.com/office/drawing/2014/main" id="{4B6BB8DF-50FD-4E5A-B505-FA04234789A1}"/>
              </a:ext>
            </a:extLst>
          </p:cNvPr>
          <p:cNvGraphicFramePr>
            <a:graphicFrameLocks noGrp="1"/>
          </p:cNvGraphicFramePr>
          <p:nvPr>
            <p:ph idx="1"/>
            <p:extLst>
              <p:ext uri="{D42A27DB-BD31-4B8C-83A1-F6EECF244321}">
                <p14:modId xmlns:p14="http://schemas.microsoft.com/office/powerpoint/2010/main" val="2299452975"/>
              </p:ext>
            </p:extLst>
          </p:nvPr>
        </p:nvGraphicFramePr>
        <p:xfrm>
          <a:off x="6641366" y="1809772"/>
          <a:ext cx="4558446" cy="32384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10762614-C0F4-4AEE-8068-F31365B8F519}"/>
              </a:ext>
            </a:extLst>
          </p:cNvPr>
          <p:cNvSpPr>
            <a:spLocks noGrp="1"/>
          </p:cNvSpPr>
          <p:nvPr>
            <p:ph type="body" sz="half" idx="2"/>
          </p:nvPr>
        </p:nvSpPr>
        <p:spPr>
          <a:xfrm>
            <a:off x="992188" y="1809772"/>
            <a:ext cx="5599112" cy="3811588"/>
          </a:xfrm>
        </p:spPr>
        <p:txBody>
          <a:bodyPr vert="horz" lIns="91440" tIns="45720" rIns="91440" bIns="45720" rtlCol="0" anchor="t">
            <a:normAutofit/>
          </a:bodyPr>
          <a:lstStyle/>
          <a:p>
            <a:pPr marL="285750" indent="-285750">
              <a:buFont typeface="Arial" panose="020B0604020202020204" pitchFamily="34" charset="0"/>
              <a:buChar char="•"/>
            </a:pPr>
            <a:r>
              <a:rPr lang="en-US" sz="2000" dirty="0"/>
              <a:t>Utilized funds to assist in the process of Driver’s License restoration for 51 individuals</a:t>
            </a:r>
            <a:br>
              <a:rPr lang="en-US" sz="2000" dirty="0"/>
            </a:br>
            <a:r>
              <a:rPr lang="en-US" sz="2000" dirty="0"/>
              <a:t>60.4% (32) identified as White while </a:t>
            </a:r>
            <a:br>
              <a:rPr lang="en-US" sz="2000" dirty="0"/>
            </a:br>
            <a:r>
              <a:rPr lang="en-US" sz="2000" dirty="0"/>
              <a:t>32.1% (17) identified as Black or African American</a:t>
            </a:r>
          </a:p>
          <a:p>
            <a:pPr marL="285750" indent="-285750">
              <a:buFont typeface="Arial" panose="020B0604020202020204" pitchFamily="34" charset="0"/>
              <a:buChar char="•"/>
            </a:pPr>
            <a:r>
              <a:rPr lang="en-US" sz="2000" dirty="0"/>
              <a:t>Females accounted for 53.8% (28) while 46.2% (24) were male</a:t>
            </a:r>
          </a:p>
          <a:p>
            <a:pPr marL="285750" indent="-285750">
              <a:buFont typeface="Arial" panose="020B0604020202020204" pitchFamily="34" charset="0"/>
              <a:buChar char="•"/>
            </a:pPr>
            <a:r>
              <a:rPr lang="en-US" sz="2000" dirty="0"/>
              <a:t>Age groups most represented are 31- to 40-year-olds (41.2%) and 51 and older (23.5%)</a:t>
            </a:r>
          </a:p>
          <a:p>
            <a:endParaRPr lang="en-US" sz="2000" dirty="0"/>
          </a:p>
        </p:txBody>
      </p:sp>
      <p:sp>
        <p:nvSpPr>
          <p:cNvPr id="2" name="Date Placeholder 1">
            <a:extLst>
              <a:ext uri="{FF2B5EF4-FFF2-40B4-BE49-F238E27FC236}">
                <a16:creationId xmlns:a16="http://schemas.microsoft.com/office/drawing/2014/main" id="{E24CBB8E-EBC0-43B3-A11E-F23735B3C4E5}"/>
              </a:ext>
            </a:extLst>
          </p:cNvPr>
          <p:cNvSpPr>
            <a:spLocks noGrp="1"/>
          </p:cNvSpPr>
          <p:nvPr>
            <p:ph type="dt" sz="half" idx="10"/>
          </p:nvPr>
        </p:nvSpPr>
        <p:spPr/>
        <p:txBody>
          <a:bodyPr/>
          <a:lstStyle/>
          <a:p>
            <a:fld id="{4429BF7F-2621-7B4F-8073-71C0E8EF19D0}" type="datetime1">
              <a:rPr lang="en-US" smtClean="0"/>
              <a:t>9/28/2023</a:t>
            </a:fld>
            <a:endParaRPr lang="en-US"/>
          </a:p>
        </p:txBody>
      </p:sp>
    </p:spTree>
    <p:extLst>
      <p:ext uri="{BB962C8B-B14F-4D97-AF65-F5344CB8AC3E}">
        <p14:creationId xmlns:p14="http://schemas.microsoft.com/office/powerpoint/2010/main" val="118214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79338" y="2737491"/>
            <a:ext cx="5775960" cy="3110942"/>
          </a:xfrm>
          <a:custGeom>
            <a:avLst/>
            <a:gdLst/>
            <a:ahLst/>
            <a:cxnLst/>
            <a:rect l="l" t="t" r="r" b="b"/>
            <a:pathLst>
              <a:path w="5775959" h="3499485">
                <a:moveTo>
                  <a:pt x="5775959" y="0"/>
                </a:moveTo>
                <a:lnTo>
                  <a:pt x="0" y="0"/>
                </a:lnTo>
                <a:lnTo>
                  <a:pt x="0" y="3499104"/>
                </a:lnTo>
                <a:lnTo>
                  <a:pt x="5775959" y="3499104"/>
                </a:lnTo>
                <a:lnTo>
                  <a:pt x="5775959" y="0"/>
                </a:lnTo>
                <a:close/>
              </a:path>
            </a:pathLst>
          </a:custGeom>
          <a:solidFill>
            <a:srgbClr val="D9D9D9"/>
          </a:solidFill>
        </p:spPr>
        <p:txBody>
          <a:bodyPr wrap="square" lIns="0" tIns="0" rIns="0" bIns="0" rtlCol="0"/>
          <a:lstStyle/>
          <a:p>
            <a:endParaRPr dirty="0"/>
          </a:p>
        </p:txBody>
      </p:sp>
      <p:sp>
        <p:nvSpPr>
          <p:cNvPr id="3" name="object 3"/>
          <p:cNvSpPr txBox="1">
            <a:spLocks noGrp="1"/>
          </p:cNvSpPr>
          <p:nvPr>
            <p:ph type="title"/>
          </p:nvPr>
        </p:nvSpPr>
        <p:spPr>
          <a:xfrm>
            <a:off x="2196465" y="152902"/>
            <a:ext cx="7799070" cy="1367041"/>
          </a:xfrm>
          <a:prstGeom prst="rect">
            <a:avLst/>
          </a:prstGeom>
        </p:spPr>
        <p:txBody>
          <a:bodyPr vert="horz" wrap="square" lIns="0" tIns="12700" rIns="0" bIns="0" rtlCol="0">
            <a:spAutoFit/>
          </a:bodyPr>
          <a:lstStyle/>
          <a:p>
            <a:pPr marL="12700">
              <a:lnSpc>
                <a:spcPct val="100000"/>
              </a:lnSpc>
              <a:spcBef>
                <a:spcPts val="100"/>
              </a:spcBef>
            </a:pPr>
            <a:r>
              <a:rPr sz="4400" spc="-85" dirty="0"/>
              <a:t>E</a:t>
            </a:r>
            <a:r>
              <a:rPr lang="en-US" sz="4400" spc="-85" dirty="0"/>
              <a:t>thnicity</a:t>
            </a:r>
            <a:r>
              <a:rPr sz="4400" spc="-195" dirty="0"/>
              <a:t> </a:t>
            </a:r>
            <a:r>
              <a:rPr sz="4400" spc="-45" dirty="0"/>
              <a:t>Data</a:t>
            </a:r>
            <a:r>
              <a:rPr lang="en-US" sz="4400" spc="-45" dirty="0"/>
              <a:t> </a:t>
            </a:r>
            <a:r>
              <a:rPr lang="en-US" spc="-45" dirty="0"/>
              <a:t>Collection at Detention Center</a:t>
            </a:r>
            <a:endParaRPr spc="-45" dirty="0"/>
          </a:p>
        </p:txBody>
      </p:sp>
      <p:sp>
        <p:nvSpPr>
          <p:cNvPr id="5" name="object 5"/>
          <p:cNvSpPr txBox="1"/>
          <p:nvPr/>
        </p:nvSpPr>
        <p:spPr>
          <a:xfrm>
            <a:off x="6955790" y="1665429"/>
            <a:ext cx="4596765" cy="4295022"/>
          </a:xfrm>
          <a:prstGeom prst="rect">
            <a:avLst/>
          </a:prstGeom>
        </p:spPr>
        <p:txBody>
          <a:bodyPr vert="horz" wrap="square" lIns="0" tIns="12065" rIns="0" bIns="0" rtlCol="0">
            <a:spAutoFit/>
          </a:bodyPr>
          <a:lstStyle/>
          <a:p>
            <a:pPr marL="12700" marR="5080">
              <a:lnSpc>
                <a:spcPct val="107000"/>
              </a:lnSpc>
              <a:spcBef>
                <a:spcPts val="95"/>
              </a:spcBef>
            </a:pPr>
            <a:r>
              <a:rPr lang="en-US" sz="2000" dirty="0">
                <a:latin typeface="Cambria"/>
                <a:cs typeface="Cambria"/>
              </a:rPr>
              <a:t>Detainees whose ethnicity is neither white nor African American is now being collected at the Detention Center.</a:t>
            </a:r>
          </a:p>
          <a:p>
            <a:pPr marL="12700" marR="5080">
              <a:lnSpc>
                <a:spcPct val="107000"/>
              </a:lnSpc>
              <a:spcBef>
                <a:spcPts val="95"/>
              </a:spcBef>
            </a:pPr>
            <a:endParaRPr lang="en-US" sz="2000" dirty="0">
              <a:latin typeface="Cambria"/>
              <a:cs typeface="Cambria"/>
            </a:endParaRPr>
          </a:p>
          <a:p>
            <a:pPr marL="12700" marR="5080">
              <a:lnSpc>
                <a:spcPct val="107000"/>
              </a:lnSpc>
              <a:spcBef>
                <a:spcPts val="95"/>
              </a:spcBef>
            </a:pPr>
            <a:r>
              <a:rPr sz="2000" dirty="0">
                <a:latin typeface="Cambria"/>
                <a:cs typeface="Cambria"/>
              </a:rPr>
              <a:t>Through</a:t>
            </a:r>
            <a:r>
              <a:rPr sz="2000" spc="-50" dirty="0">
                <a:latin typeface="Cambria"/>
                <a:cs typeface="Cambria"/>
              </a:rPr>
              <a:t> </a:t>
            </a:r>
            <a:r>
              <a:rPr sz="2000" dirty="0">
                <a:latin typeface="Cambria"/>
                <a:cs typeface="Cambria"/>
              </a:rPr>
              <a:t>technical</a:t>
            </a:r>
            <a:r>
              <a:rPr sz="2000" spc="-30" dirty="0">
                <a:latin typeface="Cambria"/>
                <a:cs typeface="Cambria"/>
              </a:rPr>
              <a:t> </a:t>
            </a:r>
            <a:r>
              <a:rPr sz="2000" dirty="0">
                <a:latin typeface="Cambria"/>
                <a:cs typeface="Cambria"/>
              </a:rPr>
              <a:t>assistance</a:t>
            </a:r>
            <a:r>
              <a:rPr sz="2000" spc="-60" dirty="0">
                <a:latin typeface="Cambria"/>
                <a:cs typeface="Cambria"/>
              </a:rPr>
              <a:t> </a:t>
            </a:r>
            <a:r>
              <a:rPr sz="2000" dirty="0">
                <a:latin typeface="Cambria"/>
                <a:cs typeface="Cambria"/>
              </a:rPr>
              <a:t>from</a:t>
            </a:r>
            <a:r>
              <a:rPr sz="2000" spc="-35" dirty="0">
                <a:latin typeface="Cambria"/>
                <a:cs typeface="Cambria"/>
              </a:rPr>
              <a:t> </a:t>
            </a:r>
            <a:r>
              <a:rPr sz="2000" spc="-25" dirty="0">
                <a:latin typeface="Cambria"/>
                <a:cs typeface="Cambria"/>
              </a:rPr>
              <a:t>the </a:t>
            </a:r>
            <a:r>
              <a:rPr sz="2000" spc="-20" dirty="0">
                <a:latin typeface="Cambria"/>
                <a:cs typeface="Cambria"/>
              </a:rPr>
              <a:t>Burns</a:t>
            </a:r>
            <a:r>
              <a:rPr sz="2000" spc="65" dirty="0">
                <a:latin typeface="Cambria"/>
                <a:cs typeface="Cambria"/>
              </a:rPr>
              <a:t> </a:t>
            </a:r>
            <a:r>
              <a:rPr sz="2000" spc="-10" dirty="0">
                <a:latin typeface="Cambria"/>
                <a:cs typeface="Cambria"/>
              </a:rPr>
              <a:t>Institue,</a:t>
            </a:r>
            <a:r>
              <a:rPr sz="2000" spc="65" dirty="0">
                <a:latin typeface="Cambria"/>
                <a:cs typeface="Cambria"/>
              </a:rPr>
              <a:t> </a:t>
            </a:r>
            <a:r>
              <a:rPr sz="2000" dirty="0">
                <a:latin typeface="Cambria"/>
                <a:cs typeface="Cambria"/>
              </a:rPr>
              <a:t>Justice</a:t>
            </a:r>
            <a:r>
              <a:rPr sz="2000" spc="75" dirty="0">
                <a:latin typeface="Cambria"/>
                <a:cs typeface="Cambria"/>
              </a:rPr>
              <a:t> </a:t>
            </a:r>
            <a:r>
              <a:rPr sz="2000" dirty="0">
                <a:latin typeface="Cambria"/>
                <a:cs typeface="Cambria"/>
              </a:rPr>
              <a:t>Services</a:t>
            </a:r>
            <a:r>
              <a:rPr sz="2000" spc="100" dirty="0">
                <a:latin typeface="Cambria"/>
                <a:cs typeface="Cambria"/>
              </a:rPr>
              <a:t> </a:t>
            </a:r>
            <a:r>
              <a:rPr sz="2000" spc="-10" dirty="0">
                <a:latin typeface="Cambria"/>
                <a:cs typeface="Cambria"/>
              </a:rPr>
              <a:t>staff </a:t>
            </a:r>
            <a:r>
              <a:rPr sz="2000" spc="-25" dirty="0">
                <a:latin typeface="Cambria"/>
                <a:cs typeface="Cambria"/>
              </a:rPr>
              <a:t>worked</a:t>
            </a:r>
            <a:r>
              <a:rPr sz="2000" spc="-60" dirty="0">
                <a:latin typeface="Cambria"/>
                <a:cs typeface="Cambria"/>
              </a:rPr>
              <a:t> </a:t>
            </a:r>
            <a:r>
              <a:rPr sz="2000" spc="-20" dirty="0">
                <a:latin typeface="Cambria"/>
                <a:cs typeface="Cambria"/>
              </a:rPr>
              <a:t>with</a:t>
            </a:r>
            <a:r>
              <a:rPr sz="2000" spc="-60" dirty="0">
                <a:latin typeface="Cambria"/>
                <a:cs typeface="Cambria"/>
              </a:rPr>
              <a:t> </a:t>
            </a:r>
            <a:r>
              <a:rPr sz="2000" dirty="0">
                <a:latin typeface="Cambria"/>
                <a:cs typeface="Cambria"/>
              </a:rPr>
              <a:t>the</a:t>
            </a:r>
            <a:r>
              <a:rPr sz="2000" spc="-45" dirty="0">
                <a:latin typeface="Cambria"/>
                <a:cs typeface="Cambria"/>
              </a:rPr>
              <a:t> </a:t>
            </a:r>
            <a:r>
              <a:rPr sz="2000" dirty="0">
                <a:latin typeface="Cambria"/>
                <a:cs typeface="Cambria"/>
              </a:rPr>
              <a:t>Identification</a:t>
            </a:r>
            <a:r>
              <a:rPr sz="2000" spc="-60" dirty="0">
                <a:latin typeface="Cambria"/>
                <a:cs typeface="Cambria"/>
              </a:rPr>
              <a:t> </a:t>
            </a:r>
            <a:r>
              <a:rPr sz="2000" spc="-10" dirty="0">
                <a:latin typeface="Cambria"/>
                <a:cs typeface="Cambria"/>
              </a:rPr>
              <a:t>Bureau</a:t>
            </a:r>
            <a:r>
              <a:rPr sz="2000" spc="-55" dirty="0">
                <a:latin typeface="Cambria"/>
                <a:cs typeface="Cambria"/>
              </a:rPr>
              <a:t> </a:t>
            </a:r>
            <a:r>
              <a:rPr sz="2000" spc="-25" dirty="0">
                <a:latin typeface="Cambria"/>
                <a:cs typeface="Cambria"/>
              </a:rPr>
              <a:t>and </a:t>
            </a:r>
            <a:r>
              <a:rPr sz="2000" dirty="0">
                <a:latin typeface="Cambria"/>
                <a:cs typeface="Cambria"/>
              </a:rPr>
              <a:t>the</a:t>
            </a:r>
            <a:r>
              <a:rPr sz="2000" spc="80" dirty="0">
                <a:latin typeface="Cambria"/>
                <a:cs typeface="Cambria"/>
              </a:rPr>
              <a:t> </a:t>
            </a:r>
            <a:r>
              <a:rPr sz="2000" dirty="0">
                <a:latin typeface="Cambria"/>
                <a:cs typeface="Cambria"/>
              </a:rPr>
              <a:t>Buncombe</a:t>
            </a:r>
            <a:r>
              <a:rPr sz="2000" spc="45" dirty="0">
                <a:latin typeface="Cambria"/>
                <a:cs typeface="Cambria"/>
              </a:rPr>
              <a:t> </a:t>
            </a:r>
            <a:r>
              <a:rPr sz="2000" dirty="0">
                <a:latin typeface="Cambria"/>
                <a:cs typeface="Cambria"/>
              </a:rPr>
              <a:t>County</a:t>
            </a:r>
            <a:r>
              <a:rPr sz="2000" spc="85" dirty="0">
                <a:latin typeface="Cambria"/>
                <a:cs typeface="Cambria"/>
              </a:rPr>
              <a:t> </a:t>
            </a:r>
            <a:r>
              <a:rPr sz="2000" dirty="0">
                <a:latin typeface="Cambria"/>
                <a:cs typeface="Cambria"/>
              </a:rPr>
              <a:t>Detention</a:t>
            </a:r>
            <a:r>
              <a:rPr sz="2000" spc="80" dirty="0">
                <a:latin typeface="Cambria"/>
                <a:cs typeface="Cambria"/>
              </a:rPr>
              <a:t> </a:t>
            </a:r>
            <a:r>
              <a:rPr sz="2000" spc="-10" dirty="0">
                <a:latin typeface="Cambria"/>
                <a:cs typeface="Cambria"/>
              </a:rPr>
              <a:t>Center </a:t>
            </a:r>
            <a:r>
              <a:rPr sz="2000" dirty="0">
                <a:latin typeface="Cambria"/>
                <a:cs typeface="Cambria"/>
              </a:rPr>
              <a:t>staff</a:t>
            </a:r>
            <a:r>
              <a:rPr sz="2000" spc="5" dirty="0">
                <a:latin typeface="Cambria"/>
                <a:cs typeface="Cambria"/>
              </a:rPr>
              <a:t> </a:t>
            </a:r>
            <a:r>
              <a:rPr sz="2000" dirty="0">
                <a:latin typeface="Cambria"/>
                <a:cs typeface="Cambria"/>
              </a:rPr>
              <a:t>to</a:t>
            </a:r>
            <a:r>
              <a:rPr sz="2000" spc="25" dirty="0">
                <a:latin typeface="Cambria"/>
                <a:cs typeface="Cambria"/>
              </a:rPr>
              <a:t> </a:t>
            </a:r>
            <a:r>
              <a:rPr sz="2000" dirty="0">
                <a:latin typeface="Cambria"/>
                <a:cs typeface="Cambria"/>
              </a:rPr>
              <a:t>create</a:t>
            </a:r>
            <a:r>
              <a:rPr sz="2000" spc="20" dirty="0">
                <a:latin typeface="Cambria"/>
                <a:cs typeface="Cambria"/>
              </a:rPr>
              <a:t> </a:t>
            </a:r>
            <a:r>
              <a:rPr sz="2000" dirty="0">
                <a:latin typeface="Cambria"/>
                <a:cs typeface="Cambria"/>
              </a:rPr>
              <a:t>a</a:t>
            </a:r>
            <a:r>
              <a:rPr sz="2000" spc="15" dirty="0">
                <a:latin typeface="Cambria"/>
                <a:cs typeface="Cambria"/>
              </a:rPr>
              <a:t> </a:t>
            </a:r>
            <a:r>
              <a:rPr sz="2000" dirty="0">
                <a:latin typeface="Cambria"/>
                <a:cs typeface="Cambria"/>
              </a:rPr>
              <a:t>field</a:t>
            </a:r>
            <a:r>
              <a:rPr sz="2000" spc="20" dirty="0">
                <a:latin typeface="Cambria"/>
                <a:cs typeface="Cambria"/>
              </a:rPr>
              <a:t> </a:t>
            </a:r>
            <a:r>
              <a:rPr sz="2000" spc="-10" dirty="0">
                <a:latin typeface="Cambria"/>
                <a:cs typeface="Cambria"/>
              </a:rPr>
              <a:t>where</a:t>
            </a:r>
            <a:r>
              <a:rPr sz="2000" spc="15" dirty="0">
                <a:latin typeface="Cambria"/>
                <a:cs typeface="Cambria"/>
              </a:rPr>
              <a:t> </a:t>
            </a:r>
            <a:r>
              <a:rPr sz="2000" spc="-25" dirty="0">
                <a:latin typeface="Cambria"/>
                <a:cs typeface="Cambria"/>
              </a:rPr>
              <a:t>the </a:t>
            </a:r>
            <a:r>
              <a:rPr sz="2000" dirty="0">
                <a:latin typeface="Cambria"/>
                <a:cs typeface="Cambria"/>
              </a:rPr>
              <a:t>demographic</a:t>
            </a:r>
            <a:r>
              <a:rPr sz="2000" spc="30" dirty="0">
                <a:latin typeface="Cambria"/>
                <a:cs typeface="Cambria"/>
              </a:rPr>
              <a:t> </a:t>
            </a:r>
            <a:r>
              <a:rPr sz="2000" dirty="0">
                <a:latin typeface="Cambria"/>
                <a:cs typeface="Cambria"/>
              </a:rPr>
              <a:t>data</a:t>
            </a:r>
            <a:r>
              <a:rPr sz="2000" spc="40" dirty="0">
                <a:latin typeface="Cambria"/>
                <a:cs typeface="Cambria"/>
              </a:rPr>
              <a:t> </a:t>
            </a:r>
            <a:r>
              <a:rPr sz="2000" dirty="0">
                <a:latin typeface="Cambria"/>
                <a:cs typeface="Cambria"/>
              </a:rPr>
              <a:t>could</a:t>
            </a:r>
            <a:r>
              <a:rPr sz="2000" spc="50" dirty="0">
                <a:latin typeface="Cambria"/>
                <a:cs typeface="Cambria"/>
              </a:rPr>
              <a:t> </a:t>
            </a:r>
            <a:r>
              <a:rPr sz="2000" dirty="0">
                <a:latin typeface="Cambria"/>
                <a:cs typeface="Cambria"/>
              </a:rPr>
              <a:t>be</a:t>
            </a:r>
            <a:r>
              <a:rPr sz="2000" spc="45" dirty="0">
                <a:latin typeface="Cambria"/>
                <a:cs typeface="Cambria"/>
              </a:rPr>
              <a:t> </a:t>
            </a:r>
            <a:r>
              <a:rPr sz="2000" spc="-10" dirty="0">
                <a:latin typeface="Cambria"/>
                <a:cs typeface="Cambria"/>
              </a:rPr>
              <a:t>collected.</a:t>
            </a:r>
            <a:endParaRPr sz="3550" dirty="0">
              <a:latin typeface="Cambria"/>
              <a:cs typeface="Cambria"/>
            </a:endParaRPr>
          </a:p>
          <a:p>
            <a:pPr marL="12700" marR="120650">
              <a:lnSpc>
                <a:spcPct val="107000"/>
              </a:lnSpc>
              <a:spcBef>
                <a:spcPts val="5"/>
              </a:spcBef>
            </a:pPr>
            <a:r>
              <a:rPr sz="2000" dirty="0">
                <a:latin typeface="Cambria"/>
                <a:cs typeface="Cambria"/>
              </a:rPr>
              <a:t>The</a:t>
            </a:r>
            <a:r>
              <a:rPr sz="2000" spc="45" dirty="0">
                <a:latin typeface="Cambria"/>
                <a:cs typeface="Cambria"/>
              </a:rPr>
              <a:t> </a:t>
            </a:r>
            <a:r>
              <a:rPr sz="2000" dirty="0">
                <a:latin typeface="Cambria"/>
                <a:cs typeface="Cambria"/>
              </a:rPr>
              <a:t>goal</a:t>
            </a:r>
            <a:r>
              <a:rPr sz="2000" spc="50" dirty="0">
                <a:latin typeface="Cambria"/>
                <a:cs typeface="Cambria"/>
              </a:rPr>
              <a:t> </a:t>
            </a:r>
            <a:r>
              <a:rPr sz="2000" dirty="0">
                <a:latin typeface="Cambria"/>
                <a:cs typeface="Cambria"/>
              </a:rPr>
              <a:t>is</a:t>
            </a:r>
            <a:r>
              <a:rPr sz="2000" spc="50" dirty="0">
                <a:latin typeface="Cambria"/>
                <a:cs typeface="Cambria"/>
              </a:rPr>
              <a:t> </a:t>
            </a:r>
            <a:r>
              <a:rPr sz="2000" dirty="0">
                <a:latin typeface="Cambria"/>
                <a:cs typeface="Cambria"/>
              </a:rPr>
              <a:t>to</a:t>
            </a:r>
            <a:r>
              <a:rPr sz="2000" spc="55" dirty="0">
                <a:latin typeface="Cambria"/>
                <a:cs typeface="Cambria"/>
              </a:rPr>
              <a:t> </a:t>
            </a:r>
            <a:r>
              <a:rPr sz="2000" dirty="0">
                <a:latin typeface="Cambria"/>
                <a:cs typeface="Cambria"/>
              </a:rPr>
              <a:t>use</a:t>
            </a:r>
            <a:r>
              <a:rPr sz="2000" spc="55" dirty="0">
                <a:latin typeface="Cambria"/>
                <a:cs typeface="Cambria"/>
              </a:rPr>
              <a:t> </a:t>
            </a:r>
            <a:r>
              <a:rPr sz="2000" spc="-20" dirty="0">
                <a:latin typeface="Cambria"/>
                <a:cs typeface="Cambria"/>
              </a:rPr>
              <a:t>information</a:t>
            </a:r>
            <a:r>
              <a:rPr sz="2000" spc="25" dirty="0">
                <a:latin typeface="Cambria"/>
                <a:cs typeface="Cambria"/>
              </a:rPr>
              <a:t> </a:t>
            </a:r>
            <a:r>
              <a:rPr sz="2000" dirty="0">
                <a:latin typeface="Cambria"/>
                <a:cs typeface="Cambria"/>
              </a:rPr>
              <a:t>to</a:t>
            </a:r>
            <a:r>
              <a:rPr sz="2000" spc="70" dirty="0">
                <a:latin typeface="Cambria"/>
                <a:cs typeface="Cambria"/>
              </a:rPr>
              <a:t> </a:t>
            </a:r>
            <a:r>
              <a:rPr sz="2000" spc="-10" dirty="0">
                <a:latin typeface="Cambria"/>
                <a:cs typeface="Cambria"/>
              </a:rPr>
              <a:t>develop strategies</a:t>
            </a:r>
            <a:r>
              <a:rPr sz="2000" spc="-15" dirty="0">
                <a:latin typeface="Cambria"/>
                <a:cs typeface="Cambria"/>
              </a:rPr>
              <a:t> </a:t>
            </a:r>
            <a:r>
              <a:rPr sz="2000" dirty="0">
                <a:latin typeface="Cambria"/>
                <a:cs typeface="Cambria"/>
              </a:rPr>
              <a:t>to</a:t>
            </a:r>
            <a:r>
              <a:rPr sz="2000" spc="-20" dirty="0">
                <a:latin typeface="Cambria"/>
                <a:cs typeface="Cambria"/>
              </a:rPr>
              <a:t> </a:t>
            </a:r>
            <a:r>
              <a:rPr sz="2000" spc="-10" dirty="0">
                <a:latin typeface="Cambria"/>
                <a:cs typeface="Cambria"/>
              </a:rPr>
              <a:t>ensure</a:t>
            </a:r>
            <a:r>
              <a:rPr sz="2000" spc="-15" dirty="0">
                <a:latin typeface="Cambria"/>
                <a:cs typeface="Cambria"/>
              </a:rPr>
              <a:t> </a:t>
            </a:r>
            <a:r>
              <a:rPr sz="2000" dirty="0">
                <a:latin typeface="Cambria"/>
                <a:cs typeface="Cambria"/>
              </a:rPr>
              <a:t>we</a:t>
            </a:r>
            <a:r>
              <a:rPr sz="2000" spc="-25" dirty="0">
                <a:latin typeface="Cambria"/>
                <a:cs typeface="Cambria"/>
              </a:rPr>
              <a:t> </a:t>
            </a:r>
            <a:r>
              <a:rPr sz="2000" dirty="0">
                <a:latin typeface="Cambria"/>
                <a:cs typeface="Cambria"/>
              </a:rPr>
              <a:t>are</a:t>
            </a:r>
            <a:r>
              <a:rPr sz="2000" spc="-20" dirty="0">
                <a:latin typeface="Cambria"/>
                <a:cs typeface="Cambria"/>
              </a:rPr>
              <a:t> </a:t>
            </a:r>
            <a:r>
              <a:rPr sz="2000" spc="-10" dirty="0">
                <a:latin typeface="Cambria"/>
                <a:cs typeface="Cambria"/>
              </a:rPr>
              <a:t>culturally </a:t>
            </a:r>
            <a:r>
              <a:rPr sz="2000" dirty="0">
                <a:latin typeface="Cambria"/>
                <a:cs typeface="Cambria"/>
              </a:rPr>
              <a:t>aliging </a:t>
            </a:r>
            <a:r>
              <a:rPr sz="2000" spc="-10" dirty="0">
                <a:latin typeface="Cambria"/>
                <a:cs typeface="Cambria"/>
              </a:rPr>
              <a:t>programing</a:t>
            </a:r>
            <a:r>
              <a:rPr sz="2000" dirty="0">
                <a:latin typeface="Cambria"/>
                <a:cs typeface="Cambria"/>
              </a:rPr>
              <a:t> and</a:t>
            </a:r>
            <a:r>
              <a:rPr sz="2000" spc="-5" dirty="0">
                <a:latin typeface="Cambria"/>
                <a:cs typeface="Cambria"/>
              </a:rPr>
              <a:t> </a:t>
            </a:r>
            <a:r>
              <a:rPr sz="2000" spc="-10" dirty="0">
                <a:latin typeface="Cambria"/>
                <a:cs typeface="Cambria"/>
              </a:rPr>
              <a:t>services.</a:t>
            </a:r>
            <a:endParaRPr sz="2000" dirty="0">
              <a:latin typeface="Cambria"/>
              <a:cs typeface="Cambria"/>
            </a:endParaRPr>
          </a:p>
        </p:txBody>
      </p:sp>
      <p:graphicFrame>
        <p:nvGraphicFramePr>
          <p:cNvPr id="6" name="object 6"/>
          <p:cNvGraphicFramePr>
            <a:graphicFrameLocks noGrp="1"/>
          </p:cNvGraphicFramePr>
          <p:nvPr>
            <p:extLst>
              <p:ext uri="{D42A27DB-BD31-4B8C-83A1-F6EECF244321}">
                <p14:modId xmlns:p14="http://schemas.microsoft.com/office/powerpoint/2010/main" val="333726222"/>
              </p:ext>
            </p:extLst>
          </p:nvPr>
        </p:nvGraphicFramePr>
        <p:xfrm>
          <a:off x="958395" y="2812777"/>
          <a:ext cx="5617845" cy="2960370"/>
        </p:xfrm>
        <a:graphic>
          <a:graphicData uri="http://schemas.openxmlformats.org/drawingml/2006/table">
            <a:tbl>
              <a:tblPr firstRow="1" bandRow="1">
                <a:tableStyleId>{2D5ABB26-0587-4C30-8999-92F81FD0307C}</a:tableStyleId>
              </a:tblPr>
              <a:tblGrid>
                <a:gridCol w="2866390">
                  <a:extLst>
                    <a:ext uri="{9D8B030D-6E8A-4147-A177-3AD203B41FA5}">
                      <a16:colId xmlns:a16="http://schemas.microsoft.com/office/drawing/2014/main" val="20000"/>
                    </a:ext>
                  </a:extLst>
                </a:gridCol>
                <a:gridCol w="2751455">
                  <a:extLst>
                    <a:ext uri="{9D8B030D-6E8A-4147-A177-3AD203B41FA5}">
                      <a16:colId xmlns:a16="http://schemas.microsoft.com/office/drawing/2014/main" val="20001"/>
                    </a:ext>
                  </a:extLst>
                </a:gridCol>
              </a:tblGrid>
              <a:tr h="335915">
                <a:tc>
                  <a:txBody>
                    <a:bodyPr/>
                    <a:lstStyle/>
                    <a:p>
                      <a:pPr marL="0" algn="l">
                        <a:lnSpc>
                          <a:spcPct val="100000"/>
                        </a:lnSpc>
                        <a:spcBef>
                          <a:spcPts val="0"/>
                        </a:spcBef>
                      </a:pPr>
                      <a:r>
                        <a:rPr sz="1900" b="1" spc="-245" dirty="0">
                          <a:solidFill>
                            <a:srgbClr val="FFFFFF"/>
                          </a:solidFill>
                          <a:latin typeface="+mn-lt"/>
                          <a:cs typeface="Calibri"/>
                        </a:rPr>
                        <a:t>Ethnicity</a:t>
                      </a:r>
                      <a:r>
                        <a:rPr sz="1900" b="1" spc="-95" dirty="0">
                          <a:solidFill>
                            <a:srgbClr val="FFFFFF"/>
                          </a:solidFill>
                          <a:latin typeface="+mn-lt"/>
                          <a:cs typeface="Calibri"/>
                        </a:rPr>
                        <a:t> </a:t>
                      </a:r>
                      <a:r>
                        <a:rPr sz="1900" b="1" spc="-265" dirty="0">
                          <a:solidFill>
                            <a:srgbClr val="FFFFFF"/>
                          </a:solidFill>
                          <a:latin typeface="+mn-lt"/>
                          <a:cs typeface="Calibri"/>
                        </a:rPr>
                        <a:t>Description</a:t>
                      </a:r>
                      <a:endParaRPr sz="1900" dirty="0">
                        <a:latin typeface="+mn-lt"/>
                        <a:cs typeface="Calibri"/>
                      </a:endParaRPr>
                    </a:p>
                  </a:txBody>
                  <a:tcPr marL="0" marR="0" marT="22860" marB="0">
                    <a:lnL w="12700">
                      <a:solidFill>
                        <a:srgbClr val="9BC2E6"/>
                      </a:solidFill>
                      <a:prstDash val="solid"/>
                    </a:lnL>
                    <a:lnT w="19050">
                      <a:solidFill>
                        <a:srgbClr val="9BC2E6"/>
                      </a:solidFill>
                      <a:prstDash val="solid"/>
                    </a:lnT>
                    <a:lnB w="19050">
                      <a:solidFill>
                        <a:srgbClr val="9BC2E6"/>
                      </a:solidFill>
                      <a:prstDash val="solid"/>
                    </a:lnB>
                    <a:solidFill>
                      <a:srgbClr val="5B9BD4"/>
                    </a:solidFill>
                  </a:tcPr>
                </a:tc>
                <a:tc>
                  <a:txBody>
                    <a:bodyPr/>
                    <a:lstStyle/>
                    <a:p>
                      <a:pPr marL="0" marR="146685" algn="l">
                        <a:lnSpc>
                          <a:spcPct val="100000"/>
                        </a:lnSpc>
                        <a:spcBef>
                          <a:spcPts val="0"/>
                        </a:spcBef>
                      </a:pPr>
                      <a:r>
                        <a:rPr sz="1900" b="1" spc="-325" dirty="0">
                          <a:solidFill>
                            <a:srgbClr val="FFFFFF"/>
                          </a:solidFill>
                          <a:latin typeface="+mn-lt"/>
                          <a:cs typeface="Calibri"/>
                        </a:rPr>
                        <a:t>Number</a:t>
                      </a:r>
                      <a:r>
                        <a:rPr sz="1900" b="1" spc="-275" dirty="0">
                          <a:solidFill>
                            <a:srgbClr val="FFFFFF"/>
                          </a:solidFill>
                          <a:latin typeface="+mn-lt"/>
                          <a:cs typeface="Calibri"/>
                        </a:rPr>
                        <a:t> </a:t>
                      </a:r>
                      <a:r>
                        <a:rPr sz="1900" b="1" spc="-254" dirty="0">
                          <a:solidFill>
                            <a:srgbClr val="FFFFFF"/>
                          </a:solidFill>
                          <a:latin typeface="+mn-lt"/>
                          <a:cs typeface="Calibri"/>
                        </a:rPr>
                        <a:t>of</a:t>
                      </a:r>
                      <a:r>
                        <a:rPr sz="1900" b="1" spc="-110" dirty="0">
                          <a:solidFill>
                            <a:srgbClr val="FFFFFF"/>
                          </a:solidFill>
                          <a:latin typeface="+mn-lt"/>
                          <a:cs typeface="Calibri"/>
                        </a:rPr>
                        <a:t> </a:t>
                      </a:r>
                      <a:r>
                        <a:rPr sz="1900" b="1" spc="-70" dirty="0">
                          <a:solidFill>
                            <a:srgbClr val="FFFFFF"/>
                          </a:solidFill>
                          <a:latin typeface="+mn-lt"/>
                          <a:cs typeface="Calibri"/>
                        </a:rPr>
                        <a:t>Clients</a:t>
                      </a:r>
                      <a:endParaRPr sz="1900" dirty="0">
                        <a:latin typeface="+mn-lt"/>
                        <a:cs typeface="Calibri"/>
                      </a:endParaRPr>
                    </a:p>
                  </a:txBody>
                  <a:tcPr marL="0" marR="0" marT="22860" marB="0">
                    <a:lnR w="12700">
                      <a:solidFill>
                        <a:srgbClr val="9BC2E6"/>
                      </a:solidFill>
                      <a:prstDash val="solid"/>
                    </a:lnR>
                    <a:lnT w="19050">
                      <a:solidFill>
                        <a:srgbClr val="9BC2E6"/>
                      </a:solidFill>
                      <a:prstDash val="solid"/>
                    </a:lnT>
                    <a:lnB w="19050">
                      <a:solidFill>
                        <a:srgbClr val="9BC2E6"/>
                      </a:solidFill>
                      <a:prstDash val="solid"/>
                    </a:lnB>
                    <a:solidFill>
                      <a:srgbClr val="5B9BD4"/>
                    </a:solidFill>
                  </a:tcPr>
                </a:tc>
                <a:extLst>
                  <a:ext uri="{0D108BD9-81ED-4DB2-BD59-A6C34878D82A}">
                    <a16:rowId xmlns:a16="http://schemas.microsoft.com/office/drawing/2014/main" val="10000"/>
                  </a:ext>
                </a:extLst>
              </a:tr>
              <a:tr h="320040">
                <a:tc>
                  <a:txBody>
                    <a:bodyPr/>
                    <a:lstStyle/>
                    <a:p>
                      <a:pPr marL="0" algn="l">
                        <a:lnSpc>
                          <a:spcPct val="100000"/>
                        </a:lnSpc>
                        <a:spcBef>
                          <a:spcPts val="0"/>
                        </a:spcBef>
                      </a:pPr>
                      <a:r>
                        <a:rPr sz="2000" kern="1200" dirty="0">
                          <a:solidFill>
                            <a:schemeClr val="tx1"/>
                          </a:solidFill>
                          <a:latin typeface="Cambria"/>
                          <a:ea typeface="+mn-ea"/>
                          <a:cs typeface="Calibri"/>
                        </a:rPr>
                        <a:t>OTHER</a:t>
                      </a:r>
                      <a:endParaRPr sz="2000" kern="1200">
                        <a:solidFill>
                          <a:schemeClr val="tx1"/>
                        </a:solidFill>
                        <a:latin typeface="Cambria"/>
                        <a:ea typeface="+mn-ea"/>
                        <a:cs typeface="Calibri"/>
                      </a:endParaRPr>
                    </a:p>
                  </a:txBody>
                  <a:tcPr marL="0" marR="0" marT="6985" marB="0">
                    <a:lnL w="12700">
                      <a:solidFill>
                        <a:srgbClr val="9BC2E6"/>
                      </a:solidFill>
                      <a:prstDash val="solid"/>
                    </a:lnL>
                    <a:lnT w="19050">
                      <a:solidFill>
                        <a:srgbClr val="9BC2E6"/>
                      </a:solidFill>
                      <a:prstDash val="solid"/>
                    </a:lnT>
                    <a:lnB w="19050">
                      <a:solidFill>
                        <a:srgbClr val="9BC2E6"/>
                      </a:solidFill>
                      <a:prstDash val="solid"/>
                    </a:lnB>
                    <a:solidFill>
                      <a:srgbClr val="DDEBF7"/>
                    </a:solidFill>
                  </a:tcPr>
                </a:tc>
                <a:tc>
                  <a:txBody>
                    <a:bodyPr/>
                    <a:lstStyle/>
                    <a:p>
                      <a:pPr marL="0" marR="77470" algn="l">
                        <a:lnSpc>
                          <a:spcPct val="100000"/>
                        </a:lnSpc>
                        <a:spcBef>
                          <a:spcPts val="0"/>
                        </a:spcBef>
                      </a:pPr>
                      <a:r>
                        <a:rPr sz="2000" kern="1200" dirty="0">
                          <a:solidFill>
                            <a:schemeClr val="tx1"/>
                          </a:solidFill>
                          <a:latin typeface="Cambria"/>
                          <a:ea typeface="+mn-ea"/>
                          <a:cs typeface="Calibri"/>
                        </a:rPr>
                        <a:t>269</a:t>
                      </a:r>
                    </a:p>
                  </a:txBody>
                  <a:tcPr marL="0" marR="0" marT="6985" marB="0">
                    <a:lnR w="12700">
                      <a:solidFill>
                        <a:srgbClr val="9BC2E6"/>
                      </a:solidFill>
                      <a:prstDash val="solid"/>
                    </a:lnR>
                    <a:lnT w="19050">
                      <a:solidFill>
                        <a:srgbClr val="9BC2E6"/>
                      </a:solidFill>
                      <a:prstDash val="solid"/>
                    </a:lnT>
                    <a:lnB w="19050">
                      <a:solidFill>
                        <a:srgbClr val="9BC2E6"/>
                      </a:solidFill>
                      <a:prstDash val="solid"/>
                    </a:lnB>
                    <a:solidFill>
                      <a:srgbClr val="DDEBF7"/>
                    </a:solidFill>
                  </a:tcPr>
                </a:tc>
                <a:extLst>
                  <a:ext uri="{0D108BD9-81ED-4DB2-BD59-A6C34878D82A}">
                    <a16:rowId xmlns:a16="http://schemas.microsoft.com/office/drawing/2014/main" val="10001"/>
                  </a:ext>
                </a:extLst>
              </a:tr>
              <a:tr h="336550">
                <a:tc>
                  <a:txBody>
                    <a:bodyPr/>
                    <a:lstStyle/>
                    <a:p>
                      <a:pPr marL="0" algn="l">
                        <a:lnSpc>
                          <a:spcPct val="100000"/>
                        </a:lnSpc>
                        <a:spcBef>
                          <a:spcPts val="0"/>
                        </a:spcBef>
                      </a:pPr>
                      <a:r>
                        <a:rPr sz="2000" kern="1200" dirty="0">
                          <a:solidFill>
                            <a:schemeClr val="tx1"/>
                          </a:solidFill>
                          <a:latin typeface="Cambria"/>
                          <a:ea typeface="+mn-ea"/>
                          <a:cs typeface="Calibri"/>
                        </a:rPr>
                        <a:t>Blank</a:t>
                      </a:r>
                    </a:p>
                  </a:txBody>
                  <a:tcPr marL="0" marR="0" marT="22860" marB="0">
                    <a:lnL w="12700">
                      <a:solidFill>
                        <a:srgbClr val="9BC2E6"/>
                      </a:solidFill>
                      <a:prstDash val="solid"/>
                    </a:lnL>
                    <a:lnT w="19050">
                      <a:solidFill>
                        <a:srgbClr val="9BC2E6"/>
                      </a:solidFill>
                      <a:prstDash val="solid"/>
                    </a:lnT>
                    <a:lnB w="19050">
                      <a:solidFill>
                        <a:srgbClr val="9BC2E6"/>
                      </a:solidFill>
                      <a:prstDash val="solid"/>
                    </a:lnB>
                    <a:solidFill>
                      <a:srgbClr val="D9D9D9"/>
                    </a:solidFill>
                  </a:tcPr>
                </a:tc>
                <a:tc>
                  <a:txBody>
                    <a:bodyPr/>
                    <a:lstStyle/>
                    <a:p>
                      <a:pPr marL="0" marR="77470" algn="l">
                        <a:lnSpc>
                          <a:spcPct val="100000"/>
                        </a:lnSpc>
                        <a:spcBef>
                          <a:spcPts val="0"/>
                        </a:spcBef>
                      </a:pPr>
                      <a:r>
                        <a:rPr sz="2000" kern="1200" dirty="0">
                          <a:solidFill>
                            <a:schemeClr val="tx1"/>
                          </a:solidFill>
                          <a:latin typeface="Cambria"/>
                          <a:ea typeface="+mn-ea"/>
                          <a:cs typeface="Calibri"/>
                        </a:rPr>
                        <a:t>85</a:t>
                      </a:r>
                    </a:p>
                  </a:txBody>
                  <a:tcPr marL="0" marR="0" marT="22860" marB="0">
                    <a:lnR w="12700">
                      <a:solidFill>
                        <a:srgbClr val="9BC2E6"/>
                      </a:solidFill>
                      <a:prstDash val="solid"/>
                    </a:lnR>
                    <a:lnT w="19050">
                      <a:solidFill>
                        <a:srgbClr val="9BC2E6"/>
                      </a:solidFill>
                      <a:prstDash val="solid"/>
                    </a:lnT>
                    <a:lnB w="19050">
                      <a:solidFill>
                        <a:srgbClr val="9BC2E6"/>
                      </a:solidFill>
                      <a:prstDash val="solid"/>
                    </a:lnB>
                    <a:solidFill>
                      <a:srgbClr val="D9D9D9"/>
                    </a:solidFill>
                  </a:tcPr>
                </a:tc>
                <a:extLst>
                  <a:ext uri="{0D108BD9-81ED-4DB2-BD59-A6C34878D82A}">
                    <a16:rowId xmlns:a16="http://schemas.microsoft.com/office/drawing/2014/main" val="10002"/>
                  </a:ext>
                </a:extLst>
              </a:tr>
              <a:tr h="320040">
                <a:tc>
                  <a:txBody>
                    <a:bodyPr/>
                    <a:lstStyle/>
                    <a:p>
                      <a:pPr marL="0" algn="l">
                        <a:lnSpc>
                          <a:spcPct val="100000"/>
                        </a:lnSpc>
                        <a:spcBef>
                          <a:spcPts val="0"/>
                        </a:spcBef>
                      </a:pPr>
                      <a:r>
                        <a:rPr sz="2000" kern="1200" dirty="0">
                          <a:solidFill>
                            <a:schemeClr val="tx1"/>
                          </a:solidFill>
                          <a:latin typeface="Cambria"/>
                          <a:ea typeface="+mn-ea"/>
                          <a:cs typeface="Calibri"/>
                        </a:rPr>
                        <a:t>UNRESPONSIVE</a:t>
                      </a:r>
                      <a:endParaRPr sz="2000" kern="1200">
                        <a:solidFill>
                          <a:schemeClr val="tx1"/>
                        </a:solidFill>
                        <a:latin typeface="Cambria"/>
                        <a:ea typeface="+mn-ea"/>
                        <a:cs typeface="Calibri"/>
                      </a:endParaRPr>
                    </a:p>
                  </a:txBody>
                  <a:tcPr marL="0" marR="0" marT="6985" marB="0">
                    <a:lnL w="12700">
                      <a:solidFill>
                        <a:srgbClr val="9BC2E6"/>
                      </a:solidFill>
                      <a:prstDash val="solid"/>
                    </a:lnL>
                    <a:lnT w="19050">
                      <a:solidFill>
                        <a:srgbClr val="9BC2E6"/>
                      </a:solidFill>
                      <a:prstDash val="solid"/>
                    </a:lnT>
                    <a:lnB w="19050">
                      <a:solidFill>
                        <a:srgbClr val="9BC2E6"/>
                      </a:solidFill>
                      <a:prstDash val="solid"/>
                    </a:lnB>
                    <a:solidFill>
                      <a:srgbClr val="DDEBF7"/>
                    </a:solidFill>
                  </a:tcPr>
                </a:tc>
                <a:tc>
                  <a:txBody>
                    <a:bodyPr/>
                    <a:lstStyle/>
                    <a:p>
                      <a:pPr marL="0" marR="77470" algn="l">
                        <a:lnSpc>
                          <a:spcPct val="100000"/>
                        </a:lnSpc>
                        <a:spcBef>
                          <a:spcPts val="0"/>
                        </a:spcBef>
                      </a:pPr>
                      <a:r>
                        <a:rPr sz="2000" kern="1200" dirty="0">
                          <a:solidFill>
                            <a:schemeClr val="tx1"/>
                          </a:solidFill>
                          <a:latin typeface="Cambria"/>
                          <a:ea typeface="+mn-ea"/>
                          <a:cs typeface="Calibri"/>
                        </a:rPr>
                        <a:t>22</a:t>
                      </a:r>
                    </a:p>
                  </a:txBody>
                  <a:tcPr marL="0" marR="0" marT="6985" marB="0">
                    <a:lnR w="12700">
                      <a:solidFill>
                        <a:srgbClr val="9BC2E6"/>
                      </a:solidFill>
                      <a:prstDash val="solid"/>
                    </a:lnR>
                    <a:lnT w="19050">
                      <a:solidFill>
                        <a:srgbClr val="9BC2E6"/>
                      </a:solidFill>
                      <a:prstDash val="solid"/>
                    </a:lnT>
                    <a:lnB w="19050">
                      <a:solidFill>
                        <a:srgbClr val="9BC2E6"/>
                      </a:solidFill>
                      <a:prstDash val="solid"/>
                    </a:lnB>
                    <a:solidFill>
                      <a:srgbClr val="DDEBF7"/>
                    </a:solidFill>
                  </a:tcPr>
                </a:tc>
                <a:extLst>
                  <a:ext uri="{0D108BD9-81ED-4DB2-BD59-A6C34878D82A}">
                    <a16:rowId xmlns:a16="http://schemas.microsoft.com/office/drawing/2014/main" val="10003"/>
                  </a:ext>
                </a:extLst>
              </a:tr>
              <a:tr h="335915">
                <a:tc>
                  <a:txBody>
                    <a:bodyPr/>
                    <a:lstStyle/>
                    <a:p>
                      <a:pPr marL="0" algn="l">
                        <a:lnSpc>
                          <a:spcPct val="100000"/>
                        </a:lnSpc>
                        <a:spcBef>
                          <a:spcPts val="0"/>
                        </a:spcBef>
                      </a:pPr>
                      <a:r>
                        <a:rPr sz="2000" kern="1200" dirty="0">
                          <a:solidFill>
                            <a:schemeClr val="tx1"/>
                          </a:solidFill>
                          <a:latin typeface="Cambria"/>
                          <a:ea typeface="+mn-ea"/>
                          <a:cs typeface="Calibri"/>
                        </a:rPr>
                        <a:t>HISPANIC / LATINO</a:t>
                      </a:r>
                      <a:endParaRPr sz="2000" kern="1200">
                        <a:solidFill>
                          <a:schemeClr val="tx1"/>
                        </a:solidFill>
                        <a:latin typeface="Cambria"/>
                        <a:ea typeface="+mn-ea"/>
                        <a:cs typeface="Calibri"/>
                      </a:endParaRPr>
                    </a:p>
                  </a:txBody>
                  <a:tcPr marL="0" marR="0" marT="22860" marB="0">
                    <a:lnL w="12700">
                      <a:solidFill>
                        <a:srgbClr val="9BC2E6"/>
                      </a:solidFill>
                      <a:prstDash val="solid"/>
                    </a:lnL>
                    <a:lnT w="19050">
                      <a:solidFill>
                        <a:srgbClr val="9BC2E6"/>
                      </a:solidFill>
                      <a:prstDash val="solid"/>
                    </a:lnT>
                    <a:lnB w="19050">
                      <a:solidFill>
                        <a:srgbClr val="9BC2E6"/>
                      </a:solidFill>
                      <a:prstDash val="solid"/>
                    </a:lnB>
                    <a:solidFill>
                      <a:srgbClr val="D9D9D9"/>
                    </a:solidFill>
                  </a:tcPr>
                </a:tc>
                <a:tc>
                  <a:txBody>
                    <a:bodyPr/>
                    <a:lstStyle/>
                    <a:p>
                      <a:pPr marL="0" marR="77470" algn="l">
                        <a:lnSpc>
                          <a:spcPct val="100000"/>
                        </a:lnSpc>
                        <a:spcBef>
                          <a:spcPts val="0"/>
                        </a:spcBef>
                      </a:pPr>
                      <a:r>
                        <a:rPr sz="2000" kern="1200" dirty="0">
                          <a:solidFill>
                            <a:schemeClr val="tx1"/>
                          </a:solidFill>
                          <a:latin typeface="Cambria"/>
                          <a:ea typeface="+mn-ea"/>
                          <a:cs typeface="Calibri"/>
                        </a:rPr>
                        <a:t>18</a:t>
                      </a:r>
                    </a:p>
                  </a:txBody>
                  <a:tcPr marL="0" marR="0" marT="22860" marB="0">
                    <a:lnR w="12700">
                      <a:solidFill>
                        <a:srgbClr val="9BC2E6"/>
                      </a:solidFill>
                      <a:prstDash val="solid"/>
                    </a:lnR>
                    <a:lnT w="19050">
                      <a:solidFill>
                        <a:srgbClr val="9BC2E6"/>
                      </a:solidFill>
                      <a:prstDash val="solid"/>
                    </a:lnT>
                    <a:lnB w="19050">
                      <a:solidFill>
                        <a:srgbClr val="9BC2E6"/>
                      </a:solidFill>
                      <a:prstDash val="solid"/>
                    </a:lnB>
                    <a:solidFill>
                      <a:srgbClr val="D9D9D9"/>
                    </a:solidFill>
                  </a:tcPr>
                </a:tc>
                <a:extLst>
                  <a:ext uri="{0D108BD9-81ED-4DB2-BD59-A6C34878D82A}">
                    <a16:rowId xmlns:a16="http://schemas.microsoft.com/office/drawing/2014/main" val="10004"/>
                  </a:ext>
                </a:extLst>
              </a:tr>
              <a:tr h="320040">
                <a:tc>
                  <a:txBody>
                    <a:bodyPr/>
                    <a:lstStyle/>
                    <a:p>
                      <a:pPr marL="0" algn="l">
                        <a:lnSpc>
                          <a:spcPct val="100000"/>
                        </a:lnSpc>
                        <a:spcBef>
                          <a:spcPts val="0"/>
                        </a:spcBef>
                      </a:pPr>
                      <a:r>
                        <a:rPr sz="2000" kern="1200" dirty="0">
                          <a:solidFill>
                            <a:schemeClr val="tx1"/>
                          </a:solidFill>
                          <a:latin typeface="Cambria"/>
                          <a:ea typeface="+mn-ea"/>
                          <a:cs typeface="Calibri"/>
                        </a:rPr>
                        <a:t>CHEROKEE</a:t>
                      </a:r>
                      <a:endParaRPr sz="2000" kern="1200">
                        <a:solidFill>
                          <a:schemeClr val="tx1"/>
                        </a:solidFill>
                        <a:latin typeface="Cambria"/>
                        <a:ea typeface="+mn-ea"/>
                        <a:cs typeface="Calibri"/>
                      </a:endParaRPr>
                    </a:p>
                  </a:txBody>
                  <a:tcPr marL="0" marR="0" marT="6985" marB="0">
                    <a:lnL w="12700">
                      <a:solidFill>
                        <a:srgbClr val="9BC2E6"/>
                      </a:solidFill>
                      <a:prstDash val="solid"/>
                    </a:lnL>
                    <a:lnT w="19050">
                      <a:solidFill>
                        <a:srgbClr val="9BC2E6"/>
                      </a:solidFill>
                      <a:prstDash val="solid"/>
                    </a:lnT>
                    <a:lnB w="19050">
                      <a:solidFill>
                        <a:srgbClr val="9BC2E6"/>
                      </a:solidFill>
                      <a:prstDash val="solid"/>
                    </a:lnB>
                    <a:solidFill>
                      <a:srgbClr val="DDEBF7"/>
                    </a:solidFill>
                  </a:tcPr>
                </a:tc>
                <a:tc>
                  <a:txBody>
                    <a:bodyPr/>
                    <a:lstStyle/>
                    <a:p>
                      <a:pPr marL="0" marR="71120" algn="l">
                        <a:lnSpc>
                          <a:spcPct val="100000"/>
                        </a:lnSpc>
                        <a:spcBef>
                          <a:spcPts val="0"/>
                        </a:spcBef>
                      </a:pPr>
                      <a:r>
                        <a:rPr sz="2000" kern="1200" dirty="0">
                          <a:solidFill>
                            <a:schemeClr val="tx1"/>
                          </a:solidFill>
                          <a:latin typeface="Cambria"/>
                          <a:ea typeface="+mn-ea"/>
                          <a:cs typeface="Calibri"/>
                        </a:rPr>
                        <a:t>3</a:t>
                      </a:r>
                    </a:p>
                  </a:txBody>
                  <a:tcPr marL="0" marR="0" marT="6985" marB="0">
                    <a:lnR w="12700">
                      <a:solidFill>
                        <a:srgbClr val="9BC2E6"/>
                      </a:solidFill>
                      <a:prstDash val="solid"/>
                    </a:lnR>
                    <a:lnT w="19050">
                      <a:solidFill>
                        <a:srgbClr val="9BC2E6"/>
                      </a:solidFill>
                      <a:prstDash val="solid"/>
                    </a:lnT>
                    <a:lnB w="19050">
                      <a:solidFill>
                        <a:srgbClr val="9BC2E6"/>
                      </a:solidFill>
                      <a:prstDash val="solid"/>
                    </a:lnB>
                    <a:solidFill>
                      <a:srgbClr val="DDEBF7"/>
                    </a:solidFill>
                  </a:tcPr>
                </a:tc>
                <a:extLst>
                  <a:ext uri="{0D108BD9-81ED-4DB2-BD59-A6C34878D82A}">
                    <a16:rowId xmlns:a16="http://schemas.microsoft.com/office/drawing/2014/main" val="10005"/>
                  </a:ext>
                </a:extLst>
              </a:tr>
              <a:tr h="335915">
                <a:tc>
                  <a:txBody>
                    <a:bodyPr/>
                    <a:lstStyle/>
                    <a:p>
                      <a:pPr marL="0" algn="l">
                        <a:lnSpc>
                          <a:spcPct val="100000"/>
                        </a:lnSpc>
                        <a:spcBef>
                          <a:spcPts val="0"/>
                        </a:spcBef>
                      </a:pPr>
                      <a:r>
                        <a:rPr sz="2000" kern="1200" dirty="0">
                          <a:solidFill>
                            <a:schemeClr val="tx1"/>
                          </a:solidFill>
                          <a:latin typeface="Cambria"/>
                          <a:ea typeface="+mn-ea"/>
                          <a:cs typeface="Calibri"/>
                        </a:rPr>
                        <a:t>ASIAN</a:t>
                      </a:r>
                    </a:p>
                  </a:txBody>
                  <a:tcPr marL="0" marR="0" marT="22860" marB="0">
                    <a:lnL w="12700">
                      <a:solidFill>
                        <a:srgbClr val="9BC2E6"/>
                      </a:solidFill>
                      <a:prstDash val="solid"/>
                    </a:lnL>
                    <a:lnT w="19050">
                      <a:solidFill>
                        <a:srgbClr val="9BC2E6"/>
                      </a:solidFill>
                      <a:prstDash val="solid"/>
                    </a:lnT>
                    <a:lnB w="19050">
                      <a:solidFill>
                        <a:srgbClr val="9BC2E6"/>
                      </a:solidFill>
                      <a:prstDash val="solid"/>
                    </a:lnB>
                    <a:solidFill>
                      <a:srgbClr val="D9D9D9"/>
                    </a:solidFill>
                  </a:tcPr>
                </a:tc>
                <a:tc>
                  <a:txBody>
                    <a:bodyPr/>
                    <a:lstStyle/>
                    <a:p>
                      <a:pPr marL="0" marR="71120" algn="l">
                        <a:lnSpc>
                          <a:spcPct val="100000"/>
                        </a:lnSpc>
                        <a:spcBef>
                          <a:spcPts val="0"/>
                        </a:spcBef>
                      </a:pPr>
                      <a:r>
                        <a:rPr sz="2000" kern="1200" dirty="0">
                          <a:solidFill>
                            <a:schemeClr val="tx1"/>
                          </a:solidFill>
                          <a:latin typeface="Cambria"/>
                          <a:ea typeface="+mn-ea"/>
                          <a:cs typeface="Calibri"/>
                        </a:rPr>
                        <a:t>1</a:t>
                      </a:r>
                    </a:p>
                  </a:txBody>
                  <a:tcPr marL="0" marR="0" marT="22860" marB="0">
                    <a:lnR w="12700">
                      <a:solidFill>
                        <a:srgbClr val="9BC2E6"/>
                      </a:solidFill>
                      <a:prstDash val="solid"/>
                    </a:lnR>
                    <a:lnT w="19050">
                      <a:solidFill>
                        <a:srgbClr val="9BC2E6"/>
                      </a:solidFill>
                      <a:prstDash val="solid"/>
                    </a:lnT>
                    <a:lnB w="19050">
                      <a:solidFill>
                        <a:srgbClr val="9BC2E6"/>
                      </a:solidFill>
                      <a:prstDash val="solid"/>
                    </a:lnB>
                    <a:solidFill>
                      <a:srgbClr val="D9D9D9"/>
                    </a:solidFill>
                  </a:tcPr>
                </a:tc>
                <a:extLst>
                  <a:ext uri="{0D108BD9-81ED-4DB2-BD59-A6C34878D82A}">
                    <a16:rowId xmlns:a16="http://schemas.microsoft.com/office/drawing/2014/main" val="10006"/>
                  </a:ext>
                </a:extLst>
              </a:tr>
              <a:tr h="320040">
                <a:tc>
                  <a:txBody>
                    <a:bodyPr/>
                    <a:lstStyle/>
                    <a:p>
                      <a:pPr marL="0" algn="l">
                        <a:lnSpc>
                          <a:spcPct val="100000"/>
                        </a:lnSpc>
                        <a:spcBef>
                          <a:spcPts val="0"/>
                        </a:spcBef>
                      </a:pPr>
                      <a:r>
                        <a:rPr sz="2000" kern="1200" dirty="0">
                          <a:solidFill>
                            <a:schemeClr val="tx1"/>
                          </a:solidFill>
                          <a:latin typeface="Cambria"/>
                          <a:ea typeface="+mn-ea"/>
                          <a:cs typeface="Calibri"/>
                        </a:rPr>
                        <a:t>SIOUX</a:t>
                      </a:r>
                      <a:endParaRPr sz="2000" kern="1200">
                        <a:solidFill>
                          <a:schemeClr val="tx1"/>
                        </a:solidFill>
                        <a:latin typeface="Cambria"/>
                        <a:ea typeface="+mn-ea"/>
                        <a:cs typeface="Calibri"/>
                      </a:endParaRPr>
                    </a:p>
                  </a:txBody>
                  <a:tcPr marL="0" marR="0" marT="6985" marB="0">
                    <a:lnL w="12700">
                      <a:solidFill>
                        <a:srgbClr val="9BC2E6"/>
                      </a:solidFill>
                      <a:prstDash val="solid"/>
                    </a:lnL>
                    <a:lnT w="19050">
                      <a:solidFill>
                        <a:srgbClr val="9BC2E6"/>
                      </a:solidFill>
                      <a:prstDash val="solid"/>
                    </a:lnT>
                    <a:lnB w="19050">
                      <a:solidFill>
                        <a:srgbClr val="9BC2E6"/>
                      </a:solidFill>
                      <a:prstDash val="solid"/>
                    </a:lnB>
                    <a:solidFill>
                      <a:srgbClr val="DDEBF7"/>
                    </a:solidFill>
                  </a:tcPr>
                </a:tc>
                <a:tc>
                  <a:txBody>
                    <a:bodyPr/>
                    <a:lstStyle/>
                    <a:p>
                      <a:pPr marL="0" marR="71120" algn="l">
                        <a:lnSpc>
                          <a:spcPct val="100000"/>
                        </a:lnSpc>
                        <a:spcBef>
                          <a:spcPts val="0"/>
                        </a:spcBef>
                      </a:pPr>
                      <a:r>
                        <a:rPr sz="2000" kern="1200" dirty="0">
                          <a:solidFill>
                            <a:schemeClr val="tx1"/>
                          </a:solidFill>
                          <a:latin typeface="Cambria"/>
                          <a:ea typeface="+mn-ea"/>
                          <a:cs typeface="Calibri"/>
                        </a:rPr>
                        <a:t>1</a:t>
                      </a:r>
                    </a:p>
                  </a:txBody>
                  <a:tcPr marL="0" marR="0" marT="6985" marB="0">
                    <a:lnR w="12700">
                      <a:solidFill>
                        <a:srgbClr val="9BC2E6"/>
                      </a:solidFill>
                      <a:prstDash val="solid"/>
                    </a:lnR>
                    <a:lnT w="19050">
                      <a:solidFill>
                        <a:srgbClr val="9BC2E6"/>
                      </a:solidFill>
                      <a:prstDash val="solid"/>
                    </a:lnT>
                    <a:lnB w="19050">
                      <a:solidFill>
                        <a:srgbClr val="9BC2E6"/>
                      </a:solidFill>
                      <a:prstDash val="solid"/>
                    </a:lnB>
                    <a:solidFill>
                      <a:srgbClr val="DDEBF7"/>
                    </a:solidFill>
                  </a:tcPr>
                </a:tc>
                <a:extLst>
                  <a:ext uri="{0D108BD9-81ED-4DB2-BD59-A6C34878D82A}">
                    <a16:rowId xmlns:a16="http://schemas.microsoft.com/office/drawing/2014/main" val="10007"/>
                  </a:ext>
                </a:extLst>
              </a:tr>
              <a:tr h="335915">
                <a:tc>
                  <a:txBody>
                    <a:bodyPr/>
                    <a:lstStyle/>
                    <a:p>
                      <a:pPr marL="0" algn="l">
                        <a:lnSpc>
                          <a:spcPct val="100000"/>
                        </a:lnSpc>
                        <a:spcBef>
                          <a:spcPts val="0"/>
                        </a:spcBef>
                      </a:pPr>
                      <a:r>
                        <a:rPr sz="2000" kern="1200" dirty="0">
                          <a:solidFill>
                            <a:schemeClr val="tx1"/>
                          </a:solidFill>
                          <a:latin typeface="Cambria"/>
                          <a:ea typeface="+mn-ea"/>
                          <a:cs typeface="Calibri"/>
                        </a:rPr>
                        <a:t>UKRAINIAN</a:t>
                      </a:r>
                      <a:endParaRPr sz="2000" kern="1200">
                        <a:solidFill>
                          <a:schemeClr val="tx1"/>
                        </a:solidFill>
                        <a:latin typeface="Cambria"/>
                        <a:ea typeface="+mn-ea"/>
                        <a:cs typeface="Calibri"/>
                      </a:endParaRPr>
                    </a:p>
                  </a:txBody>
                  <a:tcPr marL="0" marR="0" marT="22860" marB="0">
                    <a:lnL w="12700">
                      <a:solidFill>
                        <a:srgbClr val="9BC2E6"/>
                      </a:solidFill>
                      <a:prstDash val="solid"/>
                    </a:lnL>
                    <a:lnT w="19050">
                      <a:solidFill>
                        <a:srgbClr val="9BC2E6"/>
                      </a:solidFill>
                      <a:prstDash val="solid"/>
                    </a:lnT>
                    <a:lnB w="19050">
                      <a:solidFill>
                        <a:srgbClr val="9BC2E6"/>
                      </a:solidFill>
                      <a:prstDash val="solid"/>
                    </a:lnB>
                    <a:solidFill>
                      <a:srgbClr val="D9D9D9"/>
                    </a:solidFill>
                  </a:tcPr>
                </a:tc>
                <a:tc>
                  <a:txBody>
                    <a:bodyPr/>
                    <a:lstStyle/>
                    <a:p>
                      <a:pPr marL="0" marR="71120" algn="l">
                        <a:lnSpc>
                          <a:spcPct val="100000"/>
                        </a:lnSpc>
                        <a:spcBef>
                          <a:spcPts val="0"/>
                        </a:spcBef>
                      </a:pPr>
                      <a:r>
                        <a:rPr sz="2000" kern="1200" dirty="0">
                          <a:solidFill>
                            <a:schemeClr val="tx1"/>
                          </a:solidFill>
                          <a:latin typeface="Cambria"/>
                          <a:ea typeface="+mn-ea"/>
                          <a:cs typeface="Calibri"/>
                        </a:rPr>
                        <a:t>1</a:t>
                      </a:r>
                    </a:p>
                  </a:txBody>
                  <a:tcPr marL="0" marR="0" marT="22860" marB="0">
                    <a:lnR w="12700">
                      <a:solidFill>
                        <a:srgbClr val="9BC2E6"/>
                      </a:solidFill>
                      <a:prstDash val="solid"/>
                    </a:lnR>
                    <a:lnT w="19050">
                      <a:solidFill>
                        <a:srgbClr val="9BC2E6"/>
                      </a:solidFill>
                      <a:prstDash val="solid"/>
                    </a:lnT>
                    <a:lnB w="19050">
                      <a:solidFill>
                        <a:srgbClr val="9BC2E6"/>
                      </a:solidFill>
                      <a:prstDash val="solid"/>
                    </a:lnB>
                    <a:solidFill>
                      <a:srgbClr val="D9D9D9"/>
                    </a:solidFill>
                  </a:tcPr>
                </a:tc>
                <a:extLst>
                  <a:ext uri="{0D108BD9-81ED-4DB2-BD59-A6C34878D82A}">
                    <a16:rowId xmlns:a16="http://schemas.microsoft.com/office/drawing/2014/main" val="10008"/>
                  </a:ext>
                </a:extLst>
              </a:tr>
            </a:tbl>
          </a:graphicData>
        </a:graphic>
      </p:graphicFrame>
      <p:sp>
        <p:nvSpPr>
          <p:cNvPr id="4" name="TextBox 3">
            <a:extLst>
              <a:ext uri="{FF2B5EF4-FFF2-40B4-BE49-F238E27FC236}">
                <a16:creationId xmlns:a16="http://schemas.microsoft.com/office/drawing/2014/main" id="{31DB46BB-735E-0C8E-5A48-3407EC2FA70F}"/>
              </a:ext>
            </a:extLst>
          </p:cNvPr>
          <p:cNvSpPr txBox="1"/>
          <p:nvPr/>
        </p:nvSpPr>
        <p:spPr>
          <a:xfrm>
            <a:off x="918865" y="1899355"/>
            <a:ext cx="5696903" cy="646331"/>
          </a:xfrm>
          <a:prstGeom prst="rect">
            <a:avLst/>
          </a:prstGeom>
          <a:noFill/>
        </p:spPr>
        <p:txBody>
          <a:bodyPr wrap="square" rtlCol="0">
            <a:spAutoFit/>
          </a:bodyPr>
          <a:lstStyle/>
          <a:p>
            <a:r>
              <a:rPr lang="en-US" dirty="0"/>
              <a:t>The below data includes non-white and non-African Americans held in the Detention Center of March 27, 2023: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C3D3-628D-47B9-AA13-88A73EF6166A}"/>
              </a:ext>
            </a:extLst>
          </p:cNvPr>
          <p:cNvSpPr>
            <a:spLocks noGrp="1"/>
          </p:cNvSpPr>
          <p:nvPr>
            <p:ph type="title"/>
          </p:nvPr>
        </p:nvSpPr>
        <p:spPr>
          <a:xfrm>
            <a:off x="838200" y="365125"/>
            <a:ext cx="10515600" cy="1325563"/>
          </a:xfrm>
        </p:spPr>
        <p:txBody>
          <a:bodyPr vert="horz" lIns="91440" tIns="45720" rIns="91440" bIns="45720" rtlCol="0" anchor="ctr" anchorCtr="0">
            <a:normAutofit/>
          </a:bodyPr>
          <a:lstStyle/>
          <a:p>
            <a:r>
              <a:rPr lang="en-US" b="1" kern="1200">
                <a:latin typeface="Century Gothic" panose="020B0502020202020204" pitchFamily="34" charset="0"/>
                <a:ea typeface="+mj-ea"/>
                <a:cs typeface="+mj-cs"/>
              </a:rPr>
              <a:t>Strategy: Increase Efficiencies </a:t>
            </a:r>
            <a:br>
              <a:rPr lang="en-US" b="1" kern="1200">
                <a:latin typeface="Century Gothic" panose="020B0502020202020204" pitchFamily="34" charset="0"/>
                <a:ea typeface="+mj-ea"/>
                <a:cs typeface="+mj-cs"/>
              </a:rPr>
            </a:br>
            <a:r>
              <a:rPr lang="en-US" b="1" kern="1200">
                <a:latin typeface="Century Gothic" panose="020B0502020202020204" pitchFamily="34" charset="0"/>
                <a:ea typeface="+mj-ea"/>
                <a:cs typeface="+mj-cs"/>
              </a:rPr>
              <a:t>in Case Processing </a:t>
            </a:r>
          </a:p>
        </p:txBody>
      </p:sp>
      <p:sp>
        <p:nvSpPr>
          <p:cNvPr id="3" name="TextBox 2">
            <a:extLst>
              <a:ext uri="{FF2B5EF4-FFF2-40B4-BE49-F238E27FC236}">
                <a16:creationId xmlns:a16="http://schemas.microsoft.com/office/drawing/2014/main" id="{C6E9D16C-B0BA-71D3-602A-C4C954075B7F}"/>
              </a:ext>
            </a:extLst>
          </p:cNvPr>
          <p:cNvSpPr txBox="1"/>
          <p:nvPr/>
        </p:nvSpPr>
        <p:spPr>
          <a:xfrm>
            <a:off x="1136374" y="2285724"/>
            <a:ext cx="10168742" cy="277329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Case Processing Workgroup &amp; Jail Review Team</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Court Navigator</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Court Reminder System &amp; Awareness Campaign</a:t>
            </a:r>
          </a:p>
        </p:txBody>
      </p:sp>
    </p:spTree>
    <p:extLst>
      <p:ext uri="{BB962C8B-B14F-4D97-AF65-F5344CB8AC3E}">
        <p14:creationId xmlns:p14="http://schemas.microsoft.com/office/powerpoint/2010/main" val="1640273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6946F-32B7-182E-20D7-6F0D0E8FD614}"/>
              </a:ext>
            </a:extLst>
          </p:cNvPr>
          <p:cNvSpPr/>
          <p:nvPr/>
        </p:nvSpPr>
        <p:spPr>
          <a:xfrm>
            <a:off x="1374499" y="1336985"/>
            <a:ext cx="4283351" cy="4635190"/>
          </a:xfrm>
          <a:prstGeom prst="rect">
            <a:avLst/>
          </a:prstGeom>
          <a:solidFill>
            <a:schemeClr val="bg1">
              <a:lumMod val="85000"/>
            </a:schemeClr>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algn="ctr"/>
            <a:endParaRPr lang="en-US" sz="2800" dirty="0">
              <a:solidFill>
                <a:schemeClr val="tx1"/>
              </a:solidFill>
            </a:endParaRPr>
          </a:p>
          <a:p>
            <a:pPr algn="ctr"/>
            <a:endParaRPr lang="en-US" sz="2800" dirty="0">
              <a:solidFill>
                <a:schemeClr val="tx1"/>
              </a:solidFill>
            </a:endParaRPr>
          </a:p>
          <a:p>
            <a:pPr algn="ctr"/>
            <a:r>
              <a:rPr lang="en-US" sz="2800" dirty="0">
                <a:solidFill>
                  <a:schemeClr val="tx1"/>
                </a:solidFill>
              </a:rPr>
              <a:t>Meets Monthly</a:t>
            </a:r>
          </a:p>
          <a:p>
            <a:pPr algn="ctr"/>
            <a:endParaRPr lang="en-US" sz="2800" dirty="0">
              <a:solidFill>
                <a:schemeClr val="tx1"/>
              </a:solidFill>
            </a:endParaRPr>
          </a:p>
          <a:p>
            <a:pPr algn="ctr"/>
            <a:r>
              <a:rPr lang="en-US" sz="2800" dirty="0">
                <a:solidFill>
                  <a:schemeClr val="tx1"/>
                </a:solidFill>
              </a:rPr>
              <a:t>District Court Judiciary, DA’s Office, PD’s Office, Justice Services, Sheriff’s Dep. County Clerk</a:t>
            </a:r>
          </a:p>
          <a:p>
            <a:pPr algn="ctr"/>
            <a:endParaRPr lang="en-US" sz="2800" dirty="0">
              <a:solidFill>
                <a:schemeClr val="tx1"/>
              </a:solidFill>
            </a:endParaRPr>
          </a:p>
          <a:p>
            <a:pPr algn="ctr"/>
            <a:r>
              <a:rPr lang="en-US" sz="2800" dirty="0">
                <a:solidFill>
                  <a:schemeClr val="tx1"/>
                </a:solidFill>
              </a:rPr>
              <a:t>To address issues that will increase efficiencies in case processing</a:t>
            </a:r>
          </a:p>
          <a:p>
            <a:pPr algn="ctr"/>
            <a:endParaRPr lang="en-US" sz="2800" dirty="0">
              <a:solidFill>
                <a:schemeClr val="tx1"/>
              </a:solidFill>
            </a:endParaRPr>
          </a:p>
          <a:p>
            <a:pPr algn="ctr"/>
            <a:endParaRPr lang="en-US" sz="3600" dirty="0">
              <a:solidFill>
                <a:schemeClr val="tx1"/>
              </a:solidFill>
            </a:endParaRPr>
          </a:p>
        </p:txBody>
      </p:sp>
      <p:sp>
        <p:nvSpPr>
          <p:cNvPr id="6" name="Rectangle 5">
            <a:extLst>
              <a:ext uri="{FF2B5EF4-FFF2-40B4-BE49-F238E27FC236}">
                <a16:creationId xmlns:a16="http://schemas.microsoft.com/office/drawing/2014/main" id="{F976CDB1-CE02-EBD9-EE1E-518E93757FFF}"/>
              </a:ext>
            </a:extLst>
          </p:cNvPr>
          <p:cNvSpPr/>
          <p:nvPr/>
        </p:nvSpPr>
        <p:spPr>
          <a:xfrm>
            <a:off x="6420240" y="1422384"/>
            <a:ext cx="4283351" cy="4032749"/>
          </a:xfrm>
          <a:prstGeom prst="rect">
            <a:avLst/>
          </a:prstGeom>
          <a:solidFill>
            <a:schemeClr val="bg1">
              <a:lumMod val="85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en-US" sz="2800" dirty="0"/>
              <a:t>Meets Weekly</a:t>
            </a:r>
          </a:p>
          <a:p>
            <a:pPr algn="ctr"/>
            <a:endParaRPr lang="en-US" sz="2800" dirty="0"/>
          </a:p>
          <a:p>
            <a:pPr algn="ctr"/>
            <a:r>
              <a:rPr lang="en-US" sz="2800" dirty="0"/>
              <a:t>DA’s Office, PD’s Office, Jail Leadership, Pretrial</a:t>
            </a:r>
          </a:p>
          <a:p>
            <a:pPr algn="ctr"/>
            <a:endParaRPr lang="en-US" sz="2800" dirty="0"/>
          </a:p>
          <a:p>
            <a:pPr algn="ctr"/>
            <a:r>
              <a:rPr lang="en-US" sz="2800" dirty="0"/>
              <a:t>To expedite case resolution for individuals in custody</a:t>
            </a:r>
          </a:p>
        </p:txBody>
      </p:sp>
      <p:sp>
        <p:nvSpPr>
          <p:cNvPr id="10" name="Text Placeholder 2">
            <a:extLst>
              <a:ext uri="{FF2B5EF4-FFF2-40B4-BE49-F238E27FC236}">
                <a16:creationId xmlns:a16="http://schemas.microsoft.com/office/drawing/2014/main" id="{0CE9C30C-E6DE-130D-2CC1-2530FE4888E7}"/>
              </a:ext>
            </a:extLst>
          </p:cNvPr>
          <p:cNvSpPr>
            <a:spLocks noGrp="1"/>
          </p:cNvSpPr>
          <p:nvPr>
            <p:ph type="body" idx="1"/>
          </p:nvPr>
        </p:nvSpPr>
        <p:spPr>
          <a:xfrm>
            <a:off x="1374498" y="456874"/>
            <a:ext cx="4283352" cy="965836"/>
          </a:xfrm>
          <a:solidFill>
            <a:schemeClr val="tx2"/>
          </a:solidFill>
        </p:spPr>
        <p:txBody>
          <a:bodyPr anchor="ctr" anchorCtr="0">
            <a:noAutofit/>
          </a:bodyPr>
          <a:lstStyle/>
          <a:p>
            <a:pPr algn="ctr"/>
            <a:r>
              <a:rPr lang="en-US" sz="3200" dirty="0">
                <a:solidFill>
                  <a:schemeClr val="bg1"/>
                </a:solidFill>
              </a:rPr>
              <a:t>Case Processing Workgroup</a:t>
            </a:r>
          </a:p>
        </p:txBody>
      </p:sp>
      <p:sp>
        <p:nvSpPr>
          <p:cNvPr id="11" name="Text Placeholder 2">
            <a:extLst>
              <a:ext uri="{FF2B5EF4-FFF2-40B4-BE49-F238E27FC236}">
                <a16:creationId xmlns:a16="http://schemas.microsoft.com/office/drawing/2014/main" id="{4B86617F-F87F-255A-D1F4-3D00BFDC0C8B}"/>
              </a:ext>
            </a:extLst>
          </p:cNvPr>
          <p:cNvSpPr txBox="1">
            <a:spLocks/>
          </p:cNvSpPr>
          <p:nvPr/>
        </p:nvSpPr>
        <p:spPr>
          <a:xfrm>
            <a:off x="6420240" y="494976"/>
            <a:ext cx="4323765" cy="927408"/>
          </a:xfrm>
          <a:prstGeom prst="rect">
            <a:avLst/>
          </a:prstGeom>
          <a:solidFill>
            <a:schemeClr val="tx2"/>
          </a:solidFill>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dirty="0">
                <a:solidFill>
                  <a:schemeClr val="bg1"/>
                </a:solidFill>
              </a:rPr>
              <a:t>Jail Review Team</a:t>
            </a:r>
          </a:p>
        </p:txBody>
      </p:sp>
    </p:spTree>
    <p:extLst>
      <p:ext uri="{BB962C8B-B14F-4D97-AF65-F5344CB8AC3E}">
        <p14:creationId xmlns:p14="http://schemas.microsoft.com/office/powerpoint/2010/main" val="223805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F19445-8216-49F3-B48B-CD9A831FADFF}"/>
              </a:ext>
            </a:extLst>
          </p:cNvPr>
          <p:cNvSpPr txBox="1"/>
          <p:nvPr/>
        </p:nvSpPr>
        <p:spPr>
          <a:xfrm>
            <a:off x="459163" y="1792189"/>
            <a:ext cx="4890077" cy="470898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R="0" lvl="0" algn="l" defTabSz="914400" rtl="0" eaLnBrk="1" fontAlgn="auto" latinLnBrk="0" hangingPunct="1">
              <a:lnSpc>
                <a:spcPct val="100000"/>
              </a:lnSpc>
              <a:spcBef>
                <a:spcPts val="0"/>
              </a:spcBef>
              <a:spcAft>
                <a:spcPts val="0"/>
              </a:spcAft>
              <a:buClrTx/>
              <a:buSzPct val="130000"/>
              <a:tabLst/>
              <a:defRPr/>
            </a:pPr>
            <a:endPar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rPr>
              <a:t>Located </a:t>
            </a:r>
            <a:r>
              <a:rPr lang="en-US" sz="2000" dirty="0">
                <a:solidFill>
                  <a:srgbClr val="335B74">
                    <a:lumMod val="75000"/>
                  </a:srgbClr>
                </a:solidFill>
                <a:latin typeface="Calibri" panose="020F0502020204030204"/>
                <a:ea typeface="+mn-ea"/>
                <a:cs typeface="+mn-cs"/>
              </a:rPr>
              <a:t>in courthouse lobby. Assists </a:t>
            </a:r>
            <a:r>
              <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rPr>
              <a:t>visitors and connects people to JRC programs and other resources.</a:t>
            </a: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endParaRPr lang="en-US" sz="2000" dirty="0">
              <a:solidFill>
                <a:srgbClr val="335B74">
                  <a:lumMod val="75000"/>
                </a:srgbClr>
              </a:solidFill>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rPr>
              <a:t>Signs people up for Court Reminder System.</a:t>
            </a:r>
          </a:p>
          <a:p>
            <a:pPr marL="0" marR="0" lvl="0" indent="0" algn="l" defTabSz="914400" rtl="0" eaLnBrk="1" fontAlgn="auto" latinLnBrk="0" hangingPunct="1">
              <a:lnSpc>
                <a:spcPct val="100000"/>
              </a:lnSpc>
              <a:spcBef>
                <a:spcPts val="0"/>
              </a:spcBef>
              <a:spcAft>
                <a:spcPts val="0"/>
              </a:spcAft>
              <a:buClrTx/>
              <a:buSzPct val="140000"/>
              <a:buFontTx/>
              <a:buNone/>
              <a:tabLst/>
              <a:defRPr/>
            </a:pPr>
            <a:endPar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j-ea"/>
              <a:cs typeface="+mj-cs"/>
            </a:endParaRP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rPr>
              <a:t>Ideally, the Court Navigator is bilingual.</a:t>
            </a: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endParaRPr lang="en-US" sz="2000" dirty="0">
              <a:solidFill>
                <a:srgbClr val="335B74">
                  <a:lumMod val="75000"/>
                </a:srgbClr>
              </a:solidFill>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lang="en-US" sz="2000" dirty="0">
                <a:solidFill>
                  <a:srgbClr val="335B74">
                    <a:lumMod val="75000"/>
                  </a:srgbClr>
                </a:solidFill>
                <a:latin typeface="Calibri" panose="020F0502020204030204"/>
                <a:ea typeface="+mn-ea"/>
                <a:cs typeface="+mn-cs"/>
              </a:rPr>
              <a:t>Initial goal to serve 200 people within 6 months. During 1</a:t>
            </a:r>
            <a:r>
              <a:rPr lang="en-US" sz="2000" baseline="30000" dirty="0">
                <a:solidFill>
                  <a:srgbClr val="335B74">
                    <a:lumMod val="75000"/>
                  </a:srgbClr>
                </a:solidFill>
                <a:latin typeface="Calibri" panose="020F0502020204030204"/>
                <a:ea typeface="+mn-ea"/>
                <a:cs typeface="+mn-cs"/>
              </a:rPr>
              <a:t>st</a:t>
            </a:r>
            <a:r>
              <a:rPr lang="en-US" sz="2000" dirty="0">
                <a:solidFill>
                  <a:srgbClr val="335B74">
                    <a:lumMod val="75000"/>
                  </a:srgbClr>
                </a:solidFill>
                <a:latin typeface="Calibri" panose="020F0502020204030204"/>
                <a:ea typeface="+mn-ea"/>
                <a:cs typeface="+mn-cs"/>
              </a:rPr>
              <a:t> four months served </a:t>
            </a:r>
            <a:r>
              <a:rPr lang="en-US" sz="2000" b="1" dirty="0">
                <a:solidFill>
                  <a:srgbClr val="335B74">
                    <a:lumMod val="75000"/>
                  </a:srgbClr>
                </a:solidFill>
                <a:latin typeface="Calibri" panose="020F0502020204030204"/>
                <a:ea typeface="+mn-ea"/>
                <a:cs typeface="+mn-cs"/>
              </a:rPr>
              <a:t>1774</a:t>
            </a:r>
            <a:r>
              <a:rPr lang="en-US" sz="2000" dirty="0">
                <a:solidFill>
                  <a:srgbClr val="335B74">
                    <a:lumMod val="75000"/>
                  </a:srgbClr>
                </a:solidFill>
                <a:latin typeface="Calibri" panose="020F0502020204030204"/>
                <a:ea typeface="+mn-ea"/>
                <a:cs typeface="+mn-cs"/>
              </a:rPr>
              <a:t> individuals.</a:t>
            </a:r>
          </a:p>
          <a:p>
            <a:pPr marL="457200" marR="0" lvl="0" indent="-4572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endParaRPr lang="en-US" sz="2000" b="1" dirty="0">
              <a:solidFill>
                <a:srgbClr val="335B74">
                  <a:lumMod val="75000"/>
                </a:srgbClr>
              </a:solidFill>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Pct val="130000"/>
              <a:tabLst/>
              <a:defRPr/>
            </a:pPr>
            <a:endParaRPr kumimoji="0" lang="en-US" sz="2000" b="0" i="0" u="none" strike="noStrike" kern="1200" cap="none" spc="0" normalizeH="0" baseline="0" noProof="0" dirty="0">
              <a:ln>
                <a:noFill/>
              </a:ln>
              <a:solidFill>
                <a:srgbClr val="335B74">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1D944D-EA73-49F0-8964-ABFA1B3DBB3E}"/>
              </a:ext>
            </a:extLst>
          </p:cNvPr>
          <p:cNvSpPr txBox="1"/>
          <p:nvPr/>
        </p:nvSpPr>
        <p:spPr>
          <a:xfrm>
            <a:off x="1589798" y="259855"/>
            <a:ext cx="9012404" cy="83099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13045"/>
                </a:solidFill>
                <a:effectLst/>
                <a:uLnTx/>
                <a:uFillTx/>
                <a:latin typeface="Century Gothic" panose="020B0502020202020204" pitchFamily="34" charset="0"/>
                <a:ea typeface="+mj-ea"/>
                <a:cs typeface="+mj-cs"/>
              </a:rPr>
              <a:t>Court Navigator Pilot Program</a:t>
            </a:r>
          </a:p>
        </p:txBody>
      </p:sp>
      <p:pic>
        <p:nvPicPr>
          <p:cNvPr id="3" name="Picture Placeholder 18" descr="A person sitting at a desk&#10;&#10;Description automatically generated">
            <a:extLst>
              <a:ext uri="{FF2B5EF4-FFF2-40B4-BE49-F238E27FC236}">
                <a16:creationId xmlns:a16="http://schemas.microsoft.com/office/drawing/2014/main" id="{5139790F-76C2-0A3C-CB43-B11E7A328B50}"/>
              </a:ext>
            </a:extLst>
          </p:cNvPr>
          <p:cNvPicPr>
            <a:picLocks noChangeAspect="1"/>
          </p:cNvPicPr>
          <p:nvPr/>
        </p:nvPicPr>
        <p:blipFill>
          <a:blip r:embed="rId2">
            <a:extLst>
              <a:ext uri="{28A0092B-C50C-407E-A947-70E740481C1C}">
                <a14:useLocalDpi xmlns:a14="http://schemas.microsoft.com/office/drawing/2010/main" val="0"/>
              </a:ext>
            </a:extLst>
          </a:blip>
          <a:srcRect t="20373" b="20373"/>
          <a:stretch>
            <a:fillRect/>
          </a:stretch>
        </p:blipFill>
        <p:spPr>
          <a:xfrm>
            <a:off x="5673406" y="1439811"/>
            <a:ext cx="5240606" cy="4138030"/>
          </a:xfrm>
          <a:prstGeom prst="rect">
            <a:avLst/>
          </a:prstGeom>
        </p:spPr>
      </p:pic>
    </p:spTree>
    <p:extLst>
      <p:ext uri="{BB962C8B-B14F-4D97-AF65-F5344CB8AC3E}">
        <p14:creationId xmlns:p14="http://schemas.microsoft.com/office/powerpoint/2010/main" val="375446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DE6A-F491-C94E-6790-6B86498B65CC}"/>
              </a:ext>
            </a:extLst>
          </p:cNvPr>
          <p:cNvSpPr>
            <a:spLocks noGrp="1"/>
          </p:cNvSpPr>
          <p:nvPr>
            <p:ph type="title"/>
          </p:nvPr>
        </p:nvSpPr>
        <p:spPr/>
        <p:txBody>
          <a:bodyPr/>
          <a:lstStyle/>
          <a:p>
            <a:r>
              <a:rPr lang="en-US" dirty="0">
                <a:latin typeface="Century Gothic"/>
              </a:rPr>
              <a:t>Outline</a:t>
            </a:r>
            <a:endParaRPr lang="en-US" dirty="0"/>
          </a:p>
        </p:txBody>
      </p:sp>
      <p:sp>
        <p:nvSpPr>
          <p:cNvPr id="3" name="Content Placeholder 2">
            <a:extLst>
              <a:ext uri="{FF2B5EF4-FFF2-40B4-BE49-F238E27FC236}">
                <a16:creationId xmlns:a16="http://schemas.microsoft.com/office/drawing/2014/main" id="{3C7E4B56-39BD-7DC2-64C2-A2161F7E90C7}"/>
              </a:ext>
            </a:extLst>
          </p:cNvPr>
          <p:cNvSpPr>
            <a:spLocks noGrp="1"/>
          </p:cNvSpPr>
          <p:nvPr>
            <p:ph sz="half" idx="1"/>
          </p:nvPr>
        </p:nvSpPr>
        <p:spPr>
          <a:xfrm>
            <a:off x="838199" y="1612734"/>
            <a:ext cx="9701463" cy="4351338"/>
          </a:xfrm>
        </p:spPr>
        <p:txBody>
          <a:bodyPr vert="horz" lIns="91440" tIns="45720" rIns="91440" bIns="45720" rtlCol="0" anchor="t">
            <a:normAutofit/>
          </a:bodyPr>
          <a:lstStyle/>
          <a:p>
            <a:r>
              <a:rPr lang="en-US" dirty="0">
                <a:cs typeface="Calibri"/>
              </a:rPr>
              <a:t>Background</a:t>
            </a:r>
          </a:p>
          <a:p>
            <a:pPr lvl="1"/>
            <a:r>
              <a:rPr lang="en-US" sz="2800" dirty="0">
                <a:cs typeface="Calibri"/>
              </a:rPr>
              <a:t>Safety and Justice Challenge History and Budget</a:t>
            </a:r>
          </a:p>
          <a:p>
            <a:pPr marL="0" indent="0">
              <a:buNone/>
            </a:pPr>
            <a:endParaRPr lang="en-US" dirty="0">
              <a:cs typeface="Calibri"/>
            </a:endParaRPr>
          </a:p>
          <a:p>
            <a:r>
              <a:rPr lang="en-US" dirty="0">
                <a:cs typeface="Calibri"/>
              </a:rPr>
              <a:t>Jail Population Data</a:t>
            </a:r>
          </a:p>
          <a:p>
            <a:pPr marL="0" indent="0">
              <a:buNone/>
            </a:pPr>
            <a:endParaRPr lang="en-US" dirty="0">
              <a:cs typeface="Calibri"/>
            </a:endParaRPr>
          </a:p>
          <a:p>
            <a:r>
              <a:rPr lang="en-US" dirty="0">
                <a:cs typeface="Calibri"/>
              </a:rPr>
              <a:t>Strategies Overview</a:t>
            </a:r>
          </a:p>
          <a:p>
            <a:pPr lvl="1"/>
            <a:r>
              <a:rPr lang="en-US" sz="2800" dirty="0">
                <a:cs typeface="Calibri"/>
              </a:rPr>
              <a:t>Increase Efficiencies in Case Processing</a:t>
            </a:r>
          </a:p>
          <a:p>
            <a:pPr lvl="1"/>
            <a:r>
              <a:rPr lang="en-US" sz="2800" dirty="0">
                <a:cs typeface="Calibri"/>
              </a:rPr>
              <a:t>Advancing Racial Equity</a:t>
            </a:r>
          </a:p>
          <a:p>
            <a:pPr lvl="1"/>
            <a:r>
              <a:rPr lang="en-US" sz="2800" dirty="0">
                <a:cs typeface="Calibri"/>
              </a:rPr>
              <a:t>Increase Community Engagement </a:t>
            </a:r>
          </a:p>
          <a:p>
            <a:pPr marL="457200" lvl="1" indent="0">
              <a:buNone/>
            </a:pPr>
            <a:endParaRPr lang="en-US" sz="2800" dirty="0">
              <a:cs typeface="Calibri"/>
            </a:endParaRPr>
          </a:p>
          <a:p>
            <a:pPr lvl="1"/>
            <a:endParaRPr lang="en-US" sz="2800" dirty="0">
              <a:cs typeface="Calibri"/>
            </a:endParaRPr>
          </a:p>
          <a:p>
            <a:pPr lvl="1"/>
            <a:endParaRPr lang="en-US" sz="2800" dirty="0">
              <a:cs typeface="Calibri"/>
            </a:endParaRPr>
          </a:p>
          <a:p>
            <a:pPr lvl="1"/>
            <a:endParaRPr lang="en-US" sz="2800" dirty="0">
              <a:cs typeface="Calibri"/>
            </a:endParaRPr>
          </a:p>
          <a:p>
            <a:pPr lvl="1"/>
            <a:endParaRPr lang="en-US" sz="2800" dirty="0">
              <a:cs typeface="Calibri"/>
            </a:endParaRPr>
          </a:p>
          <a:p>
            <a:pPr lvl="1"/>
            <a:endParaRPr lang="en-US" sz="2800" dirty="0">
              <a:ea typeface="Calibri"/>
              <a:cs typeface="Calibri"/>
            </a:endParaRPr>
          </a:p>
          <a:p>
            <a:endParaRPr lang="en-US" sz="3200" dirty="0">
              <a:cs typeface="Calibri"/>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B7047631-9500-4CFB-9E3A-D667B6A47D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BC485-5466-45A8-BE42-0B72AF858E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918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E671-1AB5-F1C5-11CF-7C2CF477255E}"/>
              </a:ext>
            </a:extLst>
          </p:cNvPr>
          <p:cNvSpPr>
            <a:spLocks noGrp="1"/>
          </p:cNvSpPr>
          <p:nvPr>
            <p:ph type="title"/>
          </p:nvPr>
        </p:nvSpPr>
        <p:spPr>
          <a:xfrm>
            <a:off x="838200" y="261781"/>
            <a:ext cx="10515600" cy="1325563"/>
          </a:xfrm>
        </p:spPr>
        <p:txBody>
          <a:bodyPr vert="horz" lIns="91440" tIns="45720" rIns="91440" bIns="45720" rtlCol="0" anchor="ctr">
            <a:normAutofit/>
          </a:bodyPr>
          <a:lstStyle/>
          <a:p>
            <a:r>
              <a:rPr lang="en-US" b="1" kern="1200" dirty="0">
                <a:latin typeface="Century Gothic" panose="020B0502020202020204" pitchFamily="34" charset="0"/>
                <a:ea typeface="+mj-ea"/>
                <a:cs typeface="+mj-cs"/>
              </a:rPr>
              <a:t>Court Reminder System Enrollment</a:t>
            </a:r>
          </a:p>
        </p:txBody>
      </p:sp>
      <p:pic>
        <p:nvPicPr>
          <p:cNvPr id="15" name="Picture 14">
            <a:extLst>
              <a:ext uri="{FF2B5EF4-FFF2-40B4-BE49-F238E27FC236}">
                <a16:creationId xmlns:a16="http://schemas.microsoft.com/office/drawing/2014/main" id="{CC07E48A-9EA1-A4D3-9B0B-0BAD8CA0AF01}"/>
              </a:ext>
            </a:extLst>
          </p:cNvPr>
          <p:cNvPicPr>
            <a:picLocks noChangeAspect="1"/>
          </p:cNvPicPr>
          <p:nvPr/>
        </p:nvPicPr>
        <p:blipFill>
          <a:blip r:embed="rId2"/>
          <a:stretch>
            <a:fillRect/>
          </a:stretch>
        </p:blipFill>
        <p:spPr>
          <a:xfrm>
            <a:off x="452585" y="1526134"/>
            <a:ext cx="7943077" cy="4507696"/>
          </a:xfrm>
          <a:prstGeom prst="rect">
            <a:avLst/>
          </a:prstGeom>
          <a:noFill/>
        </p:spPr>
      </p:pic>
      <p:sp>
        <p:nvSpPr>
          <p:cNvPr id="14" name="TextBox 13">
            <a:extLst>
              <a:ext uri="{FF2B5EF4-FFF2-40B4-BE49-F238E27FC236}">
                <a16:creationId xmlns:a16="http://schemas.microsoft.com/office/drawing/2014/main" id="{A99BF0F6-AACF-9775-DEC5-C6E92E856DCE}"/>
              </a:ext>
            </a:extLst>
          </p:cNvPr>
          <p:cNvSpPr txBox="1"/>
          <p:nvPr/>
        </p:nvSpPr>
        <p:spPr>
          <a:xfrm>
            <a:off x="8561916" y="2345453"/>
            <a:ext cx="3352799" cy="2570884"/>
          </a:xfrm>
          <a:prstGeom prst="rect">
            <a:avLst/>
          </a:prstGeom>
        </p:spPr>
        <p:txBody>
          <a:bodyPr vert="horz" lIns="91440" tIns="45720" rIns="91440" bIns="45720" rtlCol="0">
            <a:normAutofit fontScale="62500" lnSpcReduction="20000"/>
          </a:bodyPr>
          <a:lstStyle/>
          <a:p>
            <a:pPr indent="-228600">
              <a:lnSpc>
                <a:spcPct val="90000"/>
              </a:lnSpc>
              <a:spcAft>
                <a:spcPts val="600"/>
              </a:spcAft>
              <a:buFont typeface="Arial" panose="020B0604020202020204" pitchFamily="34" charset="0"/>
              <a:buChar char="•"/>
            </a:pPr>
            <a:r>
              <a:rPr lang="en-US" sz="2800" dirty="0">
                <a:solidFill>
                  <a:schemeClr val="tx2">
                    <a:lumMod val="75000"/>
                  </a:schemeClr>
                </a:solidFill>
              </a:rPr>
              <a:t>Increased number of Failure to Appear rates</a:t>
            </a:r>
          </a:p>
          <a:p>
            <a:pPr indent="-228600">
              <a:lnSpc>
                <a:spcPct val="90000"/>
              </a:lnSpc>
              <a:spcAft>
                <a:spcPts val="600"/>
              </a:spcAft>
              <a:buFont typeface="Arial" panose="020B0604020202020204" pitchFamily="34" charset="0"/>
              <a:buChar char="•"/>
            </a:pPr>
            <a:endParaRPr lang="en-US" sz="28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2800" dirty="0">
                <a:solidFill>
                  <a:schemeClr val="tx2">
                    <a:lumMod val="75000"/>
                  </a:schemeClr>
                </a:solidFill>
              </a:rPr>
              <a:t>Under-utilized State notification system</a:t>
            </a:r>
          </a:p>
          <a:p>
            <a:pPr>
              <a:lnSpc>
                <a:spcPct val="90000"/>
              </a:lnSpc>
              <a:spcAft>
                <a:spcPts val="600"/>
              </a:spcAft>
            </a:pPr>
            <a:endParaRPr lang="en-US" sz="28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2800" dirty="0">
                <a:solidFill>
                  <a:schemeClr val="tx2">
                    <a:lumMod val="75000"/>
                  </a:schemeClr>
                </a:solidFill>
              </a:rPr>
              <a:t>Developed program and process to remind individuals of </a:t>
            </a:r>
          </a:p>
          <a:p>
            <a:pPr>
              <a:lnSpc>
                <a:spcPct val="90000"/>
              </a:lnSpc>
              <a:spcAft>
                <a:spcPts val="600"/>
              </a:spcAft>
            </a:pPr>
            <a:r>
              <a:rPr lang="en-US" sz="2800" dirty="0">
                <a:solidFill>
                  <a:schemeClr val="tx2">
                    <a:lumMod val="75000"/>
                  </a:schemeClr>
                </a:solidFill>
              </a:rPr>
              <a:t>their court dates</a:t>
            </a:r>
          </a:p>
        </p:txBody>
      </p:sp>
    </p:spTree>
    <p:extLst>
      <p:ext uri="{BB962C8B-B14F-4D97-AF65-F5344CB8AC3E}">
        <p14:creationId xmlns:p14="http://schemas.microsoft.com/office/powerpoint/2010/main" val="85127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2F495-9BFB-5EC8-F2E5-11C3EA15887E}"/>
              </a:ext>
            </a:extLst>
          </p:cNvPr>
          <p:cNvSpPr>
            <a:spLocks noGrp="1"/>
          </p:cNvSpPr>
          <p:nvPr>
            <p:ph sz="half" idx="1"/>
          </p:nvPr>
        </p:nvSpPr>
        <p:spPr>
          <a:xfrm>
            <a:off x="709565" y="1974205"/>
            <a:ext cx="5181600" cy="4097715"/>
          </a:xfrm>
        </p:spPr>
        <p:txBody>
          <a:bodyPr>
            <a:normAutofit/>
          </a:bodyPr>
          <a:lstStyle/>
          <a:p>
            <a:pPr marL="0" indent="0">
              <a:buNone/>
            </a:pPr>
            <a:r>
              <a:rPr lang="en-US" sz="2600" b="1" u="sng" dirty="0"/>
              <a:t>To increase community awareness about:</a:t>
            </a:r>
          </a:p>
          <a:p>
            <a:r>
              <a:rPr lang="en-US" sz="2600" dirty="0"/>
              <a:t>Automated court reminder system</a:t>
            </a:r>
          </a:p>
          <a:p>
            <a:r>
              <a:rPr lang="en-US" sz="2600" dirty="0"/>
              <a:t>Collateral consequences of FTAs </a:t>
            </a:r>
          </a:p>
          <a:p>
            <a:endParaRPr lang="en-US" sz="2600" dirty="0"/>
          </a:p>
          <a:p>
            <a:pPr marL="0" indent="0">
              <a:buNone/>
            </a:pPr>
            <a:endParaRPr lang="en-US" sz="2600" dirty="0"/>
          </a:p>
        </p:txBody>
      </p:sp>
      <p:sp>
        <p:nvSpPr>
          <p:cNvPr id="4" name="Content Placeholder 3">
            <a:extLst>
              <a:ext uri="{FF2B5EF4-FFF2-40B4-BE49-F238E27FC236}">
                <a16:creationId xmlns:a16="http://schemas.microsoft.com/office/drawing/2014/main" id="{CD8FD11F-0CD9-7955-8228-9576C3E6AE85}"/>
              </a:ext>
            </a:extLst>
          </p:cNvPr>
          <p:cNvSpPr>
            <a:spLocks noGrp="1"/>
          </p:cNvSpPr>
          <p:nvPr>
            <p:ph sz="half" idx="2"/>
          </p:nvPr>
        </p:nvSpPr>
        <p:spPr>
          <a:xfrm>
            <a:off x="709565" y="3937338"/>
            <a:ext cx="5181600" cy="1403287"/>
          </a:xfrm>
        </p:spPr>
        <p:txBody>
          <a:bodyPr>
            <a:normAutofit/>
          </a:bodyPr>
          <a:lstStyle/>
          <a:p>
            <a:pPr marL="0" indent="0">
              <a:buNone/>
            </a:pPr>
            <a:r>
              <a:rPr lang="en-US" sz="2600" b="1" u="sng" dirty="0"/>
              <a:t>Platforms:</a:t>
            </a:r>
          </a:p>
          <a:p>
            <a:pPr marL="0" indent="0">
              <a:buNone/>
            </a:pPr>
            <a:r>
              <a:rPr lang="en-US" sz="2600" dirty="0"/>
              <a:t>Billboards, Social Media, Radio/TV</a:t>
            </a:r>
          </a:p>
        </p:txBody>
      </p:sp>
      <p:pic>
        <p:nvPicPr>
          <p:cNvPr id="7" name="Picture 6" descr="A person looking at a phone">
            <a:extLst>
              <a:ext uri="{FF2B5EF4-FFF2-40B4-BE49-F238E27FC236}">
                <a16:creationId xmlns:a16="http://schemas.microsoft.com/office/drawing/2014/main" id="{E44A51BF-F832-94D2-02C7-38F2A4C32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63367"/>
            <a:ext cx="5466367" cy="2717811"/>
          </a:xfrm>
          <a:prstGeom prst="rect">
            <a:avLst/>
          </a:prstGeom>
        </p:spPr>
      </p:pic>
      <p:sp>
        <p:nvSpPr>
          <p:cNvPr id="8" name="Title 7">
            <a:extLst>
              <a:ext uri="{FF2B5EF4-FFF2-40B4-BE49-F238E27FC236}">
                <a16:creationId xmlns:a16="http://schemas.microsoft.com/office/drawing/2014/main" id="{196EB118-2C48-BA3B-C404-3C446215BF72}"/>
              </a:ext>
            </a:extLst>
          </p:cNvPr>
          <p:cNvSpPr>
            <a:spLocks noGrp="1"/>
          </p:cNvSpPr>
          <p:nvPr>
            <p:ph type="title"/>
          </p:nvPr>
        </p:nvSpPr>
        <p:spPr/>
        <p:txBody>
          <a:bodyPr>
            <a:normAutofit fontScale="90000"/>
          </a:bodyPr>
          <a:lstStyle/>
          <a:p>
            <a:r>
              <a:rPr lang="en-US" dirty="0"/>
              <a:t>Court Reminder System &amp;</a:t>
            </a:r>
            <a:br>
              <a:rPr lang="en-US" dirty="0"/>
            </a:br>
            <a:r>
              <a:rPr lang="en-US" dirty="0"/>
              <a:t>Failure to Appear Awareness Campaign</a:t>
            </a:r>
          </a:p>
        </p:txBody>
      </p:sp>
    </p:spTree>
    <p:extLst>
      <p:ext uri="{BB962C8B-B14F-4D97-AF65-F5344CB8AC3E}">
        <p14:creationId xmlns:p14="http://schemas.microsoft.com/office/powerpoint/2010/main" val="490325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C3D3-628D-47B9-AA13-88A73EF6166A}"/>
              </a:ext>
            </a:extLst>
          </p:cNvPr>
          <p:cNvSpPr>
            <a:spLocks noGrp="1"/>
          </p:cNvSpPr>
          <p:nvPr>
            <p:ph type="title"/>
          </p:nvPr>
        </p:nvSpPr>
        <p:spPr>
          <a:xfrm>
            <a:off x="838200" y="365125"/>
            <a:ext cx="10515600" cy="1325563"/>
          </a:xfrm>
        </p:spPr>
        <p:txBody>
          <a:bodyPr vert="horz" lIns="91440" tIns="45720" rIns="91440" bIns="45720" rtlCol="0" anchor="ctr" anchorCtr="0">
            <a:normAutofit/>
          </a:bodyPr>
          <a:lstStyle/>
          <a:p>
            <a:r>
              <a:rPr lang="en-US" b="1" kern="1200" dirty="0">
                <a:latin typeface="Century Gothic" panose="020B0502020202020204" pitchFamily="34" charset="0"/>
                <a:ea typeface="+mj-ea"/>
                <a:cs typeface="+mj-cs"/>
              </a:rPr>
              <a:t>Strategy: Increase Community Engagement</a:t>
            </a:r>
          </a:p>
        </p:txBody>
      </p:sp>
      <p:sp>
        <p:nvSpPr>
          <p:cNvPr id="3" name="TextBox 2">
            <a:extLst>
              <a:ext uri="{FF2B5EF4-FFF2-40B4-BE49-F238E27FC236}">
                <a16:creationId xmlns:a16="http://schemas.microsoft.com/office/drawing/2014/main" id="{C6E9D16C-B0BA-71D3-602A-C4C954075B7F}"/>
              </a:ext>
            </a:extLst>
          </p:cNvPr>
          <p:cNvSpPr txBox="1"/>
          <p:nvPr/>
        </p:nvSpPr>
        <p:spPr>
          <a:xfrm>
            <a:off x="1136374" y="2285724"/>
            <a:ext cx="10168742" cy="2773294"/>
          </a:xfrm>
          <a:prstGeom prst="rect">
            <a:avLst/>
          </a:prstGeom>
        </p:spPr>
        <p:txBody>
          <a:bodyPr vert="horz" lIns="91440" tIns="45720" rIns="91440" bIns="45720" rtlCol="0">
            <a:normAutofit fontScale="85000" lnSpcReduction="20000"/>
          </a:bodyPr>
          <a:lstStyle/>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Community Engagement Workgroup</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Outreach Activities</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Communications Strategies</a:t>
            </a:r>
          </a:p>
          <a:p>
            <a:pPr indent="-228600">
              <a:lnSpc>
                <a:spcPct val="90000"/>
              </a:lnSpc>
              <a:spcAft>
                <a:spcPts val="600"/>
              </a:spcAft>
              <a:buFont typeface="Arial" panose="020B0604020202020204" pitchFamily="34" charset="0"/>
              <a:buChar char="•"/>
            </a:pPr>
            <a:endParaRPr lang="en-US" sz="3200" dirty="0">
              <a:solidFill>
                <a:schemeClr val="tx2">
                  <a:lumMod val="75000"/>
                </a:schemeClr>
              </a:solidFill>
            </a:endParaRPr>
          </a:p>
          <a:p>
            <a:pPr indent="-228600">
              <a:lnSpc>
                <a:spcPct val="90000"/>
              </a:lnSpc>
              <a:spcAft>
                <a:spcPts val="600"/>
              </a:spcAft>
              <a:buFont typeface="Arial" panose="020B0604020202020204" pitchFamily="34" charset="0"/>
              <a:buChar char="•"/>
            </a:pPr>
            <a:r>
              <a:rPr lang="en-US" sz="3200" dirty="0">
                <a:solidFill>
                  <a:schemeClr val="tx2">
                    <a:lumMod val="75000"/>
                  </a:schemeClr>
                </a:solidFill>
              </a:rPr>
              <a:t>Listening Circles</a:t>
            </a:r>
          </a:p>
          <a:p>
            <a:pPr>
              <a:lnSpc>
                <a:spcPct val="90000"/>
              </a:lnSpc>
              <a:spcAft>
                <a:spcPts val="600"/>
              </a:spcAft>
            </a:pPr>
            <a:endParaRPr lang="en-US" sz="3200" dirty="0">
              <a:solidFill>
                <a:schemeClr val="tx2">
                  <a:lumMod val="75000"/>
                </a:schemeClr>
              </a:solidFill>
            </a:endParaRPr>
          </a:p>
        </p:txBody>
      </p:sp>
    </p:spTree>
    <p:extLst>
      <p:ext uri="{BB962C8B-B14F-4D97-AF65-F5344CB8AC3E}">
        <p14:creationId xmlns:p14="http://schemas.microsoft.com/office/powerpoint/2010/main" val="338494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6946F-32B7-182E-20D7-6F0D0E8FD614}"/>
              </a:ext>
            </a:extLst>
          </p:cNvPr>
          <p:cNvSpPr/>
          <p:nvPr/>
        </p:nvSpPr>
        <p:spPr>
          <a:xfrm>
            <a:off x="1285875" y="1260786"/>
            <a:ext cx="10019241" cy="4368490"/>
          </a:xfrm>
          <a:prstGeom prst="rect">
            <a:avLst/>
          </a:prstGeom>
          <a:solidFill>
            <a:schemeClr val="bg1">
              <a:lumMod val="85000"/>
            </a:schemeClr>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algn="ctr"/>
            <a:r>
              <a:rPr lang="en-US" sz="2800" dirty="0">
                <a:solidFill>
                  <a:schemeClr val="tx1"/>
                </a:solidFill>
              </a:rPr>
              <a:t>Meets Monthly</a:t>
            </a:r>
          </a:p>
          <a:p>
            <a:pPr algn="ctr"/>
            <a:endParaRPr lang="en-US" sz="2800" dirty="0">
              <a:solidFill>
                <a:schemeClr val="tx1"/>
              </a:solidFill>
            </a:endParaRPr>
          </a:p>
          <a:p>
            <a:pPr algn="ctr"/>
            <a:r>
              <a:rPr lang="en-US" sz="2800" dirty="0">
                <a:solidFill>
                  <a:schemeClr val="tx1"/>
                </a:solidFill>
              </a:rPr>
              <a:t>Community members, County Stakeholders, DA’s Office, PD’s Office, Law Enforcement, City of Asheville</a:t>
            </a:r>
          </a:p>
          <a:p>
            <a:pPr algn="ctr"/>
            <a:endParaRPr lang="en-US" sz="2800" dirty="0">
              <a:solidFill>
                <a:schemeClr val="tx1"/>
              </a:solidFill>
            </a:endParaRPr>
          </a:p>
          <a:p>
            <a:pPr algn="ctr"/>
            <a:r>
              <a:rPr lang="en-US" sz="2800" dirty="0">
                <a:solidFill>
                  <a:schemeClr val="tx1"/>
                </a:solidFill>
              </a:rPr>
              <a:t>*Community Outreach &amp; Communication Strategies*</a:t>
            </a:r>
          </a:p>
          <a:p>
            <a:pPr algn="ctr"/>
            <a:r>
              <a:rPr lang="en-US" sz="2800" dirty="0">
                <a:solidFill>
                  <a:schemeClr val="tx1"/>
                </a:solidFill>
              </a:rPr>
              <a:t>*Conducts listening Sessions in communities*</a:t>
            </a:r>
          </a:p>
          <a:p>
            <a:pPr algn="ctr"/>
            <a:r>
              <a:rPr lang="en-US" sz="2800" dirty="0">
                <a:solidFill>
                  <a:schemeClr val="tx1"/>
                </a:solidFill>
              </a:rPr>
              <a:t>*Supports Driver’s License Restoration Initiative*</a:t>
            </a:r>
          </a:p>
          <a:p>
            <a:pPr algn="ctr"/>
            <a:r>
              <a:rPr lang="en-US" sz="2800" dirty="0">
                <a:solidFill>
                  <a:schemeClr val="tx1"/>
                </a:solidFill>
              </a:rPr>
              <a:t>*Increases community understanding of justice system*</a:t>
            </a:r>
            <a:endParaRPr lang="en-US" sz="3600" dirty="0">
              <a:solidFill>
                <a:schemeClr val="tx1"/>
              </a:solidFill>
            </a:endParaRPr>
          </a:p>
        </p:txBody>
      </p:sp>
      <p:sp>
        <p:nvSpPr>
          <p:cNvPr id="10" name="Text Placeholder 2">
            <a:extLst>
              <a:ext uri="{FF2B5EF4-FFF2-40B4-BE49-F238E27FC236}">
                <a16:creationId xmlns:a16="http://schemas.microsoft.com/office/drawing/2014/main" id="{0CE9C30C-E6DE-130D-2CC1-2530FE4888E7}"/>
              </a:ext>
            </a:extLst>
          </p:cNvPr>
          <p:cNvSpPr>
            <a:spLocks noGrp="1"/>
          </p:cNvSpPr>
          <p:nvPr>
            <p:ph type="body" idx="1"/>
          </p:nvPr>
        </p:nvSpPr>
        <p:spPr>
          <a:xfrm>
            <a:off x="1285875" y="294949"/>
            <a:ext cx="10019240" cy="965836"/>
          </a:xfrm>
          <a:solidFill>
            <a:schemeClr val="tx2"/>
          </a:solidFill>
        </p:spPr>
        <p:txBody>
          <a:bodyPr anchor="ctr" anchorCtr="0">
            <a:noAutofit/>
          </a:bodyPr>
          <a:lstStyle/>
          <a:p>
            <a:pPr algn="ctr"/>
            <a:r>
              <a:rPr lang="en-US" sz="3200" dirty="0">
                <a:solidFill>
                  <a:schemeClr val="bg1"/>
                </a:solidFill>
              </a:rPr>
              <a:t>Community Engagement Workgroup</a:t>
            </a:r>
          </a:p>
        </p:txBody>
      </p:sp>
    </p:spTree>
    <p:extLst>
      <p:ext uri="{BB962C8B-B14F-4D97-AF65-F5344CB8AC3E}">
        <p14:creationId xmlns:p14="http://schemas.microsoft.com/office/powerpoint/2010/main" val="148283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C3D3-628D-47B9-AA13-88A73EF6166A}"/>
              </a:ext>
            </a:extLst>
          </p:cNvPr>
          <p:cNvSpPr>
            <a:spLocks noGrp="1"/>
          </p:cNvSpPr>
          <p:nvPr>
            <p:ph type="title"/>
          </p:nvPr>
        </p:nvSpPr>
        <p:spPr>
          <a:xfrm>
            <a:off x="485776" y="555396"/>
            <a:ext cx="10790765" cy="1247602"/>
          </a:xfrm>
        </p:spPr>
        <p:txBody>
          <a:bodyPr anchor="t" anchorCtr="0">
            <a:normAutofit fontScale="90000"/>
          </a:bodyPr>
          <a:lstStyle/>
          <a:p>
            <a:r>
              <a:rPr lang="en-US" sz="3600" b="1" dirty="0"/>
              <a:t>Site Visit from The MacArthur Foundation, </a:t>
            </a:r>
            <a:br>
              <a:rPr lang="en-US" sz="3600" b="1" dirty="0"/>
            </a:br>
            <a:r>
              <a:rPr lang="en-US" sz="3600" b="1" dirty="0"/>
              <a:t>JMI Justice, and VERA Institute </a:t>
            </a:r>
            <a:br>
              <a:rPr lang="en-US" sz="3600" b="1" dirty="0"/>
            </a:br>
            <a:r>
              <a:rPr lang="en-US" sz="3600" b="1" dirty="0"/>
              <a:t>8/31/23 – 9/1/23</a:t>
            </a:r>
            <a:endParaRPr lang="en-US" sz="3600" dirty="0">
              <a:solidFill>
                <a:srgbClr val="00B0F0"/>
              </a:solidFill>
            </a:endParaRPr>
          </a:p>
        </p:txBody>
      </p:sp>
      <p:pic>
        <p:nvPicPr>
          <p:cNvPr id="6" name="Picture 5" descr="A group of people standing together&#10;&#10;Description automatically generated">
            <a:extLst>
              <a:ext uri="{FF2B5EF4-FFF2-40B4-BE49-F238E27FC236}">
                <a16:creationId xmlns:a16="http://schemas.microsoft.com/office/drawing/2014/main" id="{2F352C49-9811-E13F-B8A8-FB3C7740A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833" y="2370457"/>
            <a:ext cx="3344334" cy="2508251"/>
          </a:xfrm>
          <a:prstGeom prst="rect">
            <a:avLst/>
          </a:prstGeom>
        </p:spPr>
      </p:pic>
      <p:pic>
        <p:nvPicPr>
          <p:cNvPr id="8" name="Picture 7" descr="A group of people in an office&#10;&#10;Description automatically generated">
            <a:extLst>
              <a:ext uri="{FF2B5EF4-FFF2-40B4-BE49-F238E27FC236}">
                <a16:creationId xmlns:a16="http://schemas.microsoft.com/office/drawing/2014/main" id="{D5A7F637-010D-70E0-B2D6-A15C200A7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71" y="2370458"/>
            <a:ext cx="3344333" cy="2508250"/>
          </a:xfrm>
          <a:prstGeom prst="rect">
            <a:avLst/>
          </a:prstGeom>
        </p:spPr>
      </p:pic>
      <p:pic>
        <p:nvPicPr>
          <p:cNvPr id="10" name="Picture 9" descr="A group of people sitting around a table&#10;&#10;Description automatically generated">
            <a:extLst>
              <a:ext uri="{FF2B5EF4-FFF2-40B4-BE49-F238E27FC236}">
                <a16:creationId xmlns:a16="http://schemas.microsoft.com/office/drawing/2014/main" id="{E5A51C68-10C7-158A-BBCD-664DA3FE1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96" y="2370457"/>
            <a:ext cx="3344334" cy="2508250"/>
          </a:xfrm>
          <a:prstGeom prst="rect">
            <a:avLst/>
          </a:prstGeom>
        </p:spPr>
      </p:pic>
    </p:spTree>
    <p:extLst>
      <p:ext uri="{BB962C8B-B14F-4D97-AF65-F5344CB8AC3E}">
        <p14:creationId xmlns:p14="http://schemas.microsoft.com/office/powerpoint/2010/main" val="1741960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01DFE-BA4E-D216-BFAF-3CE23E3C0735}"/>
              </a:ext>
            </a:extLst>
          </p:cNvPr>
          <p:cNvSpPr txBox="1"/>
          <p:nvPr/>
        </p:nvSpPr>
        <p:spPr>
          <a:xfrm>
            <a:off x="3048755" y="2344848"/>
            <a:ext cx="6240100" cy="1200329"/>
          </a:xfrm>
          <a:prstGeom prst="rect">
            <a:avLst/>
          </a:prstGeom>
          <a:noFill/>
        </p:spPr>
        <p:txBody>
          <a:bodyPr wrap="square">
            <a:spAutoFit/>
          </a:bodyPr>
          <a:lstStyle/>
          <a:p>
            <a:pPr marL="0" indent="0" algn="ctr">
              <a:buNone/>
            </a:pPr>
            <a:r>
              <a:rPr lang="en-US" sz="7200" b="1" dirty="0"/>
              <a:t>THANK YOU!</a:t>
            </a:r>
          </a:p>
        </p:txBody>
      </p:sp>
    </p:spTree>
    <p:extLst>
      <p:ext uri="{BB962C8B-B14F-4D97-AF65-F5344CB8AC3E}">
        <p14:creationId xmlns:p14="http://schemas.microsoft.com/office/powerpoint/2010/main" val="902011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1D944D-EA73-49F0-8964-ABFA1B3DBB3E}"/>
              </a:ext>
            </a:extLst>
          </p:cNvPr>
          <p:cNvSpPr txBox="1"/>
          <p:nvPr/>
        </p:nvSpPr>
        <p:spPr>
          <a:xfrm>
            <a:off x="1010142" y="743992"/>
            <a:ext cx="9810627" cy="144655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4400" b="1" dirty="0">
                <a:solidFill>
                  <a:srgbClr val="113045"/>
                </a:solidFill>
                <a:latin typeface="Century Gothic" panose="020B0502020202020204" pitchFamily="34" charset="0"/>
              </a:rPr>
              <a:t>Safety and Justice Challenge Grant Update</a:t>
            </a:r>
          </a:p>
        </p:txBody>
      </p:sp>
      <p:pic>
        <p:nvPicPr>
          <p:cNvPr id="13" name="Picture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2795" y="2875455"/>
            <a:ext cx="4321664" cy="1705861"/>
          </a:xfrm>
          <a:prstGeom prst="rect">
            <a:avLst/>
          </a:prstGeom>
        </p:spPr>
      </p:pic>
      <p:sp>
        <p:nvSpPr>
          <p:cNvPr id="5" name="TextBox 4">
            <a:extLst>
              <a:ext uri="{FF2B5EF4-FFF2-40B4-BE49-F238E27FC236}">
                <a16:creationId xmlns:a16="http://schemas.microsoft.com/office/drawing/2014/main" id="{164CFFF3-9831-1245-4D7F-7A3F1C815194}"/>
              </a:ext>
            </a:extLst>
          </p:cNvPr>
          <p:cNvSpPr txBox="1"/>
          <p:nvPr/>
        </p:nvSpPr>
        <p:spPr>
          <a:xfrm>
            <a:off x="5537373" y="2875455"/>
            <a:ext cx="5408452" cy="2554545"/>
          </a:xfrm>
          <a:prstGeom prst="rect">
            <a:avLst/>
          </a:prstGeom>
          <a:noFill/>
        </p:spPr>
        <p:txBody>
          <a:bodyPr wrap="square">
            <a:spAutoFit/>
          </a:bodyPr>
          <a:lstStyle/>
          <a:p>
            <a:pPr marL="285750" indent="-285750">
              <a:buFont typeface="Arial" panose="020B0604020202020204" pitchFamily="34" charset="0"/>
              <a:buChar char="•"/>
            </a:pPr>
            <a:r>
              <a:rPr lang="en-US" sz="2000" b="0" i="0" u="none" strike="noStrike" dirty="0">
                <a:solidFill>
                  <a:schemeClr val="accent2">
                    <a:lumMod val="75000"/>
                  </a:schemeClr>
                </a:solidFill>
                <a:effectLst/>
                <a:latin typeface="Roboto" panose="02000000000000000000" pitchFamily="2" charset="0"/>
                <a:hlinkClick r:id="rId3" tooltip="Learn More about the Safety Justice Challenge">
                  <a:extLst>
                    <a:ext uri="{A12FA001-AC4F-418D-AE19-62706E023703}">
                      <ahyp:hlinkClr xmlns:ahyp="http://schemas.microsoft.com/office/drawing/2018/hyperlinkcolor" val="tx"/>
                    </a:ext>
                  </a:extLst>
                </a:hlinkClick>
              </a:rPr>
              <a:t>The Safety + Justice Challenge</a:t>
            </a:r>
            <a:r>
              <a:rPr lang="en-US" sz="2000" b="0" i="0" u="none" strike="noStrike" dirty="0">
                <a:solidFill>
                  <a:schemeClr val="accent2">
                    <a:lumMod val="75000"/>
                  </a:schemeClr>
                </a:solidFill>
                <a:effectLst/>
                <a:latin typeface="Roboto" panose="02000000000000000000" pitchFamily="2" charset="0"/>
              </a:rPr>
              <a:t> </a:t>
            </a:r>
            <a:r>
              <a:rPr lang="en-US" sz="2000" b="0" i="0" u="none" strike="noStrike" dirty="0">
                <a:effectLst/>
                <a:latin typeface="Roboto" panose="02000000000000000000" pitchFamily="2" charset="0"/>
              </a:rPr>
              <a:t>is a national initiative to safely reduce jail populations and eliminate racial inequities in local criminal justice systems.</a:t>
            </a:r>
            <a:r>
              <a:rPr lang="en-US" sz="2000" b="0" i="0" dirty="0">
                <a:effectLst/>
                <a:latin typeface="Roboto" panose="02000000000000000000" pitchFamily="2" charset="0"/>
              </a:rPr>
              <a:t> </a:t>
            </a:r>
          </a:p>
          <a:p>
            <a:pPr marL="285750" indent="-285750">
              <a:buFont typeface="Arial" panose="020B0604020202020204" pitchFamily="34" charset="0"/>
              <a:buChar char="•"/>
            </a:pPr>
            <a:endParaRPr lang="en-US" sz="2000" b="0" i="0" dirty="0">
              <a:solidFill>
                <a:srgbClr val="333333"/>
              </a:solidFill>
              <a:effectLst/>
              <a:latin typeface="Roboto" panose="02000000000000000000" pitchFamily="2" charset="0"/>
            </a:endParaRPr>
          </a:p>
          <a:p>
            <a:pPr marL="285750" indent="-285750">
              <a:buFont typeface="Arial" panose="020B0604020202020204" pitchFamily="34" charset="0"/>
              <a:buChar char="•"/>
            </a:pPr>
            <a:r>
              <a:rPr lang="en-US" sz="2000" b="0" i="0" dirty="0">
                <a:solidFill>
                  <a:srgbClr val="333333"/>
                </a:solidFill>
                <a:effectLst/>
                <a:latin typeface="Roboto" panose="02000000000000000000" pitchFamily="2" charset="0"/>
              </a:rPr>
              <a:t>The Challenge Network represents 57 counties, cities and states across the country.</a:t>
            </a:r>
            <a:endParaRPr lang="en-US" sz="2000" dirty="0"/>
          </a:p>
        </p:txBody>
      </p:sp>
    </p:spTree>
    <p:extLst>
      <p:ext uri="{BB962C8B-B14F-4D97-AF65-F5344CB8AC3E}">
        <p14:creationId xmlns:p14="http://schemas.microsoft.com/office/powerpoint/2010/main" val="1734705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7692" y="592565"/>
            <a:ext cx="4330863" cy="1710690"/>
          </a:xfrm>
          <a:prstGeom prst="rect">
            <a:avLst/>
          </a:prstGeom>
        </p:spPr>
      </p:pic>
      <p:sp>
        <p:nvSpPr>
          <p:cNvPr id="10" name="TextBox 9">
            <a:extLst>
              <a:ext uri="{FF2B5EF4-FFF2-40B4-BE49-F238E27FC236}">
                <a16:creationId xmlns:a16="http://schemas.microsoft.com/office/drawing/2014/main" id="{043BD695-F39A-0619-733B-8A73F59ADAB1}"/>
              </a:ext>
            </a:extLst>
          </p:cNvPr>
          <p:cNvSpPr txBox="1"/>
          <p:nvPr/>
        </p:nvSpPr>
        <p:spPr>
          <a:xfrm>
            <a:off x="1350795" y="2659517"/>
            <a:ext cx="8582025" cy="523220"/>
          </a:xfrm>
          <a:prstGeom prst="rect">
            <a:avLst/>
          </a:prstGeom>
          <a:solidFill>
            <a:schemeClr val="accent1">
              <a:lumMod val="50000"/>
            </a:schemeClr>
          </a:solidFill>
        </p:spPr>
        <p:txBody>
          <a:bodyPr wrap="square" rtlCol="0">
            <a:spAutoFit/>
          </a:bodyPr>
          <a:lstStyle/>
          <a:p>
            <a:pPr marL="0" indent="0">
              <a:buNone/>
            </a:pPr>
            <a:r>
              <a:rPr lang="en-US" sz="2800" dirty="0">
                <a:solidFill>
                  <a:schemeClr val="bg1"/>
                </a:solidFill>
              </a:rPr>
              <a:t>2016: $50,000 Innovation Grant</a:t>
            </a:r>
          </a:p>
        </p:txBody>
      </p:sp>
      <p:sp>
        <p:nvSpPr>
          <p:cNvPr id="11" name="TextBox 10">
            <a:extLst>
              <a:ext uri="{FF2B5EF4-FFF2-40B4-BE49-F238E27FC236}">
                <a16:creationId xmlns:a16="http://schemas.microsoft.com/office/drawing/2014/main" id="{945678B8-30F5-EF9D-383C-9D7222DC313A}"/>
              </a:ext>
            </a:extLst>
          </p:cNvPr>
          <p:cNvSpPr txBox="1"/>
          <p:nvPr/>
        </p:nvSpPr>
        <p:spPr>
          <a:xfrm>
            <a:off x="1350796" y="3592967"/>
            <a:ext cx="8582025" cy="523220"/>
          </a:xfrm>
          <a:prstGeom prst="rect">
            <a:avLst/>
          </a:prstGeom>
          <a:solidFill>
            <a:schemeClr val="accent1">
              <a:lumMod val="50000"/>
            </a:schemeClr>
          </a:solidFill>
        </p:spPr>
        <p:txBody>
          <a:bodyPr wrap="square" rtlCol="0">
            <a:spAutoFit/>
          </a:bodyPr>
          <a:lstStyle/>
          <a:p>
            <a:pPr marL="0" indent="0">
              <a:buNone/>
            </a:pPr>
            <a:r>
              <a:rPr lang="en-US" sz="2800" dirty="0">
                <a:solidFill>
                  <a:schemeClr val="bg1"/>
                </a:solidFill>
              </a:rPr>
              <a:t>2018: $1.75M Implementation Award</a:t>
            </a:r>
          </a:p>
        </p:txBody>
      </p:sp>
      <p:sp>
        <p:nvSpPr>
          <p:cNvPr id="12" name="TextBox 11">
            <a:extLst>
              <a:ext uri="{FF2B5EF4-FFF2-40B4-BE49-F238E27FC236}">
                <a16:creationId xmlns:a16="http://schemas.microsoft.com/office/drawing/2014/main" id="{066FEAAC-6555-9823-D835-8E661FF7FBAC}"/>
              </a:ext>
            </a:extLst>
          </p:cNvPr>
          <p:cNvSpPr txBox="1"/>
          <p:nvPr/>
        </p:nvSpPr>
        <p:spPr>
          <a:xfrm>
            <a:off x="1350796" y="4526417"/>
            <a:ext cx="8582025" cy="523220"/>
          </a:xfrm>
          <a:prstGeom prst="rect">
            <a:avLst/>
          </a:prstGeom>
          <a:solidFill>
            <a:schemeClr val="accent1">
              <a:lumMod val="50000"/>
            </a:schemeClr>
          </a:solidFill>
        </p:spPr>
        <p:txBody>
          <a:bodyPr wrap="square" rtlCol="0">
            <a:spAutoFit/>
          </a:bodyPr>
          <a:lstStyle/>
          <a:p>
            <a:pPr marL="0" indent="0">
              <a:buNone/>
            </a:pPr>
            <a:r>
              <a:rPr lang="en-US" sz="2800" dirty="0">
                <a:solidFill>
                  <a:schemeClr val="bg1"/>
                </a:solidFill>
              </a:rPr>
              <a:t>2021: $1.75M Renewal Award</a:t>
            </a:r>
          </a:p>
        </p:txBody>
      </p:sp>
      <p:sp>
        <p:nvSpPr>
          <p:cNvPr id="13" name="TextBox 12">
            <a:extLst>
              <a:ext uri="{FF2B5EF4-FFF2-40B4-BE49-F238E27FC236}">
                <a16:creationId xmlns:a16="http://schemas.microsoft.com/office/drawing/2014/main" id="{7D0A3829-E67B-6247-2CFF-14676C663803}"/>
              </a:ext>
            </a:extLst>
          </p:cNvPr>
          <p:cNvSpPr txBox="1"/>
          <p:nvPr/>
        </p:nvSpPr>
        <p:spPr>
          <a:xfrm>
            <a:off x="1350796" y="5459867"/>
            <a:ext cx="8582025" cy="523220"/>
          </a:xfrm>
          <a:prstGeom prst="rect">
            <a:avLst/>
          </a:prstGeom>
          <a:solidFill>
            <a:schemeClr val="accent1">
              <a:lumMod val="50000"/>
            </a:schemeClr>
          </a:solidFill>
        </p:spPr>
        <p:txBody>
          <a:bodyPr wrap="square" rtlCol="0">
            <a:spAutoFit/>
          </a:bodyPr>
          <a:lstStyle/>
          <a:p>
            <a:pPr marL="0" indent="0">
              <a:buNone/>
            </a:pPr>
            <a:r>
              <a:rPr lang="en-US" sz="2800" dirty="0">
                <a:solidFill>
                  <a:schemeClr val="bg1"/>
                </a:solidFill>
              </a:rPr>
              <a:t>2023: $1.1M Sustainability Award</a:t>
            </a:r>
          </a:p>
        </p:txBody>
      </p:sp>
    </p:spTree>
    <p:extLst>
      <p:ext uri="{BB962C8B-B14F-4D97-AF65-F5344CB8AC3E}">
        <p14:creationId xmlns:p14="http://schemas.microsoft.com/office/powerpoint/2010/main" val="388723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0D0DAC-E16C-A478-5B2A-3F02AB8616CD}"/>
              </a:ext>
            </a:extLst>
          </p:cNvPr>
          <p:cNvPicPr>
            <a:picLocks noChangeAspect="1"/>
          </p:cNvPicPr>
          <p:nvPr/>
        </p:nvPicPr>
        <p:blipFill>
          <a:blip r:embed="rId3"/>
          <a:stretch>
            <a:fillRect/>
          </a:stretch>
        </p:blipFill>
        <p:spPr>
          <a:xfrm>
            <a:off x="475025" y="330872"/>
            <a:ext cx="6274691" cy="6196256"/>
          </a:xfrm>
          <a:prstGeom prst="rect">
            <a:avLst/>
          </a:prstGeom>
        </p:spPr>
      </p:pic>
      <p:sp>
        <p:nvSpPr>
          <p:cNvPr id="12" name="Title 1">
            <a:extLst>
              <a:ext uri="{FF2B5EF4-FFF2-40B4-BE49-F238E27FC236}">
                <a16:creationId xmlns:a16="http://schemas.microsoft.com/office/drawing/2014/main" id="{9E85285D-16EC-CEAF-4C89-AF1D04B8FDBE}"/>
              </a:ext>
            </a:extLst>
          </p:cNvPr>
          <p:cNvSpPr>
            <a:spLocks noGrp="1"/>
          </p:cNvSpPr>
          <p:nvPr>
            <p:ph type="title"/>
          </p:nvPr>
        </p:nvSpPr>
        <p:spPr>
          <a:xfrm>
            <a:off x="6999953" y="974559"/>
            <a:ext cx="5043658" cy="1325563"/>
          </a:xfrm>
        </p:spPr>
        <p:txBody>
          <a:bodyPr anchor="ctr">
            <a:normAutofit fontScale="90000"/>
          </a:bodyPr>
          <a:lstStyle/>
          <a:p>
            <a:pPr algn="ctr"/>
            <a:r>
              <a:rPr lang="en-US" b="1" dirty="0">
                <a:solidFill>
                  <a:schemeClr val="tx1">
                    <a:lumMod val="75000"/>
                    <a:lumOff val="25000"/>
                  </a:schemeClr>
                </a:solidFill>
                <a:latin typeface="Century Gothic" panose="020B0502020202020204" pitchFamily="34" charset="0"/>
              </a:rPr>
              <a:t>Safety and Justice Challenge Sustainability Grant</a:t>
            </a:r>
            <a:br>
              <a:rPr lang="en-US" b="1" dirty="0">
                <a:solidFill>
                  <a:schemeClr val="tx1">
                    <a:lumMod val="75000"/>
                    <a:lumOff val="25000"/>
                  </a:schemeClr>
                </a:solidFill>
                <a:latin typeface="Century Gothic" panose="020B0502020202020204" pitchFamily="34" charset="0"/>
              </a:rPr>
            </a:br>
            <a:r>
              <a:rPr lang="en-US" dirty="0"/>
              <a:t>04/01/23-03/31/25</a:t>
            </a:r>
            <a:endParaRPr lang="en-US"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52569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98A9D-2A8F-656B-7D7F-B6FEBB8D672F}"/>
              </a:ext>
            </a:extLst>
          </p:cNvPr>
          <p:cNvSpPr>
            <a:spLocks noGrp="1"/>
          </p:cNvSpPr>
          <p:nvPr>
            <p:ph type="title"/>
          </p:nvPr>
        </p:nvSpPr>
        <p:spPr/>
        <p:txBody>
          <a:bodyPr/>
          <a:lstStyle/>
          <a:p>
            <a:r>
              <a:rPr lang="en-US" dirty="0"/>
              <a:t>SJC Funded Positions</a:t>
            </a:r>
          </a:p>
        </p:txBody>
      </p:sp>
      <p:sp>
        <p:nvSpPr>
          <p:cNvPr id="3" name="Text Placeholder 2">
            <a:extLst>
              <a:ext uri="{FF2B5EF4-FFF2-40B4-BE49-F238E27FC236}">
                <a16:creationId xmlns:a16="http://schemas.microsoft.com/office/drawing/2014/main" id="{B9C7C7C8-E279-9768-AFDC-F60DE34FD73A}"/>
              </a:ext>
            </a:extLst>
          </p:cNvPr>
          <p:cNvSpPr>
            <a:spLocks noGrp="1"/>
          </p:cNvSpPr>
          <p:nvPr>
            <p:ph type="body" idx="1"/>
          </p:nvPr>
        </p:nvSpPr>
        <p:spPr>
          <a:xfrm>
            <a:off x="938213" y="1882139"/>
            <a:ext cx="5157787" cy="622935"/>
          </a:xfrm>
          <a:solidFill>
            <a:schemeClr val="tx2"/>
          </a:solidFill>
        </p:spPr>
        <p:txBody>
          <a:bodyPr anchor="ctr" anchorCtr="0"/>
          <a:lstStyle/>
          <a:p>
            <a:pPr algn="ctr"/>
            <a:r>
              <a:rPr lang="en-US" dirty="0">
                <a:solidFill>
                  <a:schemeClr val="bg1"/>
                </a:solidFill>
              </a:rPr>
              <a:t>County Positions</a:t>
            </a:r>
          </a:p>
        </p:txBody>
      </p:sp>
      <p:sp>
        <p:nvSpPr>
          <p:cNvPr id="4" name="Content Placeholder 3">
            <a:extLst>
              <a:ext uri="{FF2B5EF4-FFF2-40B4-BE49-F238E27FC236}">
                <a16:creationId xmlns:a16="http://schemas.microsoft.com/office/drawing/2014/main" id="{4C7777BE-FC00-3EDD-D62E-293B4ED30338}"/>
              </a:ext>
            </a:extLst>
          </p:cNvPr>
          <p:cNvSpPr>
            <a:spLocks noGrp="1"/>
          </p:cNvSpPr>
          <p:nvPr>
            <p:ph sz="half" idx="2"/>
          </p:nvPr>
        </p:nvSpPr>
        <p:spPr>
          <a:xfrm>
            <a:off x="839788" y="2505075"/>
            <a:ext cx="5157787" cy="3004185"/>
          </a:xfrm>
        </p:spPr>
        <p:txBody>
          <a:bodyPr>
            <a:normAutofit fontScale="70000" lnSpcReduction="20000"/>
          </a:bodyPr>
          <a:lstStyle/>
          <a:p>
            <a:pPr marL="0" lvl="0" indent="0">
              <a:buNone/>
            </a:pPr>
            <a:endParaRPr lang="en-US" dirty="0"/>
          </a:p>
          <a:p>
            <a:r>
              <a:rPr lang="en-US" dirty="0"/>
              <a:t>1 Equity &amp; Inclusion Specialist</a:t>
            </a:r>
          </a:p>
          <a:p>
            <a:r>
              <a:rPr lang="en-US" dirty="0"/>
              <a:t>1 Grant Manager</a:t>
            </a:r>
          </a:p>
        </p:txBody>
      </p:sp>
      <p:sp>
        <p:nvSpPr>
          <p:cNvPr id="5" name="Text Placeholder 4">
            <a:extLst>
              <a:ext uri="{FF2B5EF4-FFF2-40B4-BE49-F238E27FC236}">
                <a16:creationId xmlns:a16="http://schemas.microsoft.com/office/drawing/2014/main" id="{DC01062A-D4D3-F30C-5395-78A15EE7EA0A}"/>
              </a:ext>
            </a:extLst>
          </p:cNvPr>
          <p:cNvSpPr>
            <a:spLocks noGrp="1"/>
          </p:cNvSpPr>
          <p:nvPr>
            <p:ph type="body" sz="quarter" idx="3"/>
          </p:nvPr>
        </p:nvSpPr>
        <p:spPr>
          <a:xfrm>
            <a:off x="6172200" y="1882139"/>
            <a:ext cx="5183188" cy="622936"/>
          </a:xfrm>
          <a:solidFill>
            <a:schemeClr val="tx2"/>
          </a:solidFill>
        </p:spPr>
        <p:txBody>
          <a:bodyPr anchor="ctr"/>
          <a:lstStyle/>
          <a:p>
            <a:pPr algn="ctr"/>
            <a:r>
              <a:rPr lang="en-US" dirty="0">
                <a:solidFill>
                  <a:schemeClr val="bg1"/>
                </a:solidFill>
              </a:rPr>
              <a:t>Contracted Positions</a:t>
            </a:r>
          </a:p>
        </p:txBody>
      </p:sp>
      <p:sp>
        <p:nvSpPr>
          <p:cNvPr id="6" name="Content Placeholder 5">
            <a:extLst>
              <a:ext uri="{FF2B5EF4-FFF2-40B4-BE49-F238E27FC236}">
                <a16:creationId xmlns:a16="http://schemas.microsoft.com/office/drawing/2014/main" id="{2C4A86D0-1DC4-BA70-5BAD-F81F9B2BB0F4}"/>
              </a:ext>
            </a:extLst>
          </p:cNvPr>
          <p:cNvSpPr>
            <a:spLocks noGrp="1"/>
          </p:cNvSpPr>
          <p:nvPr>
            <p:ph sz="quarter" idx="4"/>
          </p:nvPr>
        </p:nvSpPr>
        <p:spPr>
          <a:xfrm>
            <a:off x="6172200" y="2505075"/>
            <a:ext cx="5183188" cy="2874645"/>
          </a:xfrm>
        </p:spPr>
        <p:txBody>
          <a:bodyPr>
            <a:normAutofit fontScale="70000" lnSpcReduction="20000"/>
          </a:bodyPr>
          <a:lstStyle/>
          <a:p>
            <a:endParaRPr lang="en-US" dirty="0"/>
          </a:p>
          <a:p>
            <a:r>
              <a:rPr lang="en-US" dirty="0"/>
              <a:t>1 Assistant Public Defender</a:t>
            </a:r>
          </a:p>
          <a:p>
            <a:r>
              <a:rPr lang="en-US" dirty="0"/>
              <a:t>1 Assistant District Attorney</a:t>
            </a:r>
          </a:p>
          <a:p>
            <a:r>
              <a:rPr lang="en-US" dirty="0"/>
              <a:t>1 Attorney for Driver’s License Restoration and Expunction</a:t>
            </a:r>
          </a:p>
          <a:p>
            <a:r>
              <a:rPr lang="en-US" dirty="0"/>
              <a:t>1 Legal Assistant for Driver’s License Restoration and Expunction (supplementary funding provided by County)</a:t>
            </a:r>
          </a:p>
          <a:p>
            <a:r>
              <a:rPr lang="en-US" dirty="0"/>
              <a:t>1 Court Navigator</a:t>
            </a:r>
          </a:p>
          <a:p>
            <a:endParaRPr lang="en-US" dirty="0"/>
          </a:p>
        </p:txBody>
      </p:sp>
    </p:spTree>
    <p:extLst>
      <p:ext uri="{BB962C8B-B14F-4D97-AF65-F5344CB8AC3E}">
        <p14:creationId xmlns:p14="http://schemas.microsoft.com/office/powerpoint/2010/main" val="179728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BEE6-F548-B646-C041-9FAA1374B6A5}"/>
              </a:ext>
            </a:extLst>
          </p:cNvPr>
          <p:cNvSpPr>
            <a:spLocks noGrp="1"/>
          </p:cNvSpPr>
          <p:nvPr>
            <p:ph type="title"/>
          </p:nvPr>
        </p:nvSpPr>
        <p:spPr/>
        <p:txBody>
          <a:bodyPr/>
          <a:lstStyle/>
          <a:p>
            <a:endParaRPr lang="en-US"/>
          </a:p>
        </p:txBody>
      </p:sp>
      <p:graphicFrame>
        <p:nvGraphicFramePr>
          <p:cNvPr id="5" name="Object 4">
            <a:extLst>
              <a:ext uri="{FF2B5EF4-FFF2-40B4-BE49-F238E27FC236}">
                <a16:creationId xmlns:a16="http://schemas.microsoft.com/office/drawing/2014/main" id="{50887B09-C18B-56CB-88DC-A982B2AA6129}"/>
              </a:ext>
            </a:extLst>
          </p:cNvPr>
          <p:cNvGraphicFramePr>
            <a:graphicFrameLocks noChangeAspect="1"/>
          </p:cNvGraphicFramePr>
          <p:nvPr>
            <p:extLst>
              <p:ext uri="{D42A27DB-BD31-4B8C-83A1-F6EECF244321}">
                <p14:modId xmlns:p14="http://schemas.microsoft.com/office/powerpoint/2010/main" val="1971422043"/>
              </p:ext>
            </p:extLst>
          </p:nvPr>
        </p:nvGraphicFramePr>
        <p:xfrm>
          <a:off x="183909" y="165437"/>
          <a:ext cx="11815130" cy="5861983"/>
        </p:xfrm>
        <a:graphic>
          <a:graphicData uri="http://schemas.openxmlformats.org/presentationml/2006/ole">
            <mc:AlternateContent xmlns:mc="http://schemas.openxmlformats.org/markup-compatibility/2006">
              <mc:Choice xmlns:v="urn:schemas-microsoft-com:vml" Requires="v">
                <p:oleObj name="Acrobat Document" r:id="rId2" imgW="8846811" imgH="4388935" progId="Acrobat.Document.DC">
                  <p:embed/>
                </p:oleObj>
              </mc:Choice>
              <mc:Fallback>
                <p:oleObj name="Acrobat Document" r:id="rId2" imgW="8846811" imgH="4388935" progId="Acrobat.Document.DC">
                  <p:embed/>
                  <p:pic>
                    <p:nvPicPr>
                      <p:cNvPr id="5" name="Object 4">
                        <a:extLst>
                          <a:ext uri="{FF2B5EF4-FFF2-40B4-BE49-F238E27FC236}">
                            <a16:creationId xmlns:a16="http://schemas.microsoft.com/office/drawing/2014/main" id="{50887B09-C18B-56CB-88DC-A982B2AA6129}"/>
                          </a:ext>
                        </a:extLst>
                      </p:cNvPr>
                      <p:cNvPicPr/>
                      <p:nvPr/>
                    </p:nvPicPr>
                    <p:blipFill>
                      <a:blip r:embed="rId3"/>
                      <a:stretch>
                        <a:fillRect/>
                      </a:stretch>
                    </p:blipFill>
                    <p:spPr>
                      <a:xfrm>
                        <a:off x="183909" y="165437"/>
                        <a:ext cx="11815130" cy="5861983"/>
                      </a:xfrm>
                      <a:prstGeom prst="rect">
                        <a:avLst/>
                      </a:prstGeom>
                    </p:spPr>
                  </p:pic>
                </p:oleObj>
              </mc:Fallback>
            </mc:AlternateContent>
          </a:graphicData>
        </a:graphic>
      </p:graphicFrame>
    </p:spTree>
    <p:extLst>
      <p:ext uri="{BB962C8B-B14F-4D97-AF65-F5344CB8AC3E}">
        <p14:creationId xmlns:p14="http://schemas.microsoft.com/office/powerpoint/2010/main" val="123681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98A9D-2A8F-656B-7D7F-B6FEBB8D672F}"/>
              </a:ext>
            </a:extLst>
          </p:cNvPr>
          <p:cNvSpPr>
            <a:spLocks noGrp="1"/>
          </p:cNvSpPr>
          <p:nvPr>
            <p:ph type="title"/>
          </p:nvPr>
        </p:nvSpPr>
        <p:spPr/>
        <p:txBody>
          <a:bodyPr/>
          <a:lstStyle/>
          <a:p>
            <a:r>
              <a:rPr lang="en-US" dirty="0"/>
              <a:t>Buncombe County </a:t>
            </a:r>
            <a:br>
              <a:rPr lang="en-US" dirty="0"/>
            </a:br>
            <a:r>
              <a:rPr lang="en-US" dirty="0"/>
              <a:t>Jail Population Goals</a:t>
            </a:r>
          </a:p>
        </p:txBody>
      </p:sp>
      <p:sp>
        <p:nvSpPr>
          <p:cNvPr id="3" name="Text Placeholder 2">
            <a:extLst>
              <a:ext uri="{FF2B5EF4-FFF2-40B4-BE49-F238E27FC236}">
                <a16:creationId xmlns:a16="http://schemas.microsoft.com/office/drawing/2014/main" id="{B9C7C7C8-E279-9768-AFDC-F60DE34FD73A}"/>
              </a:ext>
            </a:extLst>
          </p:cNvPr>
          <p:cNvSpPr>
            <a:spLocks noGrp="1"/>
          </p:cNvSpPr>
          <p:nvPr>
            <p:ph type="body" idx="1"/>
          </p:nvPr>
        </p:nvSpPr>
        <p:spPr>
          <a:xfrm>
            <a:off x="862014" y="1882139"/>
            <a:ext cx="5157787" cy="622935"/>
          </a:xfrm>
          <a:solidFill>
            <a:schemeClr val="tx2"/>
          </a:solidFill>
        </p:spPr>
        <p:txBody>
          <a:bodyPr anchor="ctr" anchorCtr="0"/>
          <a:lstStyle/>
          <a:p>
            <a:pPr algn="ctr"/>
            <a:r>
              <a:rPr lang="en-US" dirty="0">
                <a:solidFill>
                  <a:schemeClr val="bg1"/>
                </a:solidFill>
              </a:rPr>
              <a:t>Local Average Daily Population</a:t>
            </a:r>
          </a:p>
        </p:txBody>
      </p:sp>
      <p:sp>
        <p:nvSpPr>
          <p:cNvPr id="4" name="Content Placeholder 3">
            <a:extLst>
              <a:ext uri="{FF2B5EF4-FFF2-40B4-BE49-F238E27FC236}">
                <a16:creationId xmlns:a16="http://schemas.microsoft.com/office/drawing/2014/main" id="{4C7777BE-FC00-3EDD-D62E-293B4ED30338}"/>
              </a:ext>
            </a:extLst>
          </p:cNvPr>
          <p:cNvSpPr>
            <a:spLocks noGrp="1"/>
          </p:cNvSpPr>
          <p:nvPr>
            <p:ph sz="half" idx="2"/>
          </p:nvPr>
        </p:nvSpPr>
        <p:spPr>
          <a:xfrm>
            <a:off x="862014" y="2514598"/>
            <a:ext cx="5157786" cy="3004185"/>
          </a:xfrm>
          <a:solidFill>
            <a:schemeClr val="bg1">
              <a:lumMod val="85000"/>
            </a:schemeClr>
          </a:solidFill>
        </p:spPr>
        <p:txBody>
          <a:bodyPr>
            <a:normAutofit lnSpcReduction="10000"/>
          </a:bodyPr>
          <a:lstStyle/>
          <a:p>
            <a:pPr marL="0" indent="0" algn="ctr">
              <a:buNone/>
            </a:pPr>
            <a:endParaRPr lang="en-US" sz="2800" b="1" dirty="0"/>
          </a:p>
          <a:p>
            <a:pPr marL="0" indent="0" algn="ctr">
              <a:buNone/>
            </a:pPr>
            <a:r>
              <a:rPr lang="en-US" sz="2800" b="1" dirty="0"/>
              <a:t>Original target:</a:t>
            </a:r>
          </a:p>
          <a:p>
            <a:pPr marL="0" indent="0" algn="ctr">
              <a:buNone/>
            </a:pPr>
            <a:r>
              <a:rPr lang="en-US" sz="3200" dirty="0"/>
              <a:t>327 monthly ADP</a:t>
            </a:r>
          </a:p>
          <a:p>
            <a:pPr marL="0" indent="0" algn="ctr">
              <a:buNone/>
            </a:pPr>
            <a:r>
              <a:rPr lang="en-US" sz="2800" b="1" dirty="0"/>
              <a:t>How we’re doing:</a:t>
            </a:r>
          </a:p>
          <a:p>
            <a:pPr marL="0" indent="0" algn="ctr">
              <a:buNone/>
            </a:pPr>
            <a:r>
              <a:rPr lang="en-US" sz="3200" dirty="0"/>
              <a:t>405 ADP </a:t>
            </a:r>
          </a:p>
          <a:p>
            <a:pPr marL="0" indent="0" algn="ctr">
              <a:buNone/>
            </a:pPr>
            <a:r>
              <a:rPr lang="en-US" sz="3200" dirty="0"/>
              <a:t>for 7/18/23 – 9/16/23</a:t>
            </a:r>
          </a:p>
          <a:p>
            <a:pPr marL="0" indent="0" algn="ctr">
              <a:buNone/>
            </a:pPr>
            <a:endParaRPr lang="en-US" sz="2800" b="1" dirty="0"/>
          </a:p>
        </p:txBody>
      </p:sp>
      <p:sp>
        <p:nvSpPr>
          <p:cNvPr id="5" name="Text Placeholder 4">
            <a:extLst>
              <a:ext uri="{FF2B5EF4-FFF2-40B4-BE49-F238E27FC236}">
                <a16:creationId xmlns:a16="http://schemas.microsoft.com/office/drawing/2014/main" id="{DC01062A-D4D3-F30C-5395-78A15EE7EA0A}"/>
              </a:ext>
            </a:extLst>
          </p:cNvPr>
          <p:cNvSpPr>
            <a:spLocks noGrp="1"/>
          </p:cNvSpPr>
          <p:nvPr>
            <p:ph type="body" sz="quarter" idx="3"/>
          </p:nvPr>
        </p:nvSpPr>
        <p:spPr>
          <a:xfrm>
            <a:off x="6248400" y="1882138"/>
            <a:ext cx="5183188" cy="622936"/>
          </a:xfrm>
          <a:solidFill>
            <a:schemeClr val="tx2"/>
          </a:solidFill>
        </p:spPr>
        <p:txBody>
          <a:bodyPr anchor="ctr"/>
          <a:lstStyle/>
          <a:p>
            <a:pPr algn="ctr"/>
            <a:r>
              <a:rPr lang="en-US" dirty="0">
                <a:solidFill>
                  <a:schemeClr val="bg1"/>
                </a:solidFill>
              </a:rPr>
              <a:t>Racial Disparities</a:t>
            </a:r>
          </a:p>
        </p:txBody>
      </p:sp>
      <p:sp>
        <p:nvSpPr>
          <p:cNvPr id="6" name="Content Placeholder 5">
            <a:extLst>
              <a:ext uri="{FF2B5EF4-FFF2-40B4-BE49-F238E27FC236}">
                <a16:creationId xmlns:a16="http://schemas.microsoft.com/office/drawing/2014/main" id="{2C4A86D0-1DC4-BA70-5BAD-F81F9B2BB0F4}"/>
              </a:ext>
            </a:extLst>
          </p:cNvPr>
          <p:cNvSpPr>
            <a:spLocks noGrp="1"/>
          </p:cNvSpPr>
          <p:nvPr>
            <p:ph sz="quarter" idx="4"/>
          </p:nvPr>
        </p:nvSpPr>
        <p:spPr>
          <a:xfrm>
            <a:off x="6248400" y="2505074"/>
            <a:ext cx="5183188" cy="3013709"/>
          </a:xfrm>
          <a:solidFill>
            <a:schemeClr val="bg1">
              <a:lumMod val="85000"/>
            </a:schemeClr>
          </a:solidFill>
        </p:spPr>
        <p:txBody>
          <a:bodyPr>
            <a:normAutofit lnSpcReduction="10000"/>
          </a:bodyPr>
          <a:lstStyle/>
          <a:p>
            <a:endParaRPr lang="en-US" dirty="0"/>
          </a:p>
          <a:p>
            <a:pPr marL="0" indent="0" algn="ctr">
              <a:buNone/>
            </a:pPr>
            <a:r>
              <a:rPr lang="en-US" sz="2800" b="1" dirty="0"/>
              <a:t>Percentage of local jail population that is Black:</a:t>
            </a:r>
          </a:p>
          <a:p>
            <a:pPr marL="0" indent="0" algn="ctr">
              <a:buNone/>
            </a:pPr>
            <a:r>
              <a:rPr lang="en-US" sz="3200" dirty="0"/>
              <a:t>Goal = </a:t>
            </a:r>
            <a:r>
              <a:rPr lang="en-US" sz="3200" b="1" dirty="0"/>
              <a:t>6%</a:t>
            </a:r>
          </a:p>
          <a:p>
            <a:pPr marL="0" indent="0" algn="ctr">
              <a:buNone/>
            </a:pPr>
            <a:r>
              <a:rPr lang="en-US" sz="3200" dirty="0"/>
              <a:t>On 9/17 = </a:t>
            </a:r>
            <a:r>
              <a:rPr lang="en-US" sz="3200" b="1" dirty="0"/>
              <a:t>31.2%</a:t>
            </a:r>
          </a:p>
        </p:txBody>
      </p:sp>
    </p:spTree>
    <p:extLst>
      <p:ext uri="{BB962C8B-B14F-4D97-AF65-F5344CB8AC3E}">
        <p14:creationId xmlns:p14="http://schemas.microsoft.com/office/powerpoint/2010/main" val="158726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48" y="227108"/>
            <a:ext cx="11043407" cy="1325563"/>
          </a:xfrm>
        </p:spPr>
        <p:txBody>
          <a:bodyPr anchor="ctr">
            <a:normAutofit/>
          </a:bodyPr>
          <a:lstStyle/>
          <a:p>
            <a:r>
              <a:rPr lang="en-US" b="1" dirty="0">
                <a:solidFill>
                  <a:schemeClr val="tx1">
                    <a:lumMod val="75000"/>
                    <a:lumOff val="25000"/>
                  </a:schemeClr>
                </a:solidFill>
                <a:latin typeface="Century Gothic" panose="020B0502020202020204" pitchFamily="34" charset="0"/>
              </a:rPr>
              <a:t>Safety and Justice Challenge Strategies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90570757"/>
              </p:ext>
            </p:extLst>
          </p:nvPr>
        </p:nvGraphicFramePr>
        <p:xfrm>
          <a:off x="521281" y="1455017"/>
          <a:ext cx="11149437" cy="4605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7289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ncombe-County.pptx  -  Read-Only" id="{4AB0ADB4-2230-4931-A39F-C6CF972425C5}" vid="{CB6A8F10-386C-49AA-AA15-3705BACD8FB4}"/>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ncombe-County.pptx  -  Read-Only" id="{4AB0ADB4-2230-4931-A39F-C6CF972425C5}" vid="{CB6A8F10-386C-49AA-AA15-3705BACD8FB4}"/>
    </a:ext>
  </a:extLst>
</a:theme>
</file>

<file path=ppt/theme/theme5.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ncombe County 2019.potx" id="{86166B08-660B-49B7-B97D-86431B5BF337}" vid="{823B1065-16C6-49FA-96D5-E6E96473441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4C61878930354AA60D80EAE4C1A7AE" ma:contentTypeVersion="14" ma:contentTypeDescription="Create a new document." ma:contentTypeScope="" ma:versionID="75d7f71ce00697959db867c704af9fa2">
  <xsd:schema xmlns:xsd="http://www.w3.org/2001/XMLSchema" xmlns:xs="http://www.w3.org/2001/XMLSchema" xmlns:p="http://schemas.microsoft.com/office/2006/metadata/properties" xmlns:ns2="e4a3c355-1d8c-47df-9638-d490a6370467" xmlns:ns3="cafbeb0b-07d2-4b4e-9a20-c861557ab230" targetNamespace="http://schemas.microsoft.com/office/2006/metadata/properties" ma:root="true" ma:fieldsID="24118e6ac49c0f96c00ff60ca604ce2f" ns2:_="" ns3:_="">
    <xsd:import namespace="e4a3c355-1d8c-47df-9638-d490a6370467"/>
    <xsd:import namespace="cafbeb0b-07d2-4b4e-9a20-c861557ab2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3c355-1d8c-47df-9638-d490a6370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ca6aeba-1d2c-45bc-9e3a-55fc3c9067b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fbeb0b-07d2-4b4e-9a20-c861557ab23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00bc2ad-c50d-45fd-b464-dfef7eb58b82}" ma:internalName="TaxCatchAll" ma:showField="CatchAllData" ma:web="cafbeb0b-07d2-4b4e-9a20-c861557ab23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fbeb0b-07d2-4b4e-9a20-c861557ab230" xsi:nil="true"/>
    <lcf76f155ced4ddcb4097134ff3c332f xmlns="e4a3c355-1d8c-47df-9638-d490a63704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E47E0D-0B9A-40FF-AFEE-3E1A8532D172}"/>
</file>

<file path=customXml/itemProps2.xml><?xml version="1.0" encoding="utf-8"?>
<ds:datastoreItem xmlns:ds="http://schemas.openxmlformats.org/officeDocument/2006/customXml" ds:itemID="{450A6D38-D67F-45B2-94DB-E7D35314D84A}"/>
</file>

<file path=customXml/itemProps3.xml><?xml version="1.0" encoding="utf-8"?>
<ds:datastoreItem xmlns:ds="http://schemas.openxmlformats.org/officeDocument/2006/customXml" ds:itemID="{412686C6-62AD-4DA9-B2FB-0B05DAD6CBF0}"/>
</file>

<file path=docProps/app.xml><?xml version="1.0" encoding="utf-8"?>
<Properties xmlns="http://schemas.openxmlformats.org/officeDocument/2006/extended-properties" xmlns:vt="http://schemas.openxmlformats.org/officeDocument/2006/docPropsVTypes">
  <TotalTime>695</TotalTime>
  <Words>2118</Words>
  <Application>Microsoft Office PowerPoint</Application>
  <PresentationFormat>Widescreen</PresentationFormat>
  <Paragraphs>256</Paragraphs>
  <Slides>25</Slides>
  <Notes>5</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39" baseType="lpstr">
      <vt:lpstr>Arial</vt:lpstr>
      <vt:lpstr>Calibri</vt:lpstr>
      <vt:lpstr>Calibri Light</vt:lpstr>
      <vt:lpstr>Cambria</vt:lpstr>
      <vt:lpstr>Century Gothic</vt:lpstr>
      <vt:lpstr>Roboto</vt:lpstr>
      <vt:lpstr>Segoe UI</vt:lpstr>
      <vt:lpstr>Times New Roman</vt:lpstr>
      <vt:lpstr>Office Theme</vt:lpstr>
      <vt:lpstr>1_Office Theme</vt:lpstr>
      <vt:lpstr>2_Office Theme</vt:lpstr>
      <vt:lpstr>3_Office Theme</vt:lpstr>
      <vt:lpstr>4_Office Theme</vt:lpstr>
      <vt:lpstr>Acrobat Document</vt:lpstr>
      <vt:lpstr> Safety and Justice Challenge Update</vt:lpstr>
      <vt:lpstr>Outline</vt:lpstr>
      <vt:lpstr>PowerPoint Presentation</vt:lpstr>
      <vt:lpstr>PowerPoint Presentation</vt:lpstr>
      <vt:lpstr>Safety and Justice Challenge Sustainability Grant 04/01/23-03/31/25</vt:lpstr>
      <vt:lpstr>SJC Funded Positions</vt:lpstr>
      <vt:lpstr>PowerPoint Presentation</vt:lpstr>
      <vt:lpstr>Buncombe County  Jail Population Goals</vt:lpstr>
      <vt:lpstr>Safety and Justice Challenge Strategies</vt:lpstr>
      <vt:lpstr>Strategy: Advancing Racial Equity</vt:lpstr>
      <vt:lpstr>Culturally Aligned Counseling</vt:lpstr>
      <vt:lpstr>Collaborative Civility Training</vt:lpstr>
      <vt:lpstr>Trauma-Informed Training: Enhancing Public Experiences in the Courthouse</vt:lpstr>
      <vt:lpstr>PowerPoint Presentation</vt:lpstr>
      <vt:lpstr>Driver’s License Restoration Customer Demographics: March 1, 2022 – June 30, 2023</vt:lpstr>
      <vt:lpstr>Ethnicity Data Collection at Detention Center</vt:lpstr>
      <vt:lpstr>Strategy: Increase Efficiencies  in Case Processing </vt:lpstr>
      <vt:lpstr>PowerPoint Presentation</vt:lpstr>
      <vt:lpstr>PowerPoint Presentation</vt:lpstr>
      <vt:lpstr>Court Reminder System Enrollment</vt:lpstr>
      <vt:lpstr>Court Reminder System &amp; Failure to Appear Awareness Campaign</vt:lpstr>
      <vt:lpstr>Strategy: Increase Community Engagement</vt:lpstr>
      <vt:lpstr>PowerPoint Presentation</vt:lpstr>
      <vt:lpstr>Site Visit from The MacArthur Foundation,  JMI Justice, and VERA Institute  8/31/23 – 9/1/23</vt:lpstr>
      <vt:lpstr>PowerPoint Presentation</vt:lpstr>
    </vt:vector>
  </TitlesOfParts>
  <Company>Buncombe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Justice Challenge Update</dc:title>
  <dc:creator>Tiffany Iheanacho</dc:creator>
  <cp:lastModifiedBy>Joshua Pierce</cp:lastModifiedBy>
  <cp:revision>3</cp:revision>
  <dcterms:created xsi:type="dcterms:W3CDTF">2023-09-26T13:07:09Z</dcterms:created>
  <dcterms:modified xsi:type="dcterms:W3CDTF">2023-09-28T20:02:50Z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0x010100524C61878930354AA60D80EAE4C1A7AE</vt:lpwstr>
  </property>
</Properties>
</file>