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258" r:id="rId6"/>
    <p:sldId id="259" r:id="rId7"/>
    <p:sldId id="260" r:id="rId8"/>
    <p:sldId id="261"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457"/>
    <a:srgbClr val="2456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77556" autoAdjust="0"/>
  </p:normalViewPr>
  <p:slideViewPr>
    <p:cSldViewPr snapToGrid="0">
      <p:cViewPr varScale="1">
        <p:scale>
          <a:sx n="86" d="100"/>
          <a:sy n="86" d="100"/>
        </p:scale>
        <p:origin x="13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lumMod val="75000"/>
                  </a:schemeClr>
                </a:solidFill>
                <a:latin typeface="+mn-lt"/>
                <a:ea typeface="+mn-ea"/>
                <a:cs typeface="+mn-cs"/>
              </a:defRPr>
            </a:pPr>
            <a:r>
              <a:rPr lang="en-US"/>
              <a:t>Participants by Race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lumMod val="7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Sheet1!$B$3</c:f>
              <c:strCache>
                <c:ptCount val="1"/>
                <c:pt idx="0">
                  <c:v>Black/African American</c:v>
                </c:pt>
              </c:strCache>
            </c:strRef>
          </c:tx>
          <c:spPr>
            <a:solidFill>
              <a:schemeClr val="accent1"/>
            </a:solidFill>
            <a:ln>
              <a:noFill/>
            </a:ln>
            <a:effectLst/>
          </c:spPr>
          <c:invertIfNegative val="0"/>
          <c:cat>
            <c:strRef>
              <c:f>Sheet1!$C$2</c:f>
              <c:strCache>
                <c:ptCount val="1"/>
                <c:pt idx="0">
                  <c:v>Participants</c:v>
                </c:pt>
              </c:strCache>
            </c:strRef>
          </c:cat>
          <c:val>
            <c:numRef>
              <c:f>Sheet1!$C$3</c:f>
              <c:numCache>
                <c:formatCode>General</c:formatCode>
                <c:ptCount val="1"/>
                <c:pt idx="0">
                  <c:v>26</c:v>
                </c:pt>
              </c:numCache>
            </c:numRef>
          </c:val>
          <c:extLst>
            <c:ext xmlns:c16="http://schemas.microsoft.com/office/drawing/2014/chart" uri="{C3380CC4-5D6E-409C-BE32-E72D297353CC}">
              <c16:uniqueId val="{00000000-A6B9-4D58-88F0-DE81262A7B2B}"/>
            </c:ext>
          </c:extLst>
        </c:ser>
        <c:ser>
          <c:idx val="1"/>
          <c:order val="1"/>
          <c:tx>
            <c:strRef>
              <c:f>Sheet1!$B$4</c:f>
              <c:strCache>
                <c:ptCount val="1"/>
                <c:pt idx="0">
                  <c:v>Caucasian</c:v>
                </c:pt>
              </c:strCache>
            </c:strRef>
          </c:tx>
          <c:spPr>
            <a:solidFill>
              <a:schemeClr val="accent2"/>
            </a:solidFill>
            <a:ln>
              <a:noFill/>
            </a:ln>
            <a:effectLst/>
          </c:spPr>
          <c:invertIfNegative val="0"/>
          <c:cat>
            <c:strRef>
              <c:f>Sheet1!$C$2</c:f>
              <c:strCache>
                <c:ptCount val="1"/>
                <c:pt idx="0">
                  <c:v>Participants</c:v>
                </c:pt>
              </c:strCache>
            </c:strRef>
          </c:cat>
          <c:val>
            <c:numRef>
              <c:f>Sheet1!$C$4</c:f>
              <c:numCache>
                <c:formatCode>General</c:formatCode>
                <c:ptCount val="1"/>
                <c:pt idx="0">
                  <c:v>189</c:v>
                </c:pt>
              </c:numCache>
            </c:numRef>
          </c:val>
          <c:extLst>
            <c:ext xmlns:c16="http://schemas.microsoft.com/office/drawing/2014/chart" uri="{C3380CC4-5D6E-409C-BE32-E72D297353CC}">
              <c16:uniqueId val="{00000001-A6B9-4D58-88F0-DE81262A7B2B}"/>
            </c:ext>
          </c:extLst>
        </c:ser>
        <c:ser>
          <c:idx val="2"/>
          <c:order val="2"/>
          <c:tx>
            <c:strRef>
              <c:f>Sheet1!$B$5</c:f>
              <c:strCache>
                <c:ptCount val="1"/>
                <c:pt idx="0">
                  <c:v>Multiracial</c:v>
                </c:pt>
              </c:strCache>
            </c:strRef>
          </c:tx>
          <c:spPr>
            <a:solidFill>
              <a:schemeClr val="accent3"/>
            </a:solidFill>
            <a:ln>
              <a:noFill/>
            </a:ln>
            <a:effectLst/>
          </c:spPr>
          <c:invertIfNegative val="0"/>
          <c:cat>
            <c:strRef>
              <c:f>Sheet1!$C$2</c:f>
              <c:strCache>
                <c:ptCount val="1"/>
                <c:pt idx="0">
                  <c:v>Participants</c:v>
                </c:pt>
              </c:strCache>
            </c:strRef>
          </c:cat>
          <c:val>
            <c:numRef>
              <c:f>Sheet1!$C$5</c:f>
              <c:numCache>
                <c:formatCode>General</c:formatCode>
                <c:ptCount val="1"/>
                <c:pt idx="0">
                  <c:v>3</c:v>
                </c:pt>
              </c:numCache>
            </c:numRef>
          </c:val>
          <c:extLst>
            <c:ext xmlns:c16="http://schemas.microsoft.com/office/drawing/2014/chart" uri="{C3380CC4-5D6E-409C-BE32-E72D297353CC}">
              <c16:uniqueId val="{00000002-A6B9-4D58-88F0-DE81262A7B2B}"/>
            </c:ext>
          </c:extLst>
        </c:ser>
        <c:ser>
          <c:idx val="3"/>
          <c:order val="3"/>
          <c:tx>
            <c:strRef>
              <c:f>Sheet1!$B$6</c:f>
              <c:strCache>
                <c:ptCount val="1"/>
                <c:pt idx="0">
                  <c:v>Native Am./Alaskan Native</c:v>
                </c:pt>
              </c:strCache>
            </c:strRef>
          </c:tx>
          <c:spPr>
            <a:solidFill>
              <a:schemeClr val="accent4"/>
            </a:solidFill>
            <a:ln>
              <a:noFill/>
            </a:ln>
            <a:effectLst/>
          </c:spPr>
          <c:invertIfNegative val="0"/>
          <c:cat>
            <c:strRef>
              <c:f>Sheet1!$C$2</c:f>
              <c:strCache>
                <c:ptCount val="1"/>
                <c:pt idx="0">
                  <c:v>Participants</c:v>
                </c:pt>
              </c:strCache>
            </c:strRef>
          </c:cat>
          <c:val>
            <c:numRef>
              <c:f>Sheet1!$C$6</c:f>
              <c:numCache>
                <c:formatCode>General</c:formatCode>
                <c:ptCount val="1"/>
                <c:pt idx="0">
                  <c:v>4</c:v>
                </c:pt>
              </c:numCache>
            </c:numRef>
          </c:val>
          <c:extLst>
            <c:ext xmlns:c16="http://schemas.microsoft.com/office/drawing/2014/chart" uri="{C3380CC4-5D6E-409C-BE32-E72D297353CC}">
              <c16:uniqueId val="{00000003-A6B9-4D58-88F0-DE81262A7B2B}"/>
            </c:ext>
          </c:extLst>
        </c:ser>
        <c:dLbls>
          <c:showLegendKey val="0"/>
          <c:showVal val="0"/>
          <c:showCatName val="0"/>
          <c:showSerName val="0"/>
          <c:showPercent val="0"/>
          <c:showBubbleSize val="0"/>
        </c:dLbls>
        <c:gapWidth val="150"/>
        <c:overlap val="100"/>
        <c:axId val="237980847"/>
        <c:axId val="236641999"/>
      </c:barChart>
      <c:catAx>
        <c:axId val="237980847"/>
        <c:scaling>
          <c:orientation val="minMax"/>
        </c:scaling>
        <c:delete val="1"/>
        <c:axPos val="l"/>
        <c:numFmt formatCode="General" sourceLinked="1"/>
        <c:majorTickMark val="none"/>
        <c:minorTickMark val="none"/>
        <c:tickLblPos val="nextTo"/>
        <c:crossAx val="236641999"/>
        <c:crosses val="autoZero"/>
        <c:auto val="1"/>
        <c:lblAlgn val="ctr"/>
        <c:lblOffset val="100"/>
        <c:noMultiLvlLbl val="0"/>
      </c:catAx>
      <c:valAx>
        <c:axId val="23664199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75000"/>
                  </a:schemeClr>
                </a:solidFill>
                <a:latin typeface="+mn-lt"/>
                <a:ea typeface="+mn-ea"/>
                <a:cs typeface="+mn-cs"/>
              </a:defRPr>
            </a:pPr>
            <a:endParaRPr lang="en-US"/>
          </a:p>
        </c:txPr>
        <c:crossAx val="2379808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2">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lumMod val="75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lumMod val="75000"/>
                  </a:schemeClr>
                </a:solidFill>
                <a:latin typeface="+mn-lt"/>
                <a:ea typeface="+mn-ea"/>
                <a:cs typeface="+mn-cs"/>
              </a:defRPr>
            </a:pPr>
            <a:r>
              <a:rPr lang="en-US"/>
              <a:t>Participants by Age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lumMod val="7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Sheet1!$B$12</c:f>
              <c:strCache>
                <c:ptCount val="1"/>
                <c:pt idx="0">
                  <c:v>18 – 24</c:v>
                </c:pt>
              </c:strCache>
            </c:strRef>
          </c:tx>
          <c:spPr>
            <a:solidFill>
              <a:schemeClr val="accent1"/>
            </a:solidFill>
            <a:ln>
              <a:noFill/>
            </a:ln>
            <a:effectLst/>
          </c:spPr>
          <c:invertIfNegative val="0"/>
          <c:cat>
            <c:strRef>
              <c:f>Sheet1!$C$11</c:f>
              <c:strCache>
                <c:ptCount val="1"/>
                <c:pt idx="0">
                  <c:v>Participants</c:v>
                </c:pt>
              </c:strCache>
            </c:strRef>
          </c:cat>
          <c:val>
            <c:numRef>
              <c:f>Sheet1!$C$12</c:f>
              <c:numCache>
                <c:formatCode>General</c:formatCode>
                <c:ptCount val="1"/>
                <c:pt idx="0">
                  <c:v>15</c:v>
                </c:pt>
              </c:numCache>
            </c:numRef>
          </c:val>
          <c:extLst>
            <c:ext xmlns:c16="http://schemas.microsoft.com/office/drawing/2014/chart" uri="{C3380CC4-5D6E-409C-BE32-E72D297353CC}">
              <c16:uniqueId val="{00000000-61B0-4CE3-8190-DD7698215422}"/>
            </c:ext>
          </c:extLst>
        </c:ser>
        <c:ser>
          <c:idx val="1"/>
          <c:order val="1"/>
          <c:tx>
            <c:strRef>
              <c:f>Sheet1!$B$13</c:f>
              <c:strCache>
                <c:ptCount val="1"/>
                <c:pt idx="0">
                  <c:v>25 – 29 </c:v>
                </c:pt>
              </c:strCache>
            </c:strRef>
          </c:tx>
          <c:spPr>
            <a:solidFill>
              <a:schemeClr val="accent2"/>
            </a:solidFill>
            <a:ln>
              <a:noFill/>
            </a:ln>
            <a:effectLst/>
          </c:spPr>
          <c:invertIfNegative val="0"/>
          <c:cat>
            <c:strRef>
              <c:f>Sheet1!$C$11</c:f>
              <c:strCache>
                <c:ptCount val="1"/>
                <c:pt idx="0">
                  <c:v>Participants</c:v>
                </c:pt>
              </c:strCache>
            </c:strRef>
          </c:cat>
          <c:val>
            <c:numRef>
              <c:f>Sheet1!$C$13</c:f>
              <c:numCache>
                <c:formatCode>General</c:formatCode>
                <c:ptCount val="1"/>
                <c:pt idx="0">
                  <c:v>31</c:v>
                </c:pt>
              </c:numCache>
            </c:numRef>
          </c:val>
          <c:extLst>
            <c:ext xmlns:c16="http://schemas.microsoft.com/office/drawing/2014/chart" uri="{C3380CC4-5D6E-409C-BE32-E72D297353CC}">
              <c16:uniqueId val="{00000001-61B0-4CE3-8190-DD7698215422}"/>
            </c:ext>
          </c:extLst>
        </c:ser>
        <c:ser>
          <c:idx val="2"/>
          <c:order val="2"/>
          <c:tx>
            <c:strRef>
              <c:f>Sheet1!$B$14</c:f>
              <c:strCache>
                <c:ptCount val="1"/>
                <c:pt idx="0">
                  <c:v>30 – 39 </c:v>
                </c:pt>
              </c:strCache>
            </c:strRef>
          </c:tx>
          <c:spPr>
            <a:solidFill>
              <a:schemeClr val="accent3"/>
            </a:solidFill>
            <a:ln>
              <a:noFill/>
            </a:ln>
            <a:effectLst/>
          </c:spPr>
          <c:invertIfNegative val="0"/>
          <c:cat>
            <c:strRef>
              <c:f>Sheet1!$C$11</c:f>
              <c:strCache>
                <c:ptCount val="1"/>
                <c:pt idx="0">
                  <c:v>Participants</c:v>
                </c:pt>
              </c:strCache>
            </c:strRef>
          </c:cat>
          <c:val>
            <c:numRef>
              <c:f>Sheet1!$C$14</c:f>
              <c:numCache>
                <c:formatCode>General</c:formatCode>
                <c:ptCount val="1"/>
                <c:pt idx="0">
                  <c:v>77</c:v>
                </c:pt>
              </c:numCache>
            </c:numRef>
          </c:val>
          <c:extLst>
            <c:ext xmlns:c16="http://schemas.microsoft.com/office/drawing/2014/chart" uri="{C3380CC4-5D6E-409C-BE32-E72D297353CC}">
              <c16:uniqueId val="{00000002-61B0-4CE3-8190-DD7698215422}"/>
            </c:ext>
          </c:extLst>
        </c:ser>
        <c:ser>
          <c:idx val="3"/>
          <c:order val="3"/>
          <c:tx>
            <c:strRef>
              <c:f>Sheet1!$B$15</c:f>
              <c:strCache>
                <c:ptCount val="1"/>
                <c:pt idx="0">
                  <c:v>40 – 49 </c:v>
                </c:pt>
              </c:strCache>
            </c:strRef>
          </c:tx>
          <c:spPr>
            <a:solidFill>
              <a:schemeClr val="accent4"/>
            </a:solidFill>
            <a:ln>
              <a:noFill/>
            </a:ln>
            <a:effectLst/>
          </c:spPr>
          <c:invertIfNegative val="0"/>
          <c:cat>
            <c:strRef>
              <c:f>Sheet1!$C$11</c:f>
              <c:strCache>
                <c:ptCount val="1"/>
                <c:pt idx="0">
                  <c:v>Participants</c:v>
                </c:pt>
              </c:strCache>
            </c:strRef>
          </c:cat>
          <c:val>
            <c:numRef>
              <c:f>Sheet1!$C$15</c:f>
              <c:numCache>
                <c:formatCode>General</c:formatCode>
                <c:ptCount val="1"/>
                <c:pt idx="0">
                  <c:v>60</c:v>
                </c:pt>
              </c:numCache>
            </c:numRef>
          </c:val>
          <c:extLst>
            <c:ext xmlns:c16="http://schemas.microsoft.com/office/drawing/2014/chart" uri="{C3380CC4-5D6E-409C-BE32-E72D297353CC}">
              <c16:uniqueId val="{00000003-61B0-4CE3-8190-DD7698215422}"/>
            </c:ext>
          </c:extLst>
        </c:ser>
        <c:ser>
          <c:idx val="4"/>
          <c:order val="4"/>
          <c:tx>
            <c:strRef>
              <c:f>Sheet1!$B$16</c:f>
              <c:strCache>
                <c:ptCount val="1"/>
                <c:pt idx="0">
                  <c:v>50 – 59 </c:v>
                </c:pt>
              </c:strCache>
            </c:strRef>
          </c:tx>
          <c:spPr>
            <a:solidFill>
              <a:schemeClr val="accent5"/>
            </a:solidFill>
            <a:ln>
              <a:noFill/>
            </a:ln>
            <a:effectLst/>
          </c:spPr>
          <c:invertIfNegative val="0"/>
          <c:cat>
            <c:strRef>
              <c:f>Sheet1!$C$11</c:f>
              <c:strCache>
                <c:ptCount val="1"/>
                <c:pt idx="0">
                  <c:v>Participants</c:v>
                </c:pt>
              </c:strCache>
            </c:strRef>
          </c:cat>
          <c:val>
            <c:numRef>
              <c:f>Sheet1!$C$16</c:f>
              <c:numCache>
                <c:formatCode>General</c:formatCode>
                <c:ptCount val="1"/>
                <c:pt idx="0">
                  <c:v>28</c:v>
                </c:pt>
              </c:numCache>
            </c:numRef>
          </c:val>
          <c:extLst>
            <c:ext xmlns:c16="http://schemas.microsoft.com/office/drawing/2014/chart" uri="{C3380CC4-5D6E-409C-BE32-E72D297353CC}">
              <c16:uniqueId val="{00000004-61B0-4CE3-8190-DD7698215422}"/>
            </c:ext>
          </c:extLst>
        </c:ser>
        <c:ser>
          <c:idx val="5"/>
          <c:order val="5"/>
          <c:tx>
            <c:strRef>
              <c:f>Sheet1!$B$17</c:f>
              <c:strCache>
                <c:ptCount val="1"/>
                <c:pt idx="0">
                  <c:v>60 and Over</c:v>
                </c:pt>
              </c:strCache>
            </c:strRef>
          </c:tx>
          <c:spPr>
            <a:solidFill>
              <a:schemeClr val="accent6"/>
            </a:solidFill>
            <a:ln>
              <a:noFill/>
            </a:ln>
            <a:effectLst/>
          </c:spPr>
          <c:invertIfNegative val="0"/>
          <c:cat>
            <c:strRef>
              <c:f>Sheet1!$C$11</c:f>
              <c:strCache>
                <c:ptCount val="1"/>
                <c:pt idx="0">
                  <c:v>Participants</c:v>
                </c:pt>
              </c:strCache>
            </c:strRef>
          </c:cat>
          <c:val>
            <c:numRef>
              <c:f>Sheet1!$C$17</c:f>
              <c:numCache>
                <c:formatCode>General</c:formatCode>
                <c:ptCount val="1"/>
                <c:pt idx="0">
                  <c:v>10</c:v>
                </c:pt>
              </c:numCache>
            </c:numRef>
          </c:val>
          <c:extLst>
            <c:ext xmlns:c16="http://schemas.microsoft.com/office/drawing/2014/chart" uri="{C3380CC4-5D6E-409C-BE32-E72D297353CC}">
              <c16:uniqueId val="{00000005-61B0-4CE3-8190-DD7698215422}"/>
            </c:ext>
          </c:extLst>
        </c:ser>
        <c:ser>
          <c:idx val="6"/>
          <c:order val="6"/>
          <c:tx>
            <c:strRef>
              <c:f>Sheet1!$B$18</c:f>
              <c:strCache>
                <c:ptCount val="1"/>
                <c:pt idx="0">
                  <c:v>Blank</c:v>
                </c:pt>
              </c:strCache>
            </c:strRef>
          </c:tx>
          <c:spPr>
            <a:solidFill>
              <a:schemeClr val="accent1">
                <a:lumMod val="60000"/>
              </a:schemeClr>
            </a:solidFill>
            <a:ln>
              <a:noFill/>
            </a:ln>
            <a:effectLst/>
          </c:spPr>
          <c:invertIfNegative val="0"/>
          <c:cat>
            <c:strRef>
              <c:f>Sheet1!$C$11</c:f>
              <c:strCache>
                <c:ptCount val="1"/>
                <c:pt idx="0">
                  <c:v>Participants</c:v>
                </c:pt>
              </c:strCache>
            </c:strRef>
          </c:cat>
          <c:val>
            <c:numRef>
              <c:f>Sheet1!$C$18</c:f>
              <c:numCache>
                <c:formatCode>General</c:formatCode>
                <c:ptCount val="1"/>
                <c:pt idx="0">
                  <c:v>1</c:v>
                </c:pt>
              </c:numCache>
            </c:numRef>
          </c:val>
          <c:extLst>
            <c:ext xmlns:c16="http://schemas.microsoft.com/office/drawing/2014/chart" uri="{C3380CC4-5D6E-409C-BE32-E72D297353CC}">
              <c16:uniqueId val="{00000006-61B0-4CE3-8190-DD7698215422}"/>
            </c:ext>
          </c:extLst>
        </c:ser>
        <c:dLbls>
          <c:showLegendKey val="0"/>
          <c:showVal val="0"/>
          <c:showCatName val="0"/>
          <c:showSerName val="0"/>
          <c:showPercent val="0"/>
          <c:showBubbleSize val="0"/>
        </c:dLbls>
        <c:gapWidth val="150"/>
        <c:overlap val="100"/>
        <c:axId val="318684207"/>
        <c:axId val="239104543"/>
      </c:barChart>
      <c:catAx>
        <c:axId val="318684207"/>
        <c:scaling>
          <c:orientation val="minMax"/>
        </c:scaling>
        <c:delete val="1"/>
        <c:axPos val="l"/>
        <c:numFmt formatCode="General" sourceLinked="1"/>
        <c:majorTickMark val="none"/>
        <c:minorTickMark val="none"/>
        <c:tickLblPos val="nextTo"/>
        <c:crossAx val="239104543"/>
        <c:crosses val="autoZero"/>
        <c:auto val="1"/>
        <c:lblAlgn val="ctr"/>
        <c:lblOffset val="100"/>
        <c:noMultiLvlLbl val="0"/>
      </c:catAx>
      <c:valAx>
        <c:axId val="23910454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75000"/>
                  </a:schemeClr>
                </a:solidFill>
                <a:latin typeface="+mn-lt"/>
                <a:ea typeface="+mn-ea"/>
                <a:cs typeface="+mn-cs"/>
              </a:defRPr>
            </a:pPr>
            <a:endParaRPr lang="en-US"/>
          </a:p>
        </c:txPr>
        <c:crossAx val="3186842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2">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lumMod val="7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125D8-80F7-9846-ADFC-84E3EC964E40}"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FEEC8-7720-B746-895D-F9F65D0ACBD5}" type="slidenum">
              <a:rPr lang="en-US" smtClean="0"/>
              <a:t>‹#›</a:t>
            </a:fld>
            <a:endParaRPr lang="en-US"/>
          </a:p>
        </p:txBody>
      </p:sp>
    </p:spTree>
    <p:extLst>
      <p:ext uri="{BB962C8B-B14F-4D97-AF65-F5344CB8AC3E}">
        <p14:creationId xmlns:p14="http://schemas.microsoft.com/office/powerpoint/2010/main" val="153649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5FEEC8-7720-B746-895D-F9F65D0ACBD5}" type="slidenum">
              <a:rPr lang="en-US" smtClean="0"/>
              <a:t>1</a:t>
            </a:fld>
            <a:endParaRPr lang="en-US"/>
          </a:p>
        </p:txBody>
      </p:sp>
    </p:spTree>
    <p:extLst>
      <p:ext uri="{BB962C8B-B14F-4D97-AF65-F5344CB8AC3E}">
        <p14:creationId xmlns:p14="http://schemas.microsoft.com/office/powerpoint/2010/main" val="406628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5FEEC8-7720-B746-895D-F9F65D0ACBD5}" type="slidenum">
              <a:rPr lang="en-US" smtClean="0"/>
              <a:t>2</a:t>
            </a:fld>
            <a:endParaRPr lang="en-US"/>
          </a:p>
        </p:txBody>
      </p:sp>
    </p:spTree>
    <p:extLst>
      <p:ext uri="{BB962C8B-B14F-4D97-AF65-F5344CB8AC3E}">
        <p14:creationId xmlns:p14="http://schemas.microsoft.com/office/powerpoint/2010/main" val="117224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Strategy &amp; Innovation was provided with enrollment data for the Community Diversion program from December 1, 2021 through February 28, 2023. Jail data were also used to determine bookings for participants for a defined period pre and post program enrollment. Final dataset included 222 people. </a:t>
            </a:r>
          </a:p>
          <a:p>
            <a:endParaRPr lang="en-US" dirty="0"/>
          </a:p>
        </p:txBody>
      </p:sp>
      <p:sp>
        <p:nvSpPr>
          <p:cNvPr id="4" name="Slide Number Placeholder 3"/>
          <p:cNvSpPr>
            <a:spLocks noGrp="1"/>
          </p:cNvSpPr>
          <p:nvPr>
            <p:ph type="sldNum" sz="quarter" idx="5"/>
          </p:nvPr>
        </p:nvSpPr>
        <p:spPr/>
        <p:txBody>
          <a:bodyPr/>
          <a:lstStyle/>
          <a:p>
            <a:fld id="{945FEEC8-7720-B746-895D-F9F65D0ACBD5}" type="slidenum">
              <a:rPr lang="en-US" smtClean="0"/>
              <a:t>3</a:t>
            </a:fld>
            <a:endParaRPr lang="en-US"/>
          </a:p>
        </p:txBody>
      </p:sp>
    </p:spTree>
    <p:extLst>
      <p:ext uri="{BB962C8B-B14F-4D97-AF65-F5344CB8AC3E}">
        <p14:creationId xmlns:p14="http://schemas.microsoft.com/office/powerpoint/2010/main" val="53315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5FEEC8-7720-B746-895D-F9F65D0ACBD5}" type="slidenum">
              <a:rPr lang="en-US" smtClean="0"/>
              <a:t>4</a:t>
            </a:fld>
            <a:endParaRPr lang="en-US"/>
          </a:p>
        </p:txBody>
      </p:sp>
    </p:spTree>
    <p:extLst>
      <p:ext uri="{BB962C8B-B14F-4D97-AF65-F5344CB8AC3E}">
        <p14:creationId xmlns:p14="http://schemas.microsoft.com/office/powerpoint/2010/main" val="399249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207 participants were included in the analysis. The analysis excludes 15 program participants who were in custody but were released to the custody of another agency, including NC Department of Corrections.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Of these 207 participants, 170 had experienced at least one booking since December 2020</a:t>
            </a:r>
            <a:r>
              <a:rPr lang="en-US" dirty="0">
                <a:effectLst/>
              </a:rPr>
              <a:t> </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The analysis excludes 15 program participants who were in custody but were released to the custody of another agency, including NC Department of Corrections.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The analysis looked at two periods: three months and six months pre and post program enrollment. A booking for any reason into the Buncombe County Detention Facility was counted.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Three months prior to program enrollment, Community Diversion participants had collectively experienced 103 bookings. Three months following program enrollment, the collective number of bookings dropped to 63 bookings, a reduction of 39 percent.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Expanding the window from three months to six months, reductions in bookings remained, though smaller. Six months prior to program enrollment, Community Diversion participants had collectively experienced 191 bookings. Six months following program contact, the collective number of bookings dropped to 149 bookings, a reduction of 22 percent.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45FEEC8-7720-B746-895D-F9F65D0ACBD5}" type="slidenum">
              <a:rPr lang="en-US" smtClean="0"/>
              <a:t>5</a:t>
            </a:fld>
            <a:endParaRPr lang="en-US"/>
          </a:p>
        </p:txBody>
      </p:sp>
    </p:spTree>
    <p:extLst>
      <p:ext uri="{BB962C8B-B14F-4D97-AF65-F5344CB8AC3E}">
        <p14:creationId xmlns:p14="http://schemas.microsoft.com/office/powerpoint/2010/main" val="2420187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Largest booking reductions were experienced by male participants and individuals between the ages of 40 and 49. Black participants experienced a greater reduction in than white participants during the three-month period, but the difference narrowed in the six-month analysis. This is also true for the difference in pre and post enrollment bookings for the sheltered and unsheltered populations.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Cambria" panose="02040503050406030204" pitchFamily="18" charset="0"/>
                <a:ea typeface="MS Mincho" panose="02020609040205080304" pitchFamily="49" charset="-128"/>
                <a:cs typeface="Times New Roman" panose="02020603050405020304" pitchFamily="18" charset="0"/>
              </a:rPr>
              <a:t>Nearly 80 percent of participants in the Community Diversion program were on some type of community supervision at the time of their enrollment in the program. Twenty seven percent were on pretrial supervision and 51 percent were on probation. The greatest reduction in pre and post enrollment bookings was experienced by those who were on pretrial supervision – 57 percent. This was also true for six-month pre and post enrollment bookings, though the reduction in the number of bookings dropped to 30 percent.</a:t>
            </a:r>
            <a:endParaRPr lang="en-US" dirty="0"/>
          </a:p>
        </p:txBody>
      </p:sp>
      <p:sp>
        <p:nvSpPr>
          <p:cNvPr id="4" name="Slide Number Placeholder 3"/>
          <p:cNvSpPr>
            <a:spLocks noGrp="1"/>
          </p:cNvSpPr>
          <p:nvPr>
            <p:ph type="sldNum" sz="quarter" idx="5"/>
          </p:nvPr>
        </p:nvSpPr>
        <p:spPr/>
        <p:txBody>
          <a:bodyPr/>
          <a:lstStyle/>
          <a:p>
            <a:fld id="{945FEEC8-7720-B746-895D-F9F65D0ACBD5}" type="slidenum">
              <a:rPr lang="en-US" smtClean="0"/>
              <a:t>6</a:t>
            </a:fld>
            <a:endParaRPr lang="en-US"/>
          </a:p>
        </p:txBody>
      </p:sp>
    </p:spTree>
    <p:extLst>
      <p:ext uri="{BB962C8B-B14F-4D97-AF65-F5344CB8AC3E}">
        <p14:creationId xmlns:p14="http://schemas.microsoft.com/office/powerpoint/2010/main" val="143679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The types of interventions provided by the Community Diversion program ranged from basic needs such as bookbags and supplies and cellphones to funding for transitional housing. Most participants (63%) received more than one intervention when enrolled in Community Diversion, and it was this group that experienced one of the greatest reductions in pre and post enrollment bookings at the three- and six-month period. Cellphones were the second most frequent intervention provided. This group also experienced a reduction in bookings pre and post enrollment; 27 percent at both the three- and 23 percent six-month period. </a:t>
            </a:r>
          </a:p>
          <a:p>
            <a:pPr marL="0" marR="0">
              <a:spcBef>
                <a:spcPts val="0"/>
              </a:spcBef>
              <a:spcAft>
                <a:spcPts val="0"/>
              </a:spcAf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Of the 130 participants who received multiple interventions, 21 received a cellphone and full or partial amounts for transitional housing.  These participants experienced a slightly higher reduction in bookings pre and post enrollment than those receiving some other combination of interventions, a 58 percent reduction versus 45 percent at three months and 39 percent reduction versus 29 percent reduction at six months</a:t>
            </a:r>
          </a:p>
        </p:txBody>
      </p:sp>
      <p:sp>
        <p:nvSpPr>
          <p:cNvPr id="4" name="Slide Number Placeholder 3"/>
          <p:cNvSpPr>
            <a:spLocks noGrp="1"/>
          </p:cNvSpPr>
          <p:nvPr>
            <p:ph type="sldNum" sz="quarter" idx="5"/>
          </p:nvPr>
        </p:nvSpPr>
        <p:spPr/>
        <p:txBody>
          <a:bodyPr/>
          <a:lstStyle/>
          <a:p>
            <a:fld id="{945FEEC8-7720-B746-895D-F9F65D0ACBD5}" type="slidenum">
              <a:rPr lang="en-US" smtClean="0"/>
              <a:t>7</a:t>
            </a:fld>
            <a:endParaRPr lang="en-US"/>
          </a:p>
        </p:txBody>
      </p:sp>
    </p:spTree>
    <p:extLst>
      <p:ext uri="{BB962C8B-B14F-4D97-AF65-F5344CB8AC3E}">
        <p14:creationId xmlns:p14="http://schemas.microsoft.com/office/powerpoint/2010/main" val="2462275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Overall, booking activity for participants pre and post program enrollment was reduced at the three- and six-month periods. The greatest reductions in bookings pre and post program enrollment were experienced by Black participants, male participants, individuals between the ages of 40 and 49, participants who were unsheltered, and participants who were on pretrial supervision. </a:t>
            </a:r>
          </a:p>
          <a:p>
            <a:endParaRPr lang="en-US" dirty="0"/>
          </a:p>
        </p:txBody>
      </p:sp>
      <p:sp>
        <p:nvSpPr>
          <p:cNvPr id="4" name="Slide Number Placeholder 3"/>
          <p:cNvSpPr>
            <a:spLocks noGrp="1"/>
          </p:cNvSpPr>
          <p:nvPr>
            <p:ph type="sldNum" sz="quarter" idx="5"/>
          </p:nvPr>
        </p:nvSpPr>
        <p:spPr/>
        <p:txBody>
          <a:bodyPr/>
          <a:lstStyle/>
          <a:p>
            <a:fld id="{945FEEC8-7720-B746-895D-F9F65D0ACBD5}" type="slidenum">
              <a:rPr lang="en-US" smtClean="0"/>
              <a:t>8</a:t>
            </a:fld>
            <a:endParaRPr lang="en-US"/>
          </a:p>
        </p:txBody>
      </p:sp>
    </p:spTree>
    <p:extLst>
      <p:ext uri="{BB962C8B-B14F-4D97-AF65-F5344CB8AC3E}">
        <p14:creationId xmlns:p14="http://schemas.microsoft.com/office/powerpoint/2010/main" val="2032725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9A6B6A7A-D58F-4892-A004-A931BBD23ED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92882" y="1408195"/>
            <a:ext cx="1406236" cy="1406236"/>
          </a:xfrm>
          <a:prstGeom prst="rect">
            <a:avLst/>
          </a:prstGeom>
        </p:spPr>
      </p:pic>
      <p:sp>
        <p:nvSpPr>
          <p:cNvPr id="2" name="Title 1">
            <a:extLst>
              <a:ext uri="{FF2B5EF4-FFF2-40B4-BE49-F238E27FC236}">
                <a16:creationId xmlns:a16="http://schemas.microsoft.com/office/drawing/2014/main" id="{DD3FB121-BF30-4C29-BA2D-A7E7562CB7E7}"/>
              </a:ext>
            </a:extLst>
          </p:cNvPr>
          <p:cNvSpPr>
            <a:spLocks noGrp="1"/>
          </p:cNvSpPr>
          <p:nvPr>
            <p:ph type="ctrTitle" hasCustomPrompt="1"/>
          </p:nvPr>
        </p:nvSpPr>
        <p:spPr>
          <a:xfrm>
            <a:off x="1524000" y="3048643"/>
            <a:ext cx="9144000" cy="851430"/>
          </a:xfrm>
        </p:spPr>
        <p:txBody>
          <a:bodyPr anchor="b">
            <a:noAutofit/>
          </a:bodyPr>
          <a:lstStyle>
            <a:lvl1pPr algn="ctr">
              <a:defRPr sz="6300">
                <a:solidFill>
                  <a:schemeClr val="tx2">
                    <a:lumMod val="75000"/>
                  </a:schemeClr>
                </a:solidFill>
              </a:defRPr>
            </a:lvl1pPr>
          </a:lstStyle>
          <a:p>
            <a:r>
              <a:rPr lang="en-US" dirty="0"/>
              <a:t>MASTER TITLE SLIDE</a:t>
            </a:r>
          </a:p>
        </p:txBody>
      </p:sp>
      <p:sp>
        <p:nvSpPr>
          <p:cNvPr id="5" name="Footer Placeholder 4">
            <a:extLst>
              <a:ext uri="{FF2B5EF4-FFF2-40B4-BE49-F238E27FC236}">
                <a16:creationId xmlns:a16="http://schemas.microsoft.com/office/drawing/2014/main" id="{CA8782E1-A4AE-45BA-A7DA-0ECE274B6524}"/>
              </a:ext>
            </a:extLst>
          </p:cNvPr>
          <p:cNvSpPr>
            <a:spLocks noGrp="1"/>
          </p:cNvSpPr>
          <p:nvPr>
            <p:ph type="ftr" sz="quarter" idx="11"/>
          </p:nvPr>
        </p:nvSpPr>
        <p:spPr>
          <a:xfrm>
            <a:off x="4038600" y="6472462"/>
            <a:ext cx="4114800" cy="365125"/>
          </a:xfrm>
          <a:prstGeom prst="rect">
            <a:avLst/>
          </a:prstGeom>
        </p:spPr>
        <p:txBody>
          <a:bodyPr/>
          <a:lstStyle/>
          <a:p>
            <a:endParaRPr lang="en-US"/>
          </a:p>
        </p:txBody>
      </p:sp>
      <p:cxnSp>
        <p:nvCxnSpPr>
          <p:cNvPr id="8" name="Straight Connector 7">
            <a:extLst>
              <a:ext uri="{FF2B5EF4-FFF2-40B4-BE49-F238E27FC236}">
                <a16:creationId xmlns:a16="http://schemas.microsoft.com/office/drawing/2014/main" id="{68315B80-526B-4EA6-80F2-3902F8CD20BF}"/>
              </a:ext>
            </a:extLst>
          </p:cNvPr>
          <p:cNvCxnSpPr/>
          <p:nvPr userDrawn="1"/>
        </p:nvCxnSpPr>
        <p:spPr>
          <a:xfrm>
            <a:off x="6560447" y="3889187"/>
            <a:ext cx="432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1FA8A94-F406-482E-BAE2-AE383C7C6072}"/>
              </a:ext>
            </a:extLst>
          </p:cNvPr>
          <p:cNvSpPr txBox="1">
            <a:spLocks/>
          </p:cNvSpPr>
          <p:nvPr userDrawn="1"/>
        </p:nvSpPr>
        <p:spPr>
          <a:xfrm>
            <a:off x="2968860" y="3796610"/>
            <a:ext cx="6254280" cy="233524"/>
          </a:xfrm>
          <a:prstGeom prst="rect">
            <a:avLst/>
          </a:prstGeom>
          <a:noFill/>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ct val="80000"/>
              </a:lnSpc>
            </a:pPr>
            <a:r>
              <a:rPr lang="en-US" sz="1100" i="1" dirty="0">
                <a:solidFill>
                  <a:schemeClr val="tx2">
                    <a:lumMod val="75000"/>
                  </a:schemeClr>
                </a:solidFill>
                <a:latin typeface="+mn-lt"/>
                <a:ea typeface="Roboto" panose="02000000000000000000" pitchFamily="2" charset="0"/>
              </a:rPr>
              <a:t>Presented by</a:t>
            </a:r>
          </a:p>
        </p:txBody>
      </p:sp>
      <p:cxnSp>
        <p:nvCxnSpPr>
          <p:cNvPr id="10" name="Straight Connector 9">
            <a:extLst>
              <a:ext uri="{FF2B5EF4-FFF2-40B4-BE49-F238E27FC236}">
                <a16:creationId xmlns:a16="http://schemas.microsoft.com/office/drawing/2014/main" id="{4F40E93D-2350-4051-A361-26731E060C15}"/>
              </a:ext>
            </a:extLst>
          </p:cNvPr>
          <p:cNvCxnSpPr/>
          <p:nvPr userDrawn="1"/>
        </p:nvCxnSpPr>
        <p:spPr>
          <a:xfrm>
            <a:off x="1299030" y="3889187"/>
            <a:ext cx="432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E3E4D5E9-D6E0-41AC-8332-AC1FCD89F2F5}"/>
              </a:ext>
            </a:extLst>
          </p:cNvPr>
          <p:cNvSpPr>
            <a:spLocks noGrp="1"/>
          </p:cNvSpPr>
          <p:nvPr>
            <p:ph type="dt" sz="half" idx="2"/>
          </p:nvPr>
        </p:nvSpPr>
        <p:spPr>
          <a:xfrm>
            <a:off x="8561916" y="64724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83072-CAC1-014D-A497-98C3AAB569BC}" type="datetime1">
              <a:rPr lang="en-US" smtClean="0"/>
              <a:t>9/26/2023</a:t>
            </a:fld>
            <a:endParaRPr lang="en-US"/>
          </a:p>
        </p:txBody>
      </p:sp>
      <p:sp>
        <p:nvSpPr>
          <p:cNvPr id="14" name="Slide Number Placeholder 5">
            <a:extLst>
              <a:ext uri="{FF2B5EF4-FFF2-40B4-BE49-F238E27FC236}">
                <a16:creationId xmlns:a16="http://schemas.microsoft.com/office/drawing/2014/main" id="{E04EFE01-7954-4200-8CBE-073E52AAEF77}"/>
              </a:ext>
            </a:extLst>
          </p:cNvPr>
          <p:cNvSpPr>
            <a:spLocks noGrp="1"/>
          </p:cNvSpPr>
          <p:nvPr>
            <p:ph type="sldNum" sz="quarter" idx="4"/>
          </p:nvPr>
        </p:nvSpPr>
        <p:spPr>
          <a:xfrm>
            <a:off x="11461750" y="6472462"/>
            <a:ext cx="5397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BC485-5466-45A8-BE42-0B72AF858E68}" type="slidenum">
              <a:rPr lang="en-US" smtClean="0"/>
              <a:t>‹#›</a:t>
            </a:fld>
            <a:endParaRPr lang="en-US"/>
          </a:p>
        </p:txBody>
      </p:sp>
      <p:sp>
        <p:nvSpPr>
          <p:cNvPr id="12" name="Text Placeholder 11">
            <a:extLst>
              <a:ext uri="{FF2B5EF4-FFF2-40B4-BE49-F238E27FC236}">
                <a16:creationId xmlns:a16="http://schemas.microsoft.com/office/drawing/2014/main" id="{361155FD-B0A8-4CCE-A82E-75FE0E14B46A}"/>
              </a:ext>
            </a:extLst>
          </p:cNvPr>
          <p:cNvSpPr>
            <a:spLocks noGrp="1"/>
          </p:cNvSpPr>
          <p:nvPr>
            <p:ph type="body" sz="quarter" idx="13" hasCustomPrompt="1"/>
          </p:nvPr>
        </p:nvSpPr>
        <p:spPr>
          <a:xfrm>
            <a:off x="3581400" y="3996797"/>
            <a:ext cx="5156200" cy="1149350"/>
          </a:xfrm>
        </p:spPr>
        <p:txBody>
          <a:bodyPr/>
          <a:lstStyle>
            <a:lvl1pPr marL="0" indent="0" algn="ctr">
              <a:buNone/>
              <a:defRPr sz="1400"/>
            </a:lvl1pPr>
          </a:lstStyle>
          <a:p>
            <a:pPr lvl="0"/>
            <a:r>
              <a:rPr lang="en-US" dirty="0"/>
              <a:t>Your Name </a:t>
            </a:r>
          </a:p>
          <a:p>
            <a:pPr lvl="0"/>
            <a:r>
              <a:rPr lang="en-US" dirty="0"/>
              <a:t>Your Department</a:t>
            </a:r>
          </a:p>
        </p:txBody>
      </p:sp>
    </p:spTree>
    <p:extLst>
      <p:ext uri="{BB962C8B-B14F-4D97-AF65-F5344CB8AC3E}">
        <p14:creationId xmlns:p14="http://schemas.microsoft.com/office/powerpoint/2010/main" val="275691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FE6F-1811-43AB-9D64-C50439A1F7E1}"/>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355E18-341B-4F6E-A34A-909C19365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8AF57F-509E-451C-88AE-DCD4DBE22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EDC8E-9534-4FA7-860F-0208A42B10CE}"/>
              </a:ext>
            </a:extLst>
          </p:cNvPr>
          <p:cNvSpPr>
            <a:spLocks noGrp="1"/>
          </p:cNvSpPr>
          <p:nvPr>
            <p:ph type="dt" sz="half" idx="10"/>
          </p:nvPr>
        </p:nvSpPr>
        <p:spPr/>
        <p:txBody>
          <a:bodyPr/>
          <a:lstStyle/>
          <a:p>
            <a:fld id="{6872EB96-C065-1A4B-947F-6A82A36E7013}" type="datetime1">
              <a:rPr lang="en-US" smtClean="0"/>
              <a:t>9/26/2023</a:t>
            </a:fld>
            <a:endParaRPr lang="en-US"/>
          </a:p>
        </p:txBody>
      </p:sp>
      <p:sp>
        <p:nvSpPr>
          <p:cNvPr id="6" name="Footer Placeholder 5">
            <a:extLst>
              <a:ext uri="{FF2B5EF4-FFF2-40B4-BE49-F238E27FC236}">
                <a16:creationId xmlns:a16="http://schemas.microsoft.com/office/drawing/2014/main" id="{FE933547-DC2C-4856-97DF-BAA29FB359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66DC09-3358-4F88-A9CF-4675B2A30D4E}"/>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56502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2194-ECA9-423B-BAA4-CA9F9C3D2DE7}"/>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54B69079-2F65-4B89-8AD1-D806089E96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0BF3B-3083-4126-9085-9C08338DBF76}"/>
              </a:ext>
            </a:extLst>
          </p:cNvPr>
          <p:cNvSpPr>
            <a:spLocks noGrp="1"/>
          </p:cNvSpPr>
          <p:nvPr>
            <p:ph type="dt" sz="half" idx="10"/>
          </p:nvPr>
        </p:nvSpPr>
        <p:spPr/>
        <p:txBody>
          <a:bodyPr/>
          <a:lstStyle/>
          <a:p>
            <a:fld id="{A2A90FAD-D351-3440-87F9-1E3D1A998C27}" type="datetime1">
              <a:rPr lang="en-US" smtClean="0"/>
              <a:t>9/26/2023</a:t>
            </a:fld>
            <a:endParaRPr lang="en-US"/>
          </a:p>
        </p:txBody>
      </p:sp>
      <p:sp>
        <p:nvSpPr>
          <p:cNvPr id="5" name="Footer Placeholder 4">
            <a:extLst>
              <a:ext uri="{FF2B5EF4-FFF2-40B4-BE49-F238E27FC236}">
                <a16:creationId xmlns:a16="http://schemas.microsoft.com/office/drawing/2014/main" id="{82498E76-14F3-44B6-9B9E-2FDE3778BC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ED7077-B3F4-4C04-AFA4-69B1EBB871E5}"/>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940803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94B475-6462-447D-BE07-0E0164544428}"/>
              </a:ext>
            </a:extLst>
          </p:cNvPr>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5AC1363-2847-4871-ACFC-E95E5131B1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DD37C-3211-448E-B073-BFFE106A03BC}"/>
              </a:ext>
            </a:extLst>
          </p:cNvPr>
          <p:cNvSpPr>
            <a:spLocks noGrp="1"/>
          </p:cNvSpPr>
          <p:nvPr>
            <p:ph type="dt" sz="half" idx="10"/>
          </p:nvPr>
        </p:nvSpPr>
        <p:spPr/>
        <p:txBody>
          <a:bodyPr/>
          <a:lstStyle/>
          <a:p>
            <a:fld id="{D59800A3-39AC-F041-8018-8837FE7B1880}" type="datetime1">
              <a:rPr lang="en-US" smtClean="0"/>
              <a:t>9/26/2023</a:t>
            </a:fld>
            <a:endParaRPr lang="en-US"/>
          </a:p>
        </p:txBody>
      </p:sp>
      <p:sp>
        <p:nvSpPr>
          <p:cNvPr id="5" name="Footer Placeholder 4">
            <a:extLst>
              <a:ext uri="{FF2B5EF4-FFF2-40B4-BE49-F238E27FC236}">
                <a16:creationId xmlns:a16="http://schemas.microsoft.com/office/drawing/2014/main" id="{7E589EC5-0F82-44EF-ABC2-176D99823C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FF8D20-D7CB-4CA0-B651-0BF9B0858F97}"/>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353867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FB121-BF30-4C29-BA2D-A7E7562CB7E7}"/>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1203169-5AE4-4913-873B-1F30D145E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8A01A2-6506-4814-B3BE-3194BD09A4ED}"/>
              </a:ext>
            </a:extLst>
          </p:cNvPr>
          <p:cNvSpPr>
            <a:spLocks noGrp="1"/>
          </p:cNvSpPr>
          <p:nvPr>
            <p:ph type="dt" sz="half" idx="10"/>
          </p:nvPr>
        </p:nvSpPr>
        <p:spPr/>
        <p:txBody>
          <a:bodyPr/>
          <a:lstStyle/>
          <a:p>
            <a:fld id="{37671AB3-C639-8342-8D4C-7846F7F8E41F}" type="datetime1">
              <a:rPr lang="en-US" smtClean="0"/>
              <a:t>9/26/2023</a:t>
            </a:fld>
            <a:endParaRPr lang="en-US"/>
          </a:p>
        </p:txBody>
      </p:sp>
      <p:sp>
        <p:nvSpPr>
          <p:cNvPr id="5" name="Footer Placeholder 4">
            <a:extLst>
              <a:ext uri="{FF2B5EF4-FFF2-40B4-BE49-F238E27FC236}">
                <a16:creationId xmlns:a16="http://schemas.microsoft.com/office/drawing/2014/main" id="{CA8782E1-A4AE-45BA-A7DA-0ECE274B65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2474DF-3E5C-47BE-8C18-7D6E617C3B38}"/>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373346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94BF2-F53D-41C6-9BBE-B3C954C93ECD}"/>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3CD1A8F-35E3-445D-BBA6-F0AE285E4C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A03556D-C68E-47F2-95A1-3BA7297D57FB}"/>
              </a:ext>
            </a:extLst>
          </p:cNvPr>
          <p:cNvSpPr>
            <a:spLocks noGrp="1"/>
          </p:cNvSpPr>
          <p:nvPr>
            <p:ph type="dt" sz="half" idx="10"/>
          </p:nvPr>
        </p:nvSpPr>
        <p:spPr/>
        <p:txBody>
          <a:bodyPr/>
          <a:lstStyle/>
          <a:p>
            <a:fld id="{EB2EDFEE-CB6D-D343-B59E-947A1CA00075}" type="datetime1">
              <a:rPr lang="en-US" smtClean="0"/>
              <a:t>9/26/2023</a:t>
            </a:fld>
            <a:endParaRPr lang="en-US"/>
          </a:p>
        </p:txBody>
      </p:sp>
      <p:sp>
        <p:nvSpPr>
          <p:cNvPr id="5" name="Footer Placeholder 4">
            <a:extLst>
              <a:ext uri="{FF2B5EF4-FFF2-40B4-BE49-F238E27FC236}">
                <a16:creationId xmlns:a16="http://schemas.microsoft.com/office/drawing/2014/main" id="{C13D285E-D532-4B2D-99FE-198BDF68A2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6E156C-AFDB-40E5-8684-1EFEA74555F7}"/>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195442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E761-C19D-4F46-A9A1-3EB15F62C6F4}"/>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90EFBAA-04C8-4482-9ED3-74BC54B646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88441-9B78-4FB1-9690-564AF4CEE409}"/>
              </a:ext>
            </a:extLst>
          </p:cNvPr>
          <p:cNvSpPr>
            <a:spLocks noGrp="1"/>
          </p:cNvSpPr>
          <p:nvPr>
            <p:ph type="dt" sz="half" idx="10"/>
          </p:nvPr>
        </p:nvSpPr>
        <p:spPr/>
        <p:txBody>
          <a:bodyPr/>
          <a:lstStyle/>
          <a:p>
            <a:fld id="{16B3AB87-29EC-F344-9882-1CEB47820DF1}" type="datetime1">
              <a:rPr lang="en-US" smtClean="0"/>
              <a:t>9/26/2023</a:t>
            </a:fld>
            <a:endParaRPr lang="en-US"/>
          </a:p>
        </p:txBody>
      </p:sp>
      <p:sp>
        <p:nvSpPr>
          <p:cNvPr id="5" name="Footer Placeholder 4">
            <a:extLst>
              <a:ext uri="{FF2B5EF4-FFF2-40B4-BE49-F238E27FC236}">
                <a16:creationId xmlns:a16="http://schemas.microsoft.com/office/drawing/2014/main" id="{2FF9C09B-AFF5-4BFB-A2CC-D78F6B82C9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279B7B-90D0-4E01-94EF-E889A56992A2}"/>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264119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578F-0D39-4945-8978-DBB1B9216650}"/>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C0894C6-464E-40CC-B510-7762411D9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13999D-9EED-44E6-A4BE-D787B68DE9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44669D-08B2-4C0A-85A8-3E34B723621C}"/>
              </a:ext>
            </a:extLst>
          </p:cNvPr>
          <p:cNvSpPr>
            <a:spLocks noGrp="1"/>
          </p:cNvSpPr>
          <p:nvPr>
            <p:ph type="dt" sz="half" idx="10"/>
          </p:nvPr>
        </p:nvSpPr>
        <p:spPr/>
        <p:txBody>
          <a:bodyPr/>
          <a:lstStyle/>
          <a:p>
            <a:fld id="{71FA064F-3A91-F548-863F-F04A9B9BFB19}" type="datetime1">
              <a:rPr lang="en-US" smtClean="0"/>
              <a:t>9/26/2023</a:t>
            </a:fld>
            <a:endParaRPr lang="en-US"/>
          </a:p>
        </p:txBody>
      </p:sp>
      <p:sp>
        <p:nvSpPr>
          <p:cNvPr id="6" name="Footer Placeholder 5">
            <a:extLst>
              <a:ext uri="{FF2B5EF4-FFF2-40B4-BE49-F238E27FC236}">
                <a16:creationId xmlns:a16="http://schemas.microsoft.com/office/drawing/2014/main" id="{45B8EF39-1DE4-43FE-856A-2BCCCBFA02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5968E1-91D8-4E1E-AFD4-3A3A8C4A726D}"/>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345077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A9D2-E3D2-4295-B852-AE8DED9FC520}"/>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AC18D28-3733-4AEC-ADE0-2F573E3E86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7BF798-C58B-48FF-AB36-681AA36B1F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BC367F-E77A-40C8-935E-7876DE0DE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084876-A627-42B4-A6DD-0CBBADC06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C2AA1E-D811-499E-A9E6-6D6C6EBAA062}"/>
              </a:ext>
            </a:extLst>
          </p:cNvPr>
          <p:cNvSpPr>
            <a:spLocks noGrp="1"/>
          </p:cNvSpPr>
          <p:nvPr>
            <p:ph type="dt" sz="half" idx="10"/>
          </p:nvPr>
        </p:nvSpPr>
        <p:spPr/>
        <p:txBody>
          <a:bodyPr/>
          <a:lstStyle/>
          <a:p>
            <a:fld id="{1A5CB8FD-D6CA-EC48-B28F-F4CAA0999373}" type="datetime1">
              <a:rPr lang="en-US" smtClean="0"/>
              <a:t>9/26/2023</a:t>
            </a:fld>
            <a:endParaRPr lang="en-US"/>
          </a:p>
        </p:txBody>
      </p:sp>
      <p:sp>
        <p:nvSpPr>
          <p:cNvPr id="8" name="Footer Placeholder 7">
            <a:extLst>
              <a:ext uri="{FF2B5EF4-FFF2-40B4-BE49-F238E27FC236}">
                <a16:creationId xmlns:a16="http://schemas.microsoft.com/office/drawing/2014/main" id="{5B06331C-A02F-4BC2-8418-F67A0FCE1E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7BEB9BB-AC63-4491-A975-B00862A88A71}"/>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426662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8199-6B0C-4490-AD04-494FF855F302}"/>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C48C76F-F2B5-45C4-BB62-1E07068960D9}"/>
              </a:ext>
            </a:extLst>
          </p:cNvPr>
          <p:cNvSpPr>
            <a:spLocks noGrp="1"/>
          </p:cNvSpPr>
          <p:nvPr>
            <p:ph type="dt" sz="half" idx="10"/>
          </p:nvPr>
        </p:nvSpPr>
        <p:spPr/>
        <p:txBody>
          <a:bodyPr/>
          <a:lstStyle/>
          <a:p>
            <a:fld id="{70055EBD-3BE3-B14C-8005-C7DD61CAE5CD}" type="datetime1">
              <a:rPr lang="en-US" smtClean="0"/>
              <a:t>9/26/2023</a:t>
            </a:fld>
            <a:endParaRPr lang="en-US"/>
          </a:p>
        </p:txBody>
      </p:sp>
      <p:sp>
        <p:nvSpPr>
          <p:cNvPr id="4" name="Footer Placeholder 3">
            <a:extLst>
              <a:ext uri="{FF2B5EF4-FFF2-40B4-BE49-F238E27FC236}">
                <a16:creationId xmlns:a16="http://schemas.microsoft.com/office/drawing/2014/main" id="{8D4FBCE0-51E9-429A-B5F8-9F0499AB7E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5E5AF7-5FE0-4FAC-BC95-39D4B2801702}"/>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282388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C507D-8439-44C9-8E7C-1036C3B3F30C}"/>
              </a:ext>
            </a:extLst>
          </p:cNvPr>
          <p:cNvSpPr>
            <a:spLocks noGrp="1"/>
          </p:cNvSpPr>
          <p:nvPr>
            <p:ph type="dt" sz="half" idx="10"/>
          </p:nvPr>
        </p:nvSpPr>
        <p:spPr/>
        <p:txBody>
          <a:bodyPr/>
          <a:lstStyle/>
          <a:p>
            <a:fld id="{4429BF7F-2621-7B4F-8073-71C0E8EF19D0}" type="datetime1">
              <a:rPr lang="en-US" smtClean="0"/>
              <a:t>9/26/2023</a:t>
            </a:fld>
            <a:endParaRPr lang="en-US"/>
          </a:p>
        </p:txBody>
      </p:sp>
      <p:sp>
        <p:nvSpPr>
          <p:cNvPr id="3" name="Footer Placeholder 2">
            <a:extLst>
              <a:ext uri="{FF2B5EF4-FFF2-40B4-BE49-F238E27FC236}">
                <a16:creationId xmlns:a16="http://schemas.microsoft.com/office/drawing/2014/main" id="{D8F68B05-644A-4AB5-A4AE-9143BADF6F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CC1A1E7-7ED4-4AC1-BDF9-508E5AE8ECF0}"/>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18987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5043-1FAA-42E7-B5D1-27B42028296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DEEEAE8-E2C6-4609-94F8-CDED30C4C7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10588E-5A35-4EC3-B082-C1326F025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CE880-899E-4606-93A4-30B57D733C0A}"/>
              </a:ext>
            </a:extLst>
          </p:cNvPr>
          <p:cNvSpPr>
            <a:spLocks noGrp="1"/>
          </p:cNvSpPr>
          <p:nvPr>
            <p:ph type="dt" sz="half" idx="10"/>
          </p:nvPr>
        </p:nvSpPr>
        <p:spPr/>
        <p:txBody>
          <a:bodyPr/>
          <a:lstStyle/>
          <a:p>
            <a:fld id="{9A22F04F-86BB-2041-A6CA-A9E65B2F3725}" type="datetime1">
              <a:rPr lang="en-US" smtClean="0"/>
              <a:t>9/26/2023</a:t>
            </a:fld>
            <a:endParaRPr lang="en-US"/>
          </a:p>
        </p:txBody>
      </p:sp>
      <p:sp>
        <p:nvSpPr>
          <p:cNvPr id="6" name="Footer Placeholder 5">
            <a:extLst>
              <a:ext uri="{FF2B5EF4-FFF2-40B4-BE49-F238E27FC236}">
                <a16:creationId xmlns:a16="http://schemas.microsoft.com/office/drawing/2014/main" id="{77FE6514-BBC5-4CF9-88AC-6A350ACE60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CA07EC-B3B8-4FED-9A2E-EAABF9694051}"/>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261316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4C84BB-393E-4C47-BE17-3082B2103881}"/>
              </a:ext>
            </a:extLst>
          </p:cNvPr>
          <p:cNvPicPr>
            <a:picLocks noChangeAspect="1"/>
          </p:cNvPicPr>
          <p:nvPr userDrawn="1"/>
        </p:nvPicPr>
        <p:blipFill>
          <a:blip r:embed="rId14"/>
          <a:stretch>
            <a:fillRect/>
          </a:stretch>
        </p:blipFill>
        <p:spPr>
          <a:xfrm>
            <a:off x="0" y="5292291"/>
            <a:ext cx="12192000" cy="1565709"/>
          </a:xfrm>
          <a:prstGeom prst="rect">
            <a:avLst/>
          </a:prstGeom>
        </p:spPr>
      </p:pic>
      <p:sp>
        <p:nvSpPr>
          <p:cNvPr id="2" name="Title Placeholder 1">
            <a:extLst>
              <a:ext uri="{FF2B5EF4-FFF2-40B4-BE49-F238E27FC236}">
                <a16:creationId xmlns:a16="http://schemas.microsoft.com/office/drawing/2014/main" id="{3F73AECC-E02A-46C9-B388-459D00E93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D5CAE6-D300-413F-B9FC-C239E067FD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60780A-75FB-415D-8CB3-515F68CDB6F7}"/>
              </a:ext>
            </a:extLst>
          </p:cNvPr>
          <p:cNvSpPr>
            <a:spLocks noGrp="1"/>
          </p:cNvSpPr>
          <p:nvPr>
            <p:ph type="dt" sz="half" idx="2"/>
          </p:nvPr>
        </p:nvSpPr>
        <p:spPr>
          <a:xfrm>
            <a:off x="8561916" y="64325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EF6B-88B7-BF41-8024-8CB076F1AAF4}" type="datetime1">
              <a:rPr lang="en-US" smtClean="0"/>
              <a:t>9/26/2023</a:t>
            </a:fld>
            <a:endParaRPr lang="en-US"/>
          </a:p>
        </p:txBody>
      </p:sp>
      <p:sp>
        <p:nvSpPr>
          <p:cNvPr id="6" name="Slide Number Placeholder 5">
            <a:extLst>
              <a:ext uri="{FF2B5EF4-FFF2-40B4-BE49-F238E27FC236}">
                <a16:creationId xmlns:a16="http://schemas.microsoft.com/office/drawing/2014/main" id="{0CB7EAFA-0D4E-4A38-B2F4-66E9C020E64A}"/>
              </a:ext>
            </a:extLst>
          </p:cNvPr>
          <p:cNvSpPr>
            <a:spLocks noGrp="1"/>
          </p:cNvSpPr>
          <p:nvPr>
            <p:ph type="sldNum" sz="quarter" idx="4"/>
          </p:nvPr>
        </p:nvSpPr>
        <p:spPr>
          <a:xfrm>
            <a:off x="11461750" y="6432555"/>
            <a:ext cx="5397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BC485-5466-45A8-BE42-0B72AF858E68}" type="slidenum">
              <a:rPr lang="en-US" smtClean="0"/>
              <a:t>‹#›</a:t>
            </a:fld>
            <a:endParaRPr lang="en-US"/>
          </a:p>
        </p:txBody>
      </p:sp>
      <p:pic>
        <p:nvPicPr>
          <p:cNvPr id="8" name="Picture 7">
            <a:extLst>
              <a:ext uri="{FF2B5EF4-FFF2-40B4-BE49-F238E27FC236}">
                <a16:creationId xmlns:a16="http://schemas.microsoft.com/office/drawing/2014/main" id="{71F2ED95-82B8-4DBD-8C42-864B105C93A7}"/>
              </a:ext>
            </a:extLst>
          </p:cNvPr>
          <p:cNvPicPr>
            <a:picLocks noChangeAspect="1"/>
          </p:cNvPicPr>
          <p:nvPr userDrawn="1"/>
        </p:nvPicPr>
        <p:blipFill>
          <a:blip r:embed="rId15"/>
          <a:stretch>
            <a:fillRect/>
          </a:stretch>
        </p:blipFill>
        <p:spPr>
          <a:xfrm>
            <a:off x="0" y="6282725"/>
            <a:ext cx="579175" cy="575846"/>
          </a:xfrm>
          <a:prstGeom prst="rect">
            <a:avLst/>
          </a:prstGeom>
        </p:spPr>
      </p:pic>
      <p:pic>
        <p:nvPicPr>
          <p:cNvPr id="9" name="Picture 8">
            <a:extLst>
              <a:ext uri="{FF2B5EF4-FFF2-40B4-BE49-F238E27FC236}">
                <a16:creationId xmlns:a16="http://schemas.microsoft.com/office/drawing/2014/main" id="{7423D43E-385C-4E31-9801-F61A866AD655}"/>
              </a:ext>
            </a:extLst>
          </p:cNvPr>
          <p:cNvPicPr>
            <a:picLocks noChangeAspect="1"/>
          </p:cNvPicPr>
          <p:nvPr userDrawn="1"/>
        </p:nvPicPr>
        <p:blipFill>
          <a:blip r:embed="rId16"/>
          <a:stretch>
            <a:fillRect/>
          </a:stretch>
        </p:blipFill>
        <p:spPr>
          <a:xfrm>
            <a:off x="674634" y="6461203"/>
            <a:ext cx="2822192" cy="202966"/>
          </a:xfrm>
          <a:prstGeom prst="rect">
            <a:avLst/>
          </a:prstGeom>
        </p:spPr>
      </p:pic>
    </p:spTree>
    <p:extLst>
      <p:ext uri="{BB962C8B-B14F-4D97-AF65-F5344CB8AC3E}">
        <p14:creationId xmlns:p14="http://schemas.microsoft.com/office/powerpoint/2010/main" val="36788828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p:txStyles>
    <p:titleStyle>
      <a:lvl1pPr algn="ctr" defTabSz="914400" rtl="0" eaLnBrk="1" latinLnBrk="0" hangingPunct="1">
        <a:lnSpc>
          <a:spcPct val="90000"/>
        </a:lnSpc>
        <a:spcBef>
          <a:spcPct val="0"/>
        </a:spcBef>
        <a:buNone/>
        <a:defRPr sz="4400" b="1" kern="1200">
          <a:solidFill>
            <a:srgbClr val="002060"/>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C3D3-628D-47B9-AA13-88A73EF6166A}"/>
              </a:ext>
            </a:extLst>
          </p:cNvPr>
          <p:cNvSpPr>
            <a:spLocks noGrp="1"/>
          </p:cNvSpPr>
          <p:nvPr>
            <p:ph type="ctrTitle"/>
          </p:nvPr>
        </p:nvSpPr>
        <p:spPr/>
        <p:txBody>
          <a:bodyPr>
            <a:noAutofit/>
          </a:bodyPr>
          <a:lstStyle/>
          <a:p>
            <a:r>
              <a:rPr lang="en-US" sz="3600" dirty="0"/>
              <a:t>Community Diversion Impact Analysis</a:t>
            </a:r>
          </a:p>
        </p:txBody>
      </p:sp>
      <p:sp>
        <p:nvSpPr>
          <p:cNvPr id="3" name="Text Placeholder 2">
            <a:extLst>
              <a:ext uri="{FF2B5EF4-FFF2-40B4-BE49-F238E27FC236}">
                <a16:creationId xmlns:a16="http://schemas.microsoft.com/office/drawing/2014/main" id="{84CD7BA6-9CC1-4A29-8BF4-3969F69C6EC9}"/>
              </a:ext>
            </a:extLst>
          </p:cNvPr>
          <p:cNvSpPr>
            <a:spLocks noGrp="1"/>
          </p:cNvSpPr>
          <p:nvPr>
            <p:ph type="body" sz="quarter" idx="13"/>
          </p:nvPr>
        </p:nvSpPr>
        <p:spPr/>
        <p:txBody>
          <a:bodyPr>
            <a:normAutofit/>
          </a:bodyPr>
          <a:lstStyle/>
          <a:p>
            <a:pPr>
              <a:lnSpc>
                <a:spcPct val="100000"/>
              </a:lnSpc>
            </a:pPr>
            <a:r>
              <a:rPr lang="en-US" dirty="0"/>
              <a:t>Kendra Queen and Hannah Calloway</a:t>
            </a:r>
          </a:p>
          <a:p>
            <a:pPr>
              <a:lnSpc>
                <a:spcPct val="100000"/>
              </a:lnSpc>
            </a:pPr>
            <a:r>
              <a:rPr lang="en-US" dirty="0"/>
              <a:t>Justice Services</a:t>
            </a:r>
          </a:p>
        </p:txBody>
      </p:sp>
      <p:sp>
        <p:nvSpPr>
          <p:cNvPr id="4" name="Date Placeholder 3">
            <a:extLst>
              <a:ext uri="{FF2B5EF4-FFF2-40B4-BE49-F238E27FC236}">
                <a16:creationId xmlns:a16="http://schemas.microsoft.com/office/drawing/2014/main" id="{9E39537D-35F0-234B-820F-F45B996E2AF7}"/>
              </a:ext>
            </a:extLst>
          </p:cNvPr>
          <p:cNvSpPr>
            <a:spLocks noGrp="1"/>
          </p:cNvSpPr>
          <p:nvPr>
            <p:ph type="dt" sz="half" idx="2"/>
          </p:nvPr>
        </p:nvSpPr>
        <p:spPr/>
        <p:txBody>
          <a:bodyPr/>
          <a:lstStyle/>
          <a:p>
            <a:fld id="{6D2D7F68-6897-B74D-A53C-1FE613040DE2}" type="datetime1">
              <a:rPr lang="en-US" smtClean="0"/>
              <a:t>9/26/2023</a:t>
            </a:fld>
            <a:endParaRPr lang="en-US"/>
          </a:p>
        </p:txBody>
      </p:sp>
    </p:spTree>
    <p:extLst>
      <p:ext uri="{BB962C8B-B14F-4D97-AF65-F5344CB8AC3E}">
        <p14:creationId xmlns:p14="http://schemas.microsoft.com/office/powerpoint/2010/main" val="164027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5B0B-9436-540D-A288-F0019053A516}"/>
              </a:ext>
            </a:extLst>
          </p:cNvPr>
          <p:cNvSpPr>
            <a:spLocks noGrp="1"/>
          </p:cNvSpPr>
          <p:nvPr>
            <p:ph type="title"/>
          </p:nvPr>
        </p:nvSpPr>
        <p:spPr>
          <a:xfrm>
            <a:off x="838200" y="60320"/>
            <a:ext cx="10515600" cy="1325563"/>
          </a:xfrm>
        </p:spPr>
        <p:txBody>
          <a:bodyPr/>
          <a:lstStyle/>
          <a:p>
            <a:r>
              <a:rPr lang="en-US" dirty="0"/>
              <a:t>Community Diversion Program</a:t>
            </a:r>
          </a:p>
        </p:txBody>
      </p:sp>
      <p:sp>
        <p:nvSpPr>
          <p:cNvPr id="3" name="Content Placeholder 2">
            <a:extLst>
              <a:ext uri="{FF2B5EF4-FFF2-40B4-BE49-F238E27FC236}">
                <a16:creationId xmlns:a16="http://schemas.microsoft.com/office/drawing/2014/main" id="{0B4898A7-E50F-680E-582A-4A05E9821273}"/>
              </a:ext>
            </a:extLst>
          </p:cNvPr>
          <p:cNvSpPr>
            <a:spLocks noGrp="1"/>
          </p:cNvSpPr>
          <p:nvPr>
            <p:ph idx="1"/>
          </p:nvPr>
        </p:nvSpPr>
        <p:spPr>
          <a:xfrm>
            <a:off x="259492" y="1223319"/>
            <a:ext cx="11094308" cy="4953644"/>
          </a:xfrm>
        </p:spPr>
        <p:txBody>
          <a:bodyPr>
            <a:normAutofit/>
          </a:bodyPr>
          <a:lstStyle/>
          <a:p>
            <a:pPr lvl="1"/>
            <a:r>
              <a:rPr lang="en-US" dirty="0"/>
              <a:t>Justice Involved SUD grant: partnership between BCSO and Justice Services funded by NC Dept. of Health and Human Services </a:t>
            </a:r>
          </a:p>
          <a:p>
            <a:pPr marL="457200" lvl="1" indent="0">
              <a:buNone/>
            </a:pPr>
            <a:endParaRPr lang="en-US" dirty="0"/>
          </a:p>
          <a:p>
            <a:pPr lvl="1"/>
            <a:r>
              <a:rPr lang="en-US" dirty="0"/>
              <a:t>December 1, 2021 through June 30, 2023 (program duration)</a:t>
            </a:r>
          </a:p>
          <a:p>
            <a:pPr marL="457200" lvl="1" indent="0">
              <a:buNone/>
            </a:pPr>
            <a:endParaRPr lang="en-US" dirty="0"/>
          </a:p>
          <a:p>
            <a:pPr lvl="1"/>
            <a:r>
              <a:rPr lang="en-US" dirty="0"/>
              <a:t>Served individuals on Probation, Pretrial Supervision, or those at risk for future justice involvement with pending charges based on housing instability, mental illness, substance use and difficulties accessing support services</a:t>
            </a:r>
          </a:p>
          <a:p>
            <a:pPr marL="457200" lvl="1" indent="0">
              <a:buNone/>
            </a:pPr>
            <a:endParaRPr lang="en-US" dirty="0"/>
          </a:p>
          <a:p>
            <a:pPr lvl="1"/>
            <a:r>
              <a:rPr lang="en-US" dirty="0"/>
              <a:t>Provided eligible participants connection to behavioral health treatment and/or  basic needs assistance (cell phone, sober living, transportation, hygiene supplies,  clothing, etc.)   </a:t>
            </a:r>
          </a:p>
        </p:txBody>
      </p:sp>
      <p:sp>
        <p:nvSpPr>
          <p:cNvPr id="4" name="Date Placeholder 3">
            <a:extLst>
              <a:ext uri="{FF2B5EF4-FFF2-40B4-BE49-F238E27FC236}">
                <a16:creationId xmlns:a16="http://schemas.microsoft.com/office/drawing/2014/main" id="{6157E5E7-8F8D-566A-BB38-4CF81100F6B0}"/>
              </a:ext>
            </a:extLst>
          </p:cNvPr>
          <p:cNvSpPr>
            <a:spLocks noGrp="1"/>
          </p:cNvSpPr>
          <p:nvPr>
            <p:ph type="dt" sz="half" idx="10"/>
          </p:nvPr>
        </p:nvSpPr>
        <p:spPr/>
        <p:txBody>
          <a:bodyPr/>
          <a:lstStyle/>
          <a:p>
            <a:fld id="{EB2EDFEE-CB6D-D343-B59E-947A1CA00075}" type="datetime1">
              <a:rPr lang="en-US" smtClean="0"/>
              <a:t>9/26/2023</a:t>
            </a:fld>
            <a:endParaRPr lang="en-US"/>
          </a:p>
        </p:txBody>
      </p:sp>
    </p:spTree>
    <p:extLst>
      <p:ext uri="{BB962C8B-B14F-4D97-AF65-F5344CB8AC3E}">
        <p14:creationId xmlns:p14="http://schemas.microsoft.com/office/powerpoint/2010/main" val="1490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9211-8607-5603-F7E8-CB8A76B3B2F5}"/>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FF451B1C-3C60-0BDB-C930-C138793B2BE3}"/>
              </a:ext>
            </a:extLst>
          </p:cNvPr>
          <p:cNvSpPr>
            <a:spLocks noGrp="1"/>
          </p:cNvSpPr>
          <p:nvPr>
            <p:ph idx="1"/>
          </p:nvPr>
        </p:nvSpPr>
        <p:spPr/>
        <p:txBody>
          <a:bodyPr/>
          <a:lstStyle/>
          <a:p>
            <a:r>
              <a:rPr lang="en-US" dirty="0"/>
              <a:t>Analysis looked at program enrollment data from December 1, 2021 through February 28, 2023</a:t>
            </a:r>
          </a:p>
          <a:p>
            <a:r>
              <a:rPr lang="en-US" dirty="0"/>
              <a:t>Jail data were used to determine bookings for participants for a defined period pre and post program enrollment</a:t>
            </a:r>
          </a:p>
          <a:p>
            <a:r>
              <a:rPr lang="en-US" dirty="0"/>
              <a:t>Dataset included 222 unique people</a:t>
            </a:r>
          </a:p>
        </p:txBody>
      </p:sp>
      <p:sp>
        <p:nvSpPr>
          <p:cNvPr id="4" name="Date Placeholder 3">
            <a:extLst>
              <a:ext uri="{FF2B5EF4-FFF2-40B4-BE49-F238E27FC236}">
                <a16:creationId xmlns:a16="http://schemas.microsoft.com/office/drawing/2014/main" id="{C7F2801E-B889-3E56-5E42-7721B2E4047E}"/>
              </a:ext>
            </a:extLst>
          </p:cNvPr>
          <p:cNvSpPr>
            <a:spLocks noGrp="1"/>
          </p:cNvSpPr>
          <p:nvPr>
            <p:ph type="dt" sz="half" idx="10"/>
          </p:nvPr>
        </p:nvSpPr>
        <p:spPr/>
        <p:txBody>
          <a:bodyPr/>
          <a:lstStyle/>
          <a:p>
            <a:fld id="{EB2EDFEE-CB6D-D343-B59E-947A1CA00075}" type="datetime1">
              <a:rPr lang="en-US" smtClean="0"/>
              <a:t>9/26/2023</a:t>
            </a:fld>
            <a:endParaRPr lang="en-US"/>
          </a:p>
        </p:txBody>
      </p:sp>
    </p:spTree>
    <p:extLst>
      <p:ext uri="{BB962C8B-B14F-4D97-AF65-F5344CB8AC3E}">
        <p14:creationId xmlns:p14="http://schemas.microsoft.com/office/powerpoint/2010/main" val="19979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08A8AA-A5FE-2BA4-B453-2B10A2C85F42}"/>
              </a:ext>
            </a:extLst>
          </p:cNvPr>
          <p:cNvSpPr>
            <a:spLocks noGrp="1"/>
          </p:cNvSpPr>
          <p:nvPr>
            <p:ph type="title"/>
          </p:nvPr>
        </p:nvSpPr>
        <p:spPr/>
        <p:txBody>
          <a:bodyPr/>
          <a:lstStyle/>
          <a:p>
            <a:r>
              <a:rPr lang="en-US" dirty="0"/>
              <a:t>Participant Demographics</a:t>
            </a:r>
          </a:p>
        </p:txBody>
      </p:sp>
      <p:sp>
        <p:nvSpPr>
          <p:cNvPr id="6" name="Content Placeholder 5">
            <a:extLst>
              <a:ext uri="{FF2B5EF4-FFF2-40B4-BE49-F238E27FC236}">
                <a16:creationId xmlns:a16="http://schemas.microsoft.com/office/drawing/2014/main" id="{81201F8B-83EF-A45E-79E7-1DB058D7802E}"/>
              </a:ext>
            </a:extLst>
          </p:cNvPr>
          <p:cNvSpPr>
            <a:spLocks noGrp="1"/>
          </p:cNvSpPr>
          <p:nvPr>
            <p:ph sz="half" idx="1"/>
          </p:nvPr>
        </p:nvSpPr>
        <p:spPr/>
        <p:txBody>
          <a:bodyPr/>
          <a:lstStyle/>
          <a:p>
            <a:r>
              <a:rPr lang="en-US" dirty="0"/>
              <a:t>Majority of Community Diversion participants were:</a:t>
            </a:r>
          </a:p>
          <a:p>
            <a:pPr lvl="1"/>
            <a:r>
              <a:rPr lang="en-US" dirty="0"/>
              <a:t>White: 85%</a:t>
            </a:r>
          </a:p>
          <a:p>
            <a:pPr lvl="1"/>
            <a:r>
              <a:rPr lang="en-US" dirty="0"/>
              <a:t>Male: 70%</a:t>
            </a:r>
          </a:p>
          <a:p>
            <a:pPr lvl="1"/>
            <a:r>
              <a:rPr lang="en-US" dirty="0"/>
              <a:t>Aged 30 through 50: 62%</a:t>
            </a:r>
          </a:p>
          <a:p>
            <a:pPr lvl="1"/>
            <a:endParaRPr lang="en-US" dirty="0"/>
          </a:p>
          <a:p>
            <a:r>
              <a:rPr lang="en-US" dirty="0"/>
              <a:t>Over one-third were unhoused</a:t>
            </a:r>
          </a:p>
          <a:p>
            <a:r>
              <a:rPr lang="en-US" dirty="0"/>
              <a:t>71% were on probation or pretrial supervision</a:t>
            </a:r>
          </a:p>
        </p:txBody>
      </p:sp>
      <p:sp>
        <p:nvSpPr>
          <p:cNvPr id="4" name="Date Placeholder 3">
            <a:extLst>
              <a:ext uri="{FF2B5EF4-FFF2-40B4-BE49-F238E27FC236}">
                <a16:creationId xmlns:a16="http://schemas.microsoft.com/office/drawing/2014/main" id="{28427ACC-14C6-5A4C-53C2-14250399A7CF}"/>
              </a:ext>
            </a:extLst>
          </p:cNvPr>
          <p:cNvSpPr>
            <a:spLocks noGrp="1"/>
          </p:cNvSpPr>
          <p:nvPr>
            <p:ph type="dt" sz="half" idx="10"/>
          </p:nvPr>
        </p:nvSpPr>
        <p:spPr/>
        <p:txBody>
          <a:bodyPr/>
          <a:lstStyle/>
          <a:p>
            <a:fld id="{EB2EDFEE-CB6D-D343-B59E-947A1CA00075}" type="datetime1">
              <a:rPr lang="en-US" smtClean="0"/>
              <a:t>9/26/2023</a:t>
            </a:fld>
            <a:endParaRPr lang="en-US"/>
          </a:p>
        </p:txBody>
      </p:sp>
      <p:graphicFrame>
        <p:nvGraphicFramePr>
          <p:cNvPr id="8" name="Chart 7">
            <a:extLst>
              <a:ext uri="{FF2B5EF4-FFF2-40B4-BE49-F238E27FC236}">
                <a16:creationId xmlns:a16="http://schemas.microsoft.com/office/drawing/2014/main" id="{14C5F401-A260-A72A-4549-7CEEC2C539DE}"/>
              </a:ext>
            </a:extLst>
          </p:cNvPr>
          <p:cNvGraphicFramePr>
            <a:graphicFrameLocks/>
          </p:cNvGraphicFramePr>
          <p:nvPr>
            <p:extLst>
              <p:ext uri="{D42A27DB-BD31-4B8C-83A1-F6EECF244321}">
                <p14:modId xmlns:p14="http://schemas.microsoft.com/office/powerpoint/2010/main" val="3719937778"/>
              </p:ext>
            </p:extLst>
          </p:nvPr>
        </p:nvGraphicFramePr>
        <p:xfrm>
          <a:off x="6172202" y="1771651"/>
          <a:ext cx="5582174" cy="1643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D7B3042-6552-E10A-F4F6-6A10B131DC71}"/>
              </a:ext>
            </a:extLst>
          </p:cNvPr>
          <p:cNvGraphicFramePr>
            <a:graphicFrameLocks/>
          </p:cNvGraphicFramePr>
          <p:nvPr>
            <p:extLst>
              <p:ext uri="{D42A27DB-BD31-4B8C-83A1-F6EECF244321}">
                <p14:modId xmlns:p14="http://schemas.microsoft.com/office/powerpoint/2010/main" val="2355738187"/>
              </p:ext>
            </p:extLst>
          </p:nvPr>
        </p:nvGraphicFramePr>
        <p:xfrm>
          <a:off x="6172202" y="3886999"/>
          <a:ext cx="5582174" cy="16430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330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9C6E-4032-299A-25B7-AD8E2D6BB125}"/>
              </a:ext>
            </a:extLst>
          </p:cNvPr>
          <p:cNvSpPr>
            <a:spLocks noGrp="1"/>
          </p:cNvSpPr>
          <p:nvPr>
            <p:ph type="title"/>
          </p:nvPr>
        </p:nvSpPr>
        <p:spPr/>
        <p:txBody>
          <a:bodyPr/>
          <a:lstStyle/>
          <a:p>
            <a:r>
              <a:rPr lang="en-US" dirty="0"/>
              <a:t>Jail Bookings Pre and Post Enrollment</a:t>
            </a:r>
            <a:br>
              <a:rPr lang="en-US" dirty="0"/>
            </a:br>
            <a:r>
              <a:rPr lang="en-US" sz="3200" dirty="0"/>
              <a:t>3 Months &amp; 6 Months</a:t>
            </a:r>
            <a:endParaRPr lang="en-US" dirty="0"/>
          </a:p>
        </p:txBody>
      </p:sp>
      <p:sp>
        <p:nvSpPr>
          <p:cNvPr id="3" name="Content Placeholder 2">
            <a:extLst>
              <a:ext uri="{FF2B5EF4-FFF2-40B4-BE49-F238E27FC236}">
                <a16:creationId xmlns:a16="http://schemas.microsoft.com/office/drawing/2014/main" id="{FCFF2BCE-2D4F-7CD0-76D4-3E4869E5A321}"/>
              </a:ext>
            </a:extLst>
          </p:cNvPr>
          <p:cNvSpPr>
            <a:spLocks noGrp="1"/>
          </p:cNvSpPr>
          <p:nvPr>
            <p:ph idx="1"/>
          </p:nvPr>
        </p:nvSpPr>
        <p:spPr/>
        <p:txBody>
          <a:bodyPr>
            <a:normAutofit fontScale="92500" lnSpcReduction="10000"/>
          </a:bodyPr>
          <a:lstStyle/>
          <a:p>
            <a:r>
              <a:rPr lang="en-US" dirty="0"/>
              <a:t>207 people included in analysis</a:t>
            </a:r>
          </a:p>
          <a:p>
            <a:r>
              <a:rPr lang="en-US" dirty="0"/>
              <a:t>170 has experienced at least one booking since December 2020</a:t>
            </a:r>
          </a:p>
          <a:p>
            <a:endParaRPr lang="en-US" dirty="0"/>
          </a:p>
          <a:p>
            <a:endParaRPr lang="en-US" dirty="0"/>
          </a:p>
          <a:p>
            <a:endParaRPr lang="en-US" dirty="0"/>
          </a:p>
          <a:p>
            <a:endParaRPr lang="en-US" dirty="0"/>
          </a:p>
          <a:p>
            <a:r>
              <a:rPr lang="en-US" dirty="0"/>
              <a:t>3 Months: Participants experienced a booking reduction of 39% pre and post enrollment </a:t>
            </a:r>
          </a:p>
          <a:p>
            <a:r>
              <a:rPr lang="en-US" dirty="0"/>
              <a:t>6 Months: Participants experienced a booking reduction of 22% pre and post enrollment </a:t>
            </a:r>
          </a:p>
        </p:txBody>
      </p:sp>
      <p:sp>
        <p:nvSpPr>
          <p:cNvPr id="4" name="Date Placeholder 3">
            <a:extLst>
              <a:ext uri="{FF2B5EF4-FFF2-40B4-BE49-F238E27FC236}">
                <a16:creationId xmlns:a16="http://schemas.microsoft.com/office/drawing/2014/main" id="{DD3D35CF-7312-4B3D-8D43-3DA467B3FEE9}"/>
              </a:ext>
            </a:extLst>
          </p:cNvPr>
          <p:cNvSpPr>
            <a:spLocks noGrp="1"/>
          </p:cNvSpPr>
          <p:nvPr>
            <p:ph type="dt" sz="half" idx="10"/>
          </p:nvPr>
        </p:nvSpPr>
        <p:spPr/>
        <p:txBody>
          <a:bodyPr/>
          <a:lstStyle/>
          <a:p>
            <a:fld id="{EB2EDFEE-CB6D-D343-B59E-947A1CA00075}" type="datetime1">
              <a:rPr lang="en-US" smtClean="0"/>
              <a:t>9/26/2023</a:t>
            </a:fld>
            <a:endParaRPr lang="en-US"/>
          </a:p>
        </p:txBody>
      </p:sp>
      <p:graphicFrame>
        <p:nvGraphicFramePr>
          <p:cNvPr id="5" name="Table 5">
            <a:extLst>
              <a:ext uri="{FF2B5EF4-FFF2-40B4-BE49-F238E27FC236}">
                <a16:creationId xmlns:a16="http://schemas.microsoft.com/office/drawing/2014/main" id="{42BF5E8D-2B8D-D969-A39A-8BE13072B8B6}"/>
              </a:ext>
            </a:extLst>
          </p:cNvPr>
          <p:cNvGraphicFramePr>
            <a:graphicFrameLocks noGrp="1"/>
          </p:cNvGraphicFramePr>
          <p:nvPr>
            <p:extLst>
              <p:ext uri="{D42A27DB-BD31-4B8C-83A1-F6EECF244321}">
                <p14:modId xmlns:p14="http://schemas.microsoft.com/office/powerpoint/2010/main" val="2754971085"/>
              </p:ext>
            </p:extLst>
          </p:nvPr>
        </p:nvGraphicFramePr>
        <p:xfrm>
          <a:off x="2032000" y="3136294"/>
          <a:ext cx="8128000" cy="1010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50186629"/>
                    </a:ext>
                  </a:extLst>
                </a:gridCol>
                <a:gridCol w="2032000">
                  <a:extLst>
                    <a:ext uri="{9D8B030D-6E8A-4147-A177-3AD203B41FA5}">
                      <a16:colId xmlns:a16="http://schemas.microsoft.com/office/drawing/2014/main" val="3869411771"/>
                    </a:ext>
                  </a:extLst>
                </a:gridCol>
                <a:gridCol w="2032000">
                  <a:extLst>
                    <a:ext uri="{9D8B030D-6E8A-4147-A177-3AD203B41FA5}">
                      <a16:colId xmlns:a16="http://schemas.microsoft.com/office/drawing/2014/main" val="3692765096"/>
                    </a:ext>
                  </a:extLst>
                </a:gridCol>
                <a:gridCol w="2032000">
                  <a:extLst>
                    <a:ext uri="{9D8B030D-6E8A-4147-A177-3AD203B41FA5}">
                      <a16:colId xmlns:a16="http://schemas.microsoft.com/office/drawing/2014/main" val="2567064503"/>
                    </a:ext>
                  </a:extLst>
                </a:gridCol>
              </a:tblGrid>
              <a:tr h="370840">
                <a:tc>
                  <a:txBody>
                    <a:bodyPr/>
                    <a:lstStyle/>
                    <a:p>
                      <a:r>
                        <a:rPr lang="en-US" dirty="0"/>
                        <a:t>Bookings 3 Months Before Enrollment</a:t>
                      </a:r>
                    </a:p>
                  </a:txBody>
                  <a:tcPr/>
                </a:tc>
                <a:tc>
                  <a:txBody>
                    <a:bodyPr/>
                    <a:lstStyle/>
                    <a:p>
                      <a:r>
                        <a:rPr lang="en-US" dirty="0"/>
                        <a:t>Bookings 3 Months After Enrollment</a:t>
                      </a:r>
                    </a:p>
                  </a:txBody>
                  <a:tcPr/>
                </a:tc>
                <a:tc>
                  <a:txBody>
                    <a:bodyPr/>
                    <a:lstStyle/>
                    <a:p>
                      <a:r>
                        <a:rPr lang="en-US" dirty="0"/>
                        <a:t>Bookings 6 Months Before Enrollment</a:t>
                      </a:r>
                    </a:p>
                  </a:txBody>
                  <a:tcPr/>
                </a:tc>
                <a:tc>
                  <a:txBody>
                    <a:bodyPr/>
                    <a:lstStyle/>
                    <a:p>
                      <a:r>
                        <a:rPr lang="en-US" dirty="0"/>
                        <a:t>Bookings 6 Months After Enrollment</a:t>
                      </a:r>
                    </a:p>
                  </a:txBody>
                  <a:tcPr/>
                </a:tc>
                <a:extLst>
                  <a:ext uri="{0D108BD9-81ED-4DB2-BD59-A6C34878D82A}">
                    <a16:rowId xmlns:a16="http://schemas.microsoft.com/office/drawing/2014/main" val="1098362123"/>
                  </a:ext>
                </a:extLst>
              </a:tr>
              <a:tr h="370840">
                <a:tc>
                  <a:txBody>
                    <a:bodyPr/>
                    <a:lstStyle/>
                    <a:p>
                      <a:pPr algn="ctr"/>
                      <a:r>
                        <a:rPr lang="en-US" dirty="0"/>
                        <a:t>103</a:t>
                      </a:r>
                    </a:p>
                  </a:txBody>
                  <a:tcPr/>
                </a:tc>
                <a:tc>
                  <a:txBody>
                    <a:bodyPr/>
                    <a:lstStyle/>
                    <a:p>
                      <a:pPr algn="ctr"/>
                      <a:r>
                        <a:rPr lang="en-US" dirty="0"/>
                        <a:t>63</a:t>
                      </a:r>
                    </a:p>
                  </a:txBody>
                  <a:tcPr/>
                </a:tc>
                <a:tc>
                  <a:txBody>
                    <a:bodyPr/>
                    <a:lstStyle/>
                    <a:p>
                      <a:pPr algn="ctr"/>
                      <a:r>
                        <a:rPr lang="en-US" dirty="0"/>
                        <a:t>191</a:t>
                      </a:r>
                    </a:p>
                  </a:txBody>
                  <a:tcPr/>
                </a:tc>
                <a:tc>
                  <a:txBody>
                    <a:bodyPr/>
                    <a:lstStyle/>
                    <a:p>
                      <a:pPr algn="ctr"/>
                      <a:r>
                        <a:rPr lang="en-US" dirty="0"/>
                        <a:t>149</a:t>
                      </a:r>
                    </a:p>
                  </a:txBody>
                  <a:tcPr/>
                </a:tc>
                <a:extLst>
                  <a:ext uri="{0D108BD9-81ED-4DB2-BD59-A6C34878D82A}">
                    <a16:rowId xmlns:a16="http://schemas.microsoft.com/office/drawing/2014/main" val="1915736323"/>
                  </a:ext>
                </a:extLst>
              </a:tr>
            </a:tbl>
          </a:graphicData>
        </a:graphic>
      </p:graphicFrame>
    </p:spTree>
    <p:extLst>
      <p:ext uri="{BB962C8B-B14F-4D97-AF65-F5344CB8AC3E}">
        <p14:creationId xmlns:p14="http://schemas.microsoft.com/office/powerpoint/2010/main" val="256678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9C6E-4032-299A-25B7-AD8E2D6BB125}"/>
              </a:ext>
            </a:extLst>
          </p:cNvPr>
          <p:cNvSpPr>
            <a:spLocks noGrp="1"/>
          </p:cNvSpPr>
          <p:nvPr>
            <p:ph type="title"/>
          </p:nvPr>
        </p:nvSpPr>
        <p:spPr/>
        <p:txBody>
          <a:bodyPr/>
          <a:lstStyle/>
          <a:p>
            <a:r>
              <a:rPr lang="en-US" dirty="0"/>
              <a:t>Jail Bookings Pre and Post Enrollment</a:t>
            </a:r>
            <a:br>
              <a:rPr lang="en-US" dirty="0"/>
            </a:br>
            <a:r>
              <a:rPr lang="en-US" sz="3200" dirty="0"/>
              <a:t>Disaggregated</a:t>
            </a:r>
            <a:endParaRPr lang="en-US" dirty="0"/>
          </a:p>
        </p:txBody>
      </p:sp>
      <p:sp>
        <p:nvSpPr>
          <p:cNvPr id="4" name="Date Placeholder 3">
            <a:extLst>
              <a:ext uri="{FF2B5EF4-FFF2-40B4-BE49-F238E27FC236}">
                <a16:creationId xmlns:a16="http://schemas.microsoft.com/office/drawing/2014/main" id="{DD3D35CF-7312-4B3D-8D43-3DA467B3FEE9}"/>
              </a:ext>
            </a:extLst>
          </p:cNvPr>
          <p:cNvSpPr>
            <a:spLocks noGrp="1"/>
          </p:cNvSpPr>
          <p:nvPr>
            <p:ph type="dt" sz="half" idx="10"/>
          </p:nvPr>
        </p:nvSpPr>
        <p:spPr/>
        <p:txBody>
          <a:bodyPr/>
          <a:lstStyle/>
          <a:p>
            <a:fld id="{EB2EDFEE-CB6D-D343-B59E-947A1CA00075}" type="datetime1">
              <a:rPr lang="en-US" smtClean="0"/>
              <a:t>9/26/2023</a:t>
            </a:fld>
            <a:endParaRPr lang="en-US"/>
          </a:p>
        </p:txBody>
      </p:sp>
      <p:graphicFrame>
        <p:nvGraphicFramePr>
          <p:cNvPr id="6" name="Table 5">
            <a:extLst>
              <a:ext uri="{FF2B5EF4-FFF2-40B4-BE49-F238E27FC236}">
                <a16:creationId xmlns:a16="http://schemas.microsoft.com/office/drawing/2014/main" id="{D9147749-E6C6-0C4F-B81C-59553B9666C8}"/>
              </a:ext>
            </a:extLst>
          </p:cNvPr>
          <p:cNvGraphicFramePr>
            <a:graphicFrameLocks noGrp="1"/>
          </p:cNvGraphicFramePr>
          <p:nvPr>
            <p:extLst>
              <p:ext uri="{D42A27DB-BD31-4B8C-83A1-F6EECF244321}">
                <p14:modId xmlns:p14="http://schemas.microsoft.com/office/powerpoint/2010/main" val="2969327115"/>
              </p:ext>
            </p:extLst>
          </p:nvPr>
        </p:nvGraphicFramePr>
        <p:xfrm>
          <a:off x="630466" y="2006674"/>
          <a:ext cx="10931064" cy="3133561"/>
        </p:xfrm>
        <a:graphic>
          <a:graphicData uri="http://schemas.openxmlformats.org/drawingml/2006/table">
            <a:tbl>
              <a:tblPr firstRow="1" bandRow="1">
                <a:tableStyleId>{5C22544A-7EE6-4342-B048-85BDC9FD1C3A}</a:tableStyleId>
              </a:tblPr>
              <a:tblGrid>
                <a:gridCol w="1546677">
                  <a:extLst>
                    <a:ext uri="{9D8B030D-6E8A-4147-A177-3AD203B41FA5}">
                      <a16:colId xmlns:a16="http://schemas.microsoft.com/office/drawing/2014/main" val="264676597"/>
                    </a:ext>
                  </a:extLst>
                </a:gridCol>
                <a:gridCol w="1186089">
                  <a:extLst>
                    <a:ext uri="{9D8B030D-6E8A-4147-A177-3AD203B41FA5}">
                      <a16:colId xmlns:a16="http://schemas.microsoft.com/office/drawing/2014/main" val="459012744"/>
                    </a:ext>
                  </a:extLst>
                </a:gridCol>
                <a:gridCol w="1366383">
                  <a:extLst>
                    <a:ext uri="{9D8B030D-6E8A-4147-A177-3AD203B41FA5}">
                      <a16:colId xmlns:a16="http://schemas.microsoft.com/office/drawing/2014/main" val="3450186629"/>
                    </a:ext>
                  </a:extLst>
                </a:gridCol>
                <a:gridCol w="1366383">
                  <a:extLst>
                    <a:ext uri="{9D8B030D-6E8A-4147-A177-3AD203B41FA5}">
                      <a16:colId xmlns:a16="http://schemas.microsoft.com/office/drawing/2014/main" val="3869411771"/>
                    </a:ext>
                  </a:extLst>
                </a:gridCol>
                <a:gridCol w="1366383">
                  <a:extLst>
                    <a:ext uri="{9D8B030D-6E8A-4147-A177-3AD203B41FA5}">
                      <a16:colId xmlns:a16="http://schemas.microsoft.com/office/drawing/2014/main" val="3224641344"/>
                    </a:ext>
                  </a:extLst>
                </a:gridCol>
                <a:gridCol w="1366383">
                  <a:extLst>
                    <a:ext uri="{9D8B030D-6E8A-4147-A177-3AD203B41FA5}">
                      <a16:colId xmlns:a16="http://schemas.microsoft.com/office/drawing/2014/main" val="3692765096"/>
                    </a:ext>
                  </a:extLst>
                </a:gridCol>
                <a:gridCol w="1366383">
                  <a:extLst>
                    <a:ext uri="{9D8B030D-6E8A-4147-A177-3AD203B41FA5}">
                      <a16:colId xmlns:a16="http://schemas.microsoft.com/office/drawing/2014/main" val="2567064503"/>
                    </a:ext>
                  </a:extLst>
                </a:gridCol>
                <a:gridCol w="1366383">
                  <a:extLst>
                    <a:ext uri="{9D8B030D-6E8A-4147-A177-3AD203B41FA5}">
                      <a16:colId xmlns:a16="http://schemas.microsoft.com/office/drawing/2014/main" val="2077520174"/>
                    </a:ext>
                  </a:extLst>
                </a:gridCol>
              </a:tblGrid>
              <a:tr h="1116933">
                <a:tc>
                  <a:txBody>
                    <a:bodyPr/>
                    <a:lstStyle/>
                    <a:p>
                      <a:endParaRPr lang="en-US" sz="1600" dirty="0"/>
                    </a:p>
                  </a:txBody>
                  <a:tcPr/>
                </a:tc>
                <a:tc>
                  <a:txBody>
                    <a:bodyPr/>
                    <a:lstStyle/>
                    <a:p>
                      <a:r>
                        <a:rPr lang="en-US" sz="1600" dirty="0"/>
                        <a:t>Number of Participants</a:t>
                      </a:r>
                    </a:p>
                  </a:txBody>
                  <a:tcPr/>
                </a:tc>
                <a:tc>
                  <a:txBody>
                    <a:bodyPr/>
                    <a:lstStyle/>
                    <a:p>
                      <a:r>
                        <a:rPr lang="en-US" sz="1600" dirty="0"/>
                        <a:t>Bookings 3 Months Before Enrollment</a:t>
                      </a:r>
                    </a:p>
                  </a:txBody>
                  <a:tcPr/>
                </a:tc>
                <a:tc>
                  <a:txBody>
                    <a:bodyPr/>
                    <a:lstStyle/>
                    <a:p>
                      <a:r>
                        <a:rPr lang="en-US" sz="1600" dirty="0"/>
                        <a:t>Bookings 3 Months After Enrollment</a:t>
                      </a:r>
                    </a:p>
                  </a:txBody>
                  <a:tcPr/>
                </a:tc>
                <a:tc>
                  <a:txBody>
                    <a:bodyPr/>
                    <a:lstStyle/>
                    <a:p>
                      <a:r>
                        <a:rPr lang="en-US" sz="1600" dirty="0"/>
                        <a:t>3 Month Reduction</a:t>
                      </a:r>
                    </a:p>
                  </a:txBody>
                  <a:tcPr/>
                </a:tc>
                <a:tc>
                  <a:txBody>
                    <a:bodyPr/>
                    <a:lstStyle/>
                    <a:p>
                      <a:r>
                        <a:rPr lang="en-US" sz="1600" dirty="0"/>
                        <a:t>Bookings 6 Months Before Enrollment</a:t>
                      </a:r>
                    </a:p>
                  </a:txBody>
                  <a:tcPr/>
                </a:tc>
                <a:tc>
                  <a:txBody>
                    <a:bodyPr/>
                    <a:lstStyle/>
                    <a:p>
                      <a:r>
                        <a:rPr lang="en-US" sz="1600" dirty="0"/>
                        <a:t>Bookings 6 Months After Enrollment</a:t>
                      </a:r>
                    </a:p>
                  </a:txBody>
                  <a:tcPr/>
                </a:tc>
                <a:tc>
                  <a:txBody>
                    <a:bodyPr/>
                    <a:lstStyle/>
                    <a:p>
                      <a:r>
                        <a:rPr lang="en-US" sz="1600" dirty="0"/>
                        <a:t>6 Month Reduction</a:t>
                      </a:r>
                    </a:p>
                  </a:txBody>
                  <a:tcPr/>
                </a:tc>
                <a:extLst>
                  <a:ext uri="{0D108BD9-81ED-4DB2-BD59-A6C34878D82A}">
                    <a16:rowId xmlns:a16="http://schemas.microsoft.com/office/drawing/2014/main" val="1098362123"/>
                  </a:ext>
                </a:extLst>
              </a:tr>
              <a:tr h="359377">
                <a:tc>
                  <a:txBody>
                    <a:bodyPr/>
                    <a:lstStyle/>
                    <a:p>
                      <a:pPr algn="l"/>
                      <a:r>
                        <a:rPr lang="en-US" sz="1600" dirty="0"/>
                        <a:t>Male</a:t>
                      </a:r>
                    </a:p>
                  </a:txBody>
                  <a:tcPr/>
                </a:tc>
                <a:tc>
                  <a:txBody>
                    <a:bodyPr/>
                    <a:lstStyle/>
                    <a:p>
                      <a:pPr algn="ctr"/>
                      <a:r>
                        <a:rPr lang="en-US" sz="1600" dirty="0"/>
                        <a:t>146</a:t>
                      </a:r>
                    </a:p>
                  </a:txBody>
                  <a:tcPr/>
                </a:tc>
                <a:tc>
                  <a:txBody>
                    <a:bodyPr/>
                    <a:lstStyle/>
                    <a:p>
                      <a:pPr algn="ctr"/>
                      <a:r>
                        <a:rPr lang="en-US" sz="1600" dirty="0"/>
                        <a:t>77</a:t>
                      </a:r>
                    </a:p>
                  </a:txBody>
                  <a:tcPr/>
                </a:tc>
                <a:tc>
                  <a:txBody>
                    <a:bodyPr/>
                    <a:lstStyle/>
                    <a:p>
                      <a:pPr algn="ctr"/>
                      <a:r>
                        <a:rPr lang="en-US" sz="1600" dirty="0"/>
                        <a:t>43</a:t>
                      </a:r>
                    </a:p>
                  </a:txBody>
                  <a:tcPr/>
                </a:tc>
                <a:tc>
                  <a:txBody>
                    <a:bodyPr/>
                    <a:lstStyle/>
                    <a:p>
                      <a:pPr algn="ctr"/>
                      <a:r>
                        <a:rPr lang="en-US" sz="1600" dirty="0"/>
                        <a:t>-44%</a:t>
                      </a:r>
                    </a:p>
                  </a:txBody>
                  <a:tcPr/>
                </a:tc>
                <a:tc>
                  <a:txBody>
                    <a:bodyPr/>
                    <a:lstStyle/>
                    <a:p>
                      <a:pPr algn="ctr"/>
                      <a:r>
                        <a:rPr lang="en-US" sz="1600" dirty="0"/>
                        <a:t>138</a:t>
                      </a:r>
                    </a:p>
                  </a:txBody>
                  <a:tcPr/>
                </a:tc>
                <a:tc>
                  <a:txBody>
                    <a:bodyPr/>
                    <a:lstStyle/>
                    <a:p>
                      <a:pPr algn="ctr"/>
                      <a:r>
                        <a:rPr lang="en-US" sz="1600" dirty="0"/>
                        <a:t>102</a:t>
                      </a:r>
                    </a:p>
                  </a:txBody>
                  <a:tcPr/>
                </a:tc>
                <a:tc>
                  <a:txBody>
                    <a:bodyPr/>
                    <a:lstStyle/>
                    <a:p>
                      <a:pPr algn="ctr"/>
                      <a:r>
                        <a:rPr lang="en-US" sz="1600" dirty="0"/>
                        <a:t>-26%</a:t>
                      </a:r>
                    </a:p>
                  </a:txBody>
                  <a:tcPr/>
                </a:tc>
                <a:extLst>
                  <a:ext uri="{0D108BD9-81ED-4DB2-BD59-A6C34878D82A}">
                    <a16:rowId xmlns:a16="http://schemas.microsoft.com/office/drawing/2014/main" val="1915736323"/>
                  </a:ext>
                </a:extLst>
              </a:tr>
              <a:tr h="359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Aged 40-49</a:t>
                      </a:r>
                    </a:p>
                  </a:txBody>
                  <a:tcPr/>
                </a:tc>
                <a:tc>
                  <a:txBody>
                    <a:bodyPr/>
                    <a:lstStyle/>
                    <a:p>
                      <a:pPr algn="ctr"/>
                      <a:r>
                        <a:rPr lang="en-US" sz="1600" dirty="0"/>
                        <a:t>58</a:t>
                      </a:r>
                    </a:p>
                  </a:txBody>
                  <a:tcPr/>
                </a:tc>
                <a:tc>
                  <a:txBody>
                    <a:bodyPr/>
                    <a:lstStyle/>
                    <a:p>
                      <a:pPr algn="ctr"/>
                      <a:r>
                        <a:rPr lang="en-US" sz="1600" dirty="0"/>
                        <a:t>25</a:t>
                      </a:r>
                    </a:p>
                  </a:txBody>
                  <a:tcPr/>
                </a:tc>
                <a:tc>
                  <a:txBody>
                    <a:bodyPr/>
                    <a:lstStyle/>
                    <a:p>
                      <a:pPr algn="ctr"/>
                      <a:r>
                        <a:rPr lang="en-US" sz="1600" dirty="0"/>
                        <a:t>14</a:t>
                      </a:r>
                    </a:p>
                  </a:txBody>
                  <a:tcPr/>
                </a:tc>
                <a:tc>
                  <a:txBody>
                    <a:bodyPr/>
                    <a:lstStyle/>
                    <a:p>
                      <a:pPr algn="ctr"/>
                      <a:r>
                        <a:rPr lang="en-US" sz="1600" dirty="0"/>
                        <a:t>-44%</a:t>
                      </a:r>
                    </a:p>
                  </a:txBody>
                  <a:tcPr/>
                </a:tc>
                <a:tc>
                  <a:txBody>
                    <a:bodyPr/>
                    <a:lstStyle/>
                    <a:p>
                      <a:pPr algn="ctr"/>
                      <a:r>
                        <a:rPr lang="en-US" sz="1600" dirty="0"/>
                        <a:t>54</a:t>
                      </a:r>
                    </a:p>
                  </a:txBody>
                  <a:tcPr/>
                </a:tc>
                <a:tc>
                  <a:txBody>
                    <a:bodyPr/>
                    <a:lstStyle/>
                    <a:p>
                      <a:pPr algn="ctr"/>
                      <a:r>
                        <a:rPr lang="en-US" sz="1600" dirty="0"/>
                        <a:t>34</a:t>
                      </a:r>
                    </a:p>
                  </a:txBody>
                  <a:tcPr/>
                </a:tc>
                <a:tc>
                  <a:txBody>
                    <a:bodyPr/>
                    <a:lstStyle/>
                    <a:p>
                      <a:pPr algn="ctr"/>
                      <a:r>
                        <a:rPr lang="en-US" sz="1600" dirty="0"/>
                        <a:t>-37%</a:t>
                      </a:r>
                    </a:p>
                  </a:txBody>
                  <a:tcPr/>
                </a:tc>
                <a:extLst>
                  <a:ext uri="{0D108BD9-81ED-4DB2-BD59-A6C34878D82A}">
                    <a16:rowId xmlns:a16="http://schemas.microsoft.com/office/drawing/2014/main" val="979056748"/>
                  </a:ext>
                </a:extLst>
              </a:tr>
              <a:tr h="359377">
                <a:tc>
                  <a:txBody>
                    <a:bodyPr/>
                    <a:lstStyle/>
                    <a:p>
                      <a:pPr algn="l"/>
                      <a:r>
                        <a:rPr lang="en-US" sz="1600" dirty="0"/>
                        <a:t>Black</a:t>
                      </a:r>
                    </a:p>
                  </a:txBody>
                  <a:tcPr/>
                </a:tc>
                <a:tc>
                  <a:txBody>
                    <a:bodyPr/>
                    <a:lstStyle/>
                    <a:p>
                      <a:pPr algn="ctr"/>
                      <a:r>
                        <a:rPr lang="en-US" sz="1600" dirty="0"/>
                        <a:t>25</a:t>
                      </a:r>
                    </a:p>
                  </a:txBody>
                  <a:tcPr/>
                </a:tc>
                <a:tc>
                  <a:txBody>
                    <a:bodyPr/>
                    <a:lstStyle/>
                    <a:p>
                      <a:pPr algn="ctr"/>
                      <a:r>
                        <a:rPr lang="en-US" sz="1600" dirty="0"/>
                        <a:t>19</a:t>
                      </a:r>
                    </a:p>
                  </a:txBody>
                  <a:tcPr/>
                </a:tc>
                <a:tc>
                  <a:txBody>
                    <a:bodyPr/>
                    <a:lstStyle/>
                    <a:p>
                      <a:pPr algn="ctr"/>
                      <a:r>
                        <a:rPr lang="en-US" sz="1600" dirty="0"/>
                        <a:t>10</a:t>
                      </a:r>
                    </a:p>
                  </a:txBody>
                  <a:tcPr/>
                </a:tc>
                <a:tc>
                  <a:txBody>
                    <a:bodyPr/>
                    <a:lstStyle/>
                    <a:p>
                      <a:pPr algn="ctr"/>
                      <a:r>
                        <a:rPr lang="en-US" sz="1600" dirty="0"/>
                        <a:t>-47%</a:t>
                      </a:r>
                    </a:p>
                  </a:txBody>
                  <a:tcPr/>
                </a:tc>
                <a:tc>
                  <a:txBody>
                    <a:bodyPr/>
                    <a:lstStyle/>
                    <a:p>
                      <a:pPr algn="ctr"/>
                      <a:r>
                        <a:rPr lang="en-US" sz="1600" dirty="0"/>
                        <a:t>33</a:t>
                      </a:r>
                    </a:p>
                  </a:txBody>
                  <a:tcPr/>
                </a:tc>
                <a:tc>
                  <a:txBody>
                    <a:bodyPr/>
                    <a:lstStyle/>
                    <a:p>
                      <a:pPr algn="ctr"/>
                      <a:r>
                        <a:rPr lang="en-US" sz="1600" dirty="0"/>
                        <a:t>25</a:t>
                      </a:r>
                    </a:p>
                  </a:txBody>
                  <a:tcPr/>
                </a:tc>
                <a:tc>
                  <a:txBody>
                    <a:bodyPr/>
                    <a:lstStyle/>
                    <a:p>
                      <a:pPr algn="ctr"/>
                      <a:r>
                        <a:rPr lang="en-US" sz="1600" dirty="0"/>
                        <a:t>-27%</a:t>
                      </a:r>
                    </a:p>
                  </a:txBody>
                  <a:tcPr/>
                </a:tc>
                <a:extLst>
                  <a:ext uri="{0D108BD9-81ED-4DB2-BD59-A6C34878D82A}">
                    <a16:rowId xmlns:a16="http://schemas.microsoft.com/office/drawing/2014/main" val="2140520313"/>
                  </a:ext>
                </a:extLst>
              </a:tr>
              <a:tr h="359377">
                <a:tc>
                  <a:txBody>
                    <a:bodyPr/>
                    <a:lstStyle/>
                    <a:p>
                      <a:pPr algn="l"/>
                      <a:r>
                        <a:rPr lang="en-US" sz="1600" dirty="0"/>
                        <a:t>Unsheltered</a:t>
                      </a:r>
                    </a:p>
                  </a:txBody>
                  <a:tcPr/>
                </a:tc>
                <a:tc>
                  <a:txBody>
                    <a:bodyPr/>
                    <a:lstStyle/>
                    <a:p>
                      <a:pPr algn="ctr"/>
                      <a:r>
                        <a:rPr lang="en-US" sz="1600" dirty="0"/>
                        <a:t>75</a:t>
                      </a:r>
                    </a:p>
                  </a:txBody>
                  <a:tcPr/>
                </a:tc>
                <a:tc>
                  <a:txBody>
                    <a:bodyPr/>
                    <a:lstStyle/>
                    <a:p>
                      <a:pPr algn="ctr"/>
                      <a:r>
                        <a:rPr lang="en-US" sz="1600" dirty="0"/>
                        <a:t>51</a:t>
                      </a:r>
                    </a:p>
                  </a:txBody>
                  <a:tcPr/>
                </a:tc>
                <a:tc>
                  <a:txBody>
                    <a:bodyPr/>
                    <a:lstStyle/>
                    <a:p>
                      <a:pPr algn="ctr"/>
                      <a:r>
                        <a:rPr lang="en-US" sz="1600" dirty="0"/>
                        <a:t>28</a:t>
                      </a:r>
                    </a:p>
                  </a:txBody>
                  <a:tcPr/>
                </a:tc>
                <a:tc>
                  <a:txBody>
                    <a:bodyPr/>
                    <a:lstStyle/>
                    <a:p>
                      <a:pPr algn="ctr"/>
                      <a:r>
                        <a:rPr lang="en-US" sz="1600" dirty="0"/>
                        <a:t>-45%</a:t>
                      </a:r>
                    </a:p>
                  </a:txBody>
                  <a:tcPr/>
                </a:tc>
                <a:tc>
                  <a:txBody>
                    <a:bodyPr/>
                    <a:lstStyle/>
                    <a:p>
                      <a:pPr algn="ctr"/>
                      <a:r>
                        <a:rPr lang="en-US" sz="1600" dirty="0"/>
                        <a:t>85</a:t>
                      </a:r>
                    </a:p>
                  </a:txBody>
                  <a:tcPr/>
                </a:tc>
                <a:tc>
                  <a:txBody>
                    <a:bodyPr/>
                    <a:lstStyle/>
                    <a:p>
                      <a:pPr algn="ctr"/>
                      <a:r>
                        <a:rPr lang="en-US" sz="1600" dirty="0"/>
                        <a:t>64</a:t>
                      </a:r>
                    </a:p>
                  </a:txBody>
                  <a:tcPr/>
                </a:tc>
                <a:tc>
                  <a:txBody>
                    <a:bodyPr/>
                    <a:lstStyle/>
                    <a:p>
                      <a:pPr algn="ctr"/>
                      <a:r>
                        <a:rPr lang="en-US" sz="1600" dirty="0"/>
                        <a:t>-25%</a:t>
                      </a:r>
                    </a:p>
                  </a:txBody>
                  <a:tcPr/>
                </a:tc>
                <a:extLst>
                  <a:ext uri="{0D108BD9-81ED-4DB2-BD59-A6C34878D82A}">
                    <a16:rowId xmlns:a16="http://schemas.microsoft.com/office/drawing/2014/main" val="236741760"/>
                  </a:ext>
                </a:extLst>
              </a:tr>
              <a:tr h="359377">
                <a:tc>
                  <a:txBody>
                    <a:bodyPr/>
                    <a:lstStyle/>
                    <a:p>
                      <a:pPr algn="l"/>
                      <a:r>
                        <a:rPr lang="en-US" sz="1600" dirty="0"/>
                        <a:t>Pretrial Supervision</a:t>
                      </a:r>
                    </a:p>
                  </a:txBody>
                  <a:tcPr/>
                </a:tc>
                <a:tc>
                  <a:txBody>
                    <a:bodyPr/>
                    <a:lstStyle/>
                    <a:p>
                      <a:pPr algn="ctr"/>
                      <a:r>
                        <a:rPr lang="en-US" sz="1600" dirty="0"/>
                        <a:t>54</a:t>
                      </a:r>
                    </a:p>
                  </a:txBody>
                  <a:tcPr/>
                </a:tc>
                <a:tc>
                  <a:txBody>
                    <a:bodyPr/>
                    <a:lstStyle/>
                    <a:p>
                      <a:pPr algn="ctr"/>
                      <a:r>
                        <a:rPr lang="en-US" sz="1600" dirty="0"/>
                        <a:t>59</a:t>
                      </a:r>
                    </a:p>
                  </a:txBody>
                  <a:tcPr/>
                </a:tc>
                <a:tc>
                  <a:txBody>
                    <a:bodyPr/>
                    <a:lstStyle/>
                    <a:p>
                      <a:pPr algn="ctr"/>
                      <a:r>
                        <a:rPr lang="en-US" sz="1600" dirty="0"/>
                        <a:t>26</a:t>
                      </a:r>
                    </a:p>
                  </a:txBody>
                  <a:tcPr/>
                </a:tc>
                <a:tc>
                  <a:txBody>
                    <a:bodyPr/>
                    <a:lstStyle/>
                    <a:p>
                      <a:pPr algn="ctr"/>
                      <a:r>
                        <a:rPr lang="en-US" sz="1600" dirty="0"/>
                        <a:t>-56%</a:t>
                      </a:r>
                    </a:p>
                  </a:txBody>
                  <a:tcPr/>
                </a:tc>
                <a:tc>
                  <a:txBody>
                    <a:bodyPr/>
                    <a:lstStyle/>
                    <a:p>
                      <a:pPr algn="ctr"/>
                      <a:r>
                        <a:rPr lang="en-US" sz="1600" dirty="0"/>
                        <a:t>93</a:t>
                      </a:r>
                    </a:p>
                  </a:txBody>
                  <a:tcPr/>
                </a:tc>
                <a:tc>
                  <a:txBody>
                    <a:bodyPr/>
                    <a:lstStyle/>
                    <a:p>
                      <a:pPr algn="ctr"/>
                      <a:r>
                        <a:rPr lang="en-US" sz="1600" dirty="0"/>
                        <a:t>63</a:t>
                      </a:r>
                    </a:p>
                  </a:txBody>
                  <a:tcPr/>
                </a:tc>
                <a:tc>
                  <a:txBody>
                    <a:bodyPr/>
                    <a:lstStyle/>
                    <a:p>
                      <a:pPr algn="ctr"/>
                      <a:r>
                        <a:rPr lang="en-US" sz="1600" dirty="0"/>
                        <a:t>-30%</a:t>
                      </a:r>
                    </a:p>
                  </a:txBody>
                  <a:tcPr/>
                </a:tc>
                <a:extLst>
                  <a:ext uri="{0D108BD9-81ED-4DB2-BD59-A6C34878D82A}">
                    <a16:rowId xmlns:a16="http://schemas.microsoft.com/office/drawing/2014/main" val="2664246646"/>
                  </a:ext>
                </a:extLst>
              </a:tr>
            </a:tbl>
          </a:graphicData>
        </a:graphic>
      </p:graphicFrame>
    </p:spTree>
    <p:extLst>
      <p:ext uri="{BB962C8B-B14F-4D97-AF65-F5344CB8AC3E}">
        <p14:creationId xmlns:p14="http://schemas.microsoft.com/office/powerpoint/2010/main" val="12502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9C6E-4032-299A-25B7-AD8E2D6BB125}"/>
              </a:ext>
            </a:extLst>
          </p:cNvPr>
          <p:cNvSpPr>
            <a:spLocks noGrp="1"/>
          </p:cNvSpPr>
          <p:nvPr>
            <p:ph type="title"/>
          </p:nvPr>
        </p:nvSpPr>
        <p:spPr/>
        <p:txBody>
          <a:bodyPr/>
          <a:lstStyle/>
          <a:p>
            <a:r>
              <a:rPr lang="en-US" dirty="0"/>
              <a:t>Jail Bookings Pre and Post Enrollment</a:t>
            </a:r>
            <a:br>
              <a:rPr lang="en-US" dirty="0"/>
            </a:br>
            <a:r>
              <a:rPr lang="en-US" sz="3200" dirty="0"/>
              <a:t>By Intervention</a:t>
            </a:r>
            <a:endParaRPr lang="en-US" dirty="0"/>
          </a:p>
        </p:txBody>
      </p:sp>
      <p:sp>
        <p:nvSpPr>
          <p:cNvPr id="4" name="Date Placeholder 3">
            <a:extLst>
              <a:ext uri="{FF2B5EF4-FFF2-40B4-BE49-F238E27FC236}">
                <a16:creationId xmlns:a16="http://schemas.microsoft.com/office/drawing/2014/main" id="{DD3D35CF-7312-4B3D-8D43-3DA467B3FEE9}"/>
              </a:ext>
            </a:extLst>
          </p:cNvPr>
          <p:cNvSpPr>
            <a:spLocks noGrp="1"/>
          </p:cNvSpPr>
          <p:nvPr>
            <p:ph type="dt" sz="half" idx="10"/>
          </p:nvPr>
        </p:nvSpPr>
        <p:spPr/>
        <p:txBody>
          <a:bodyPr/>
          <a:lstStyle/>
          <a:p>
            <a:fld id="{EB2EDFEE-CB6D-D343-B59E-947A1CA00075}" type="datetime1">
              <a:rPr lang="en-US" smtClean="0"/>
              <a:t>9/26/2023</a:t>
            </a:fld>
            <a:endParaRPr lang="en-US"/>
          </a:p>
        </p:txBody>
      </p:sp>
      <p:graphicFrame>
        <p:nvGraphicFramePr>
          <p:cNvPr id="6" name="Table 5">
            <a:extLst>
              <a:ext uri="{FF2B5EF4-FFF2-40B4-BE49-F238E27FC236}">
                <a16:creationId xmlns:a16="http://schemas.microsoft.com/office/drawing/2014/main" id="{D9147749-E6C6-0C4F-B81C-59553B9666C8}"/>
              </a:ext>
            </a:extLst>
          </p:cNvPr>
          <p:cNvGraphicFramePr>
            <a:graphicFrameLocks noGrp="1"/>
          </p:cNvGraphicFramePr>
          <p:nvPr>
            <p:extLst>
              <p:ext uri="{D42A27DB-BD31-4B8C-83A1-F6EECF244321}">
                <p14:modId xmlns:p14="http://schemas.microsoft.com/office/powerpoint/2010/main" val="3811427271"/>
              </p:ext>
            </p:extLst>
          </p:nvPr>
        </p:nvGraphicFramePr>
        <p:xfrm>
          <a:off x="630466" y="2006674"/>
          <a:ext cx="10931064" cy="3457510"/>
        </p:xfrm>
        <a:graphic>
          <a:graphicData uri="http://schemas.openxmlformats.org/drawingml/2006/table">
            <a:tbl>
              <a:tblPr firstRow="1" bandRow="1">
                <a:tableStyleId>{5C22544A-7EE6-4342-B048-85BDC9FD1C3A}</a:tableStyleId>
              </a:tblPr>
              <a:tblGrid>
                <a:gridCol w="1546677">
                  <a:extLst>
                    <a:ext uri="{9D8B030D-6E8A-4147-A177-3AD203B41FA5}">
                      <a16:colId xmlns:a16="http://schemas.microsoft.com/office/drawing/2014/main" val="264676597"/>
                    </a:ext>
                  </a:extLst>
                </a:gridCol>
                <a:gridCol w="1186089">
                  <a:extLst>
                    <a:ext uri="{9D8B030D-6E8A-4147-A177-3AD203B41FA5}">
                      <a16:colId xmlns:a16="http://schemas.microsoft.com/office/drawing/2014/main" val="459012744"/>
                    </a:ext>
                  </a:extLst>
                </a:gridCol>
                <a:gridCol w="1366383">
                  <a:extLst>
                    <a:ext uri="{9D8B030D-6E8A-4147-A177-3AD203B41FA5}">
                      <a16:colId xmlns:a16="http://schemas.microsoft.com/office/drawing/2014/main" val="3450186629"/>
                    </a:ext>
                  </a:extLst>
                </a:gridCol>
                <a:gridCol w="1366383">
                  <a:extLst>
                    <a:ext uri="{9D8B030D-6E8A-4147-A177-3AD203B41FA5}">
                      <a16:colId xmlns:a16="http://schemas.microsoft.com/office/drawing/2014/main" val="3869411771"/>
                    </a:ext>
                  </a:extLst>
                </a:gridCol>
                <a:gridCol w="1366383">
                  <a:extLst>
                    <a:ext uri="{9D8B030D-6E8A-4147-A177-3AD203B41FA5}">
                      <a16:colId xmlns:a16="http://schemas.microsoft.com/office/drawing/2014/main" val="3224641344"/>
                    </a:ext>
                  </a:extLst>
                </a:gridCol>
                <a:gridCol w="1366383">
                  <a:extLst>
                    <a:ext uri="{9D8B030D-6E8A-4147-A177-3AD203B41FA5}">
                      <a16:colId xmlns:a16="http://schemas.microsoft.com/office/drawing/2014/main" val="3692765096"/>
                    </a:ext>
                  </a:extLst>
                </a:gridCol>
                <a:gridCol w="1366383">
                  <a:extLst>
                    <a:ext uri="{9D8B030D-6E8A-4147-A177-3AD203B41FA5}">
                      <a16:colId xmlns:a16="http://schemas.microsoft.com/office/drawing/2014/main" val="2567064503"/>
                    </a:ext>
                  </a:extLst>
                </a:gridCol>
                <a:gridCol w="1366383">
                  <a:extLst>
                    <a:ext uri="{9D8B030D-6E8A-4147-A177-3AD203B41FA5}">
                      <a16:colId xmlns:a16="http://schemas.microsoft.com/office/drawing/2014/main" val="2077520174"/>
                    </a:ext>
                  </a:extLst>
                </a:gridCol>
              </a:tblGrid>
              <a:tr h="1116933">
                <a:tc>
                  <a:txBody>
                    <a:bodyPr/>
                    <a:lstStyle/>
                    <a:p>
                      <a:endParaRPr lang="en-US" sz="1600" dirty="0"/>
                    </a:p>
                  </a:txBody>
                  <a:tcPr/>
                </a:tc>
                <a:tc>
                  <a:txBody>
                    <a:bodyPr/>
                    <a:lstStyle/>
                    <a:p>
                      <a:r>
                        <a:rPr lang="en-US" sz="1600" dirty="0"/>
                        <a:t>Number of Participants</a:t>
                      </a:r>
                    </a:p>
                  </a:txBody>
                  <a:tcPr/>
                </a:tc>
                <a:tc>
                  <a:txBody>
                    <a:bodyPr/>
                    <a:lstStyle/>
                    <a:p>
                      <a:r>
                        <a:rPr lang="en-US" sz="1600" dirty="0"/>
                        <a:t>Bookings 3 Months Before Enrollment</a:t>
                      </a:r>
                    </a:p>
                  </a:txBody>
                  <a:tcPr/>
                </a:tc>
                <a:tc>
                  <a:txBody>
                    <a:bodyPr/>
                    <a:lstStyle/>
                    <a:p>
                      <a:r>
                        <a:rPr lang="en-US" sz="1600" dirty="0"/>
                        <a:t>Bookings 3 Months After Enrollment</a:t>
                      </a:r>
                    </a:p>
                  </a:txBody>
                  <a:tcPr/>
                </a:tc>
                <a:tc>
                  <a:txBody>
                    <a:bodyPr/>
                    <a:lstStyle/>
                    <a:p>
                      <a:r>
                        <a:rPr lang="en-US" sz="1600" dirty="0"/>
                        <a:t>3 Month Reduction</a:t>
                      </a:r>
                    </a:p>
                  </a:txBody>
                  <a:tcPr/>
                </a:tc>
                <a:tc>
                  <a:txBody>
                    <a:bodyPr/>
                    <a:lstStyle/>
                    <a:p>
                      <a:r>
                        <a:rPr lang="en-US" sz="1600" dirty="0"/>
                        <a:t>Bookings 6 Months Before Enrollment</a:t>
                      </a:r>
                    </a:p>
                  </a:txBody>
                  <a:tcPr/>
                </a:tc>
                <a:tc>
                  <a:txBody>
                    <a:bodyPr/>
                    <a:lstStyle/>
                    <a:p>
                      <a:r>
                        <a:rPr lang="en-US" sz="1600" dirty="0"/>
                        <a:t>Bookings 6 Months After Enrollment</a:t>
                      </a:r>
                    </a:p>
                  </a:txBody>
                  <a:tcPr/>
                </a:tc>
                <a:tc>
                  <a:txBody>
                    <a:bodyPr/>
                    <a:lstStyle/>
                    <a:p>
                      <a:r>
                        <a:rPr lang="en-US" sz="1600" dirty="0"/>
                        <a:t>6 Month Reduction</a:t>
                      </a:r>
                    </a:p>
                  </a:txBody>
                  <a:tcPr/>
                </a:tc>
                <a:extLst>
                  <a:ext uri="{0D108BD9-81ED-4DB2-BD59-A6C34878D82A}">
                    <a16:rowId xmlns:a16="http://schemas.microsoft.com/office/drawing/2014/main" val="1098362123"/>
                  </a:ext>
                </a:extLst>
              </a:tr>
              <a:tr h="359377">
                <a:tc>
                  <a:txBody>
                    <a:bodyPr/>
                    <a:lstStyle/>
                    <a:p>
                      <a:pPr algn="l"/>
                      <a:r>
                        <a:rPr lang="en-US" sz="1600" dirty="0"/>
                        <a:t>Cell Phone</a:t>
                      </a:r>
                    </a:p>
                  </a:txBody>
                  <a:tcPr/>
                </a:tc>
                <a:tc>
                  <a:txBody>
                    <a:bodyPr/>
                    <a:lstStyle/>
                    <a:p>
                      <a:pPr algn="ctr"/>
                      <a:r>
                        <a:rPr lang="en-US" sz="1600" dirty="0"/>
                        <a:t>38</a:t>
                      </a:r>
                    </a:p>
                  </a:txBody>
                  <a:tcPr/>
                </a:tc>
                <a:tc>
                  <a:txBody>
                    <a:bodyPr/>
                    <a:lstStyle/>
                    <a:p>
                      <a:pPr algn="ctr"/>
                      <a:r>
                        <a:rPr lang="en-US" sz="1600" dirty="0"/>
                        <a:t>18</a:t>
                      </a:r>
                    </a:p>
                  </a:txBody>
                  <a:tcPr/>
                </a:tc>
                <a:tc>
                  <a:txBody>
                    <a:bodyPr/>
                    <a:lstStyle/>
                    <a:p>
                      <a:pPr algn="ctr"/>
                      <a:r>
                        <a:rPr lang="en-US" sz="1600" dirty="0"/>
                        <a:t>13</a:t>
                      </a:r>
                    </a:p>
                  </a:txBody>
                  <a:tcPr/>
                </a:tc>
                <a:tc>
                  <a:txBody>
                    <a:bodyPr/>
                    <a:lstStyle/>
                    <a:p>
                      <a:pPr algn="ctr"/>
                      <a:r>
                        <a:rPr lang="en-US" sz="1600" dirty="0"/>
                        <a:t>-27%</a:t>
                      </a:r>
                    </a:p>
                  </a:txBody>
                  <a:tcPr/>
                </a:tc>
                <a:tc>
                  <a:txBody>
                    <a:bodyPr/>
                    <a:lstStyle/>
                    <a:p>
                      <a:pPr algn="ctr"/>
                      <a:r>
                        <a:rPr lang="en-US" sz="1600" dirty="0"/>
                        <a:t>47</a:t>
                      </a:r>
                    </a:p>
                  </a:txBody>
                  <a:tcPr/>
                </a:tc>
                <a:tc>
                  <a:txBody>
                    <a:bodyPr/>
                    <a:lstStyle/>
                    <a:p>
                      <a:pPr algn="ctr"/>
                      <a:r>
                        <a:rPr lang="en-US" sz="1600" dirty="0"/>
                        <a:t>36</a:t>
                      </a:r>
                    </a:p>
                  </a:txBody>
                  <a:tcPr/>
                </a:tc>
                <a:tc>
                  <a:txBody>
                    <a:bodyPr/>
                    <a:lstStyle/>
                    <a:p>
                      <a:pPr algn="ctr"/>
                      <a:r>
                        <a:rPr lang="en-US" sz="1600" dirty="0"/>
                        <a:t>-23%</a:t>
                      </a:r>
                    </a:p>
                  </a:txBody>
                  <a:tcPr/>
                </a:tc>
                <a:extLst>
                  <a:ext uri="{0D108BD9-81ED-4DB2-BD59-A6C34878D82A}">
                    <a16:rowId xmlns:a16="http://schemas.microsoft.com/office/drawing/2014/main" val="430085817"/>
                  </a:ext>
                </a:extLst>
              </a:tr>
              <a:tr h="359377">
                <a:tc>
                  <a:txBody>
                    <a:bodyPr/>
                    <a:lstStyle/>
                    <a:p>
                      <a:pPr algn="l"/>
                      <a:r>
                        <a:rPr lang="en-US" sz="1600" b="1" dirty="0"/>
                        <a:t>Multiple Interventions</a:t>
                      </a:r>
                    </a:p>
                  </a:txBody>
                  <a:tcPr/>
                </a:tc>
                <a:tc>
                  <a:txBody>
                    <a:bodyPr/>
                    <a:lstStyle/>
                    <a:p>
                      <a:pPr algn="ctr"/>
                      <a:r>
                        <a:rPr lang="en-US" sz="1600" b="1" dirty="0"/>
                        <a:t>130</a:t>
                      </a:r>
                    </a:p>
                  </a:txBody>
                  <a:tcPr/>
                </a:tc>
                <a:tc>
                  <a:txBody>
                    <a:bodyPr/>
                    <a:lstStyle/>
                    <a:p>
                      <a:pPr algn="ctr"/>
                      <a:r>
                        <a:rPr lang="en-US" sz="1600" b="1" dirty="0"/>
                        <a:t>78</a:t>
                      </a:r>
                    </a:p>
                  </a:txBody>
                  <a:tcPr/>
                </a:tc>
                <a:tc>
                  <a:txBody>
                    <a:bodyPr/>
                    <a:lstStyle/>
                    <a:p>
                      <a:pPr algn="ctr"/>
                      <a:r>
                        <a:rPr lang="en-US" sz="1600" b="1" dirty="0"/>
                        <a:t>41</a:t>
                      </a:r>
                    </a:p>
                  </a:txBody>
                  <a:tcPr/>
                </a:tc>
                <a:tc>
                  <a:txBody>
                    <a:bodyPr/>
                    <a:lstStyle/>
                    <a:p>
                      <a:pPr algn="ctr"/>
                      <a:r>
                        <a:rPr lang="en-US" sz="1600" b="1" dirty="0"/>
                        <a:t>-47%</a:t>
                      </a:r>
                    </a:p>
                  </a:txBody>
                  <a:tcPr/>
                </a:tc>
                <a:tc>
                  <a:txBody>
                    <a:bodyPr/>
                    <a:lstStyle/>
                    <a:p>
                      <a:pPr algn="ctr"/>
                      <a:r>
                        <a:rPr lang="en-US" sz="1600" b="1" dirty="0"/>
                        <a:t>130</a:t>
                      </a:r>
                    </a:p>
                  </a:txBody>
                  <a:tcPr/>
                </a:tc>
                <a:tc>
                  <a:txBody>
                    <a:bodyPr/>
                    <a:lstStyle/>
                    <a:p>
                      <a:pPr algn="ctr"/>
                      <a:r>
                        <a:rPr lang="en-US" sz="1600" b="1" dirty="0"/>
                        <a:t>90</a:t>
                      </a:r>
                    </a:p>
                  </a:txBody>
                  <a:tcPr/>
                </a:tc>
                <a:tc>
                  <a:txBody>
                    <a:bodyPr/>
                    <a:lstStyle/>
                    <a:p>
                      <a:pPr algn="ctr"/>
                      <a:r>
                        <a:rPr lang="en-US" sz="1600" b="1" dirty="0"/>
                        <a:t>-31%</a:t>
                      </a:r>
                    </a:p>
                  </a:txBody>
                  <a:tcPr/>
                </a:tc>
                <a:extLst>
                  <a:ext uri="{0D108BD9-81ED-4DB2-BD59-A6C34878D82A}">
                    <a16:rowId xmlns:a16="http://schemas.microsoft.com/office/drawing/2014/main" val="1915736323"/>
                  </a:ext>
                </a:extLst>
              </a:tr>
              <a:tr h="359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Cell Phone + Transitional Housing</a:t>
                      </a:r>
                    </a:p>
                  </a:txBody>
                  <a:tcPr/>
                </a:tc>
                <a:tc>
                  <a:txBody>
                    <a:bodyPr/>
                    <a:lstStyle/>
                    <a:p>
                      <a:pPr algn="ctr"/>
                      <a:r>
                        <a:rPr lang="en-US" sz="1600" dirty="0"/>
                        <a:t>21</a:t>
                      </a:r>
                    </a:p>
                  </a:txBody>
                  <a:tcPr/>
                </a:tc>
                <a:tc>
                  <a:txBody>
                    <a:bodyPr/>
                    <a:lstStyle/>
                    <a:p>
                      <a:pPr algn="ctr"/>
                      <a:r>
                        <a:rPr lang="en-US" sz="1600" dirty="0"/>
                        <a:t>12</a:t>
                      </a:r>
                    </a:p>
                  </a:txBody>
                  <a:tcPr/>
                </a:tc>
                <a:tc>
                  <a:txBody>
                    <a:bodyPr/>
                    <a:lstStyle/>
                    <a:p>
                      <a:pPr algn="ctr"/>
                      <a:r>
                        <a:rPr lang="en-US" sz="1600" dirty="0"/>
                        <a:t>5</a:t>
                      </a:r>
                    </a:p>
                  </a:txBody>
                  <a:tcPr/>
                </a:tc>
                <a:tc>
                  <a:txBody>
                    <a:bodyPr/>
                    <a:lstStyle/>
                    <a:p>
                      <a:pPr algn="ctr"/>
                      <a:r>
                        <a:rPr lang="en-US" sz="1600" dirty="0"/>
                        <a:t>-58%</a:t>
                      </a:r>
                    </a:p>
                  </a:txBody>
                  <a:tcPr/>
                </a:tc>
                <a:tc>
                  <a:txBody>
                    <a:bodyPr/>
                    <a:lstStyle/>
                    <a:p>
                      <a:pPr algn="ctr"/>
                      <a:r>
                        <a:rPr lang="en-US" sz="1600" dirty="0"/>
                        <a:t>18</a:t>
                      </a:r>
                    </a:p>
                  </a:txBody>
                  <a:tcPr/>
                </a:tc>
                <a:tc>
                  <a:txBody>
                    <a:bodyPr/>
                    <a:lstStyle/>
                    <a:p>
                      <a:pPr algn="ctr"/>
                      <a:r>
                        <a:rPr lang="en-US" sz="1600" dirty="0"/>
                        <a:t>11</a:t>
                      </a:r>
                    </a:p>
                  </a:txBody>
                  <a:tcPr/>
                </a:tc>
                <a:tc>
                  <a:txBody>
                    <a:bodyPr/>
                    <a:lstStyle/>
                    <a:p>
                      <a:pPr algn="ctr"/>
                      <a:r>
                        <a:rPr lang="en-US" sz="1600" dirty="0"/>
                        <a:t>-39%</a:t>
                      </a:r>
                    </a:p>
                  </a:txBody>
                  <a:tcPr/>
                </a:tc>
                <a:extLst>
                  <a:ext uri="{0D108BD9-81ED-4DB2-BD59-A6C34878D82A}">
                    <a16:rowId xmlns:a16="http://schemas.microsoft.com/office/drawing/2014/main" val="979056748"/>
                  </a:ext>
                </a:extLst>
              </a:tr>
              <a:tr h="359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Other Combination</a:t>
                      </a:r>
                    </a:p>
                  </a:txBody>
                  <a:tcPr/>
                </a:tc>
                <a:tc>
                  <a:txBody>
                    <a:bodyPr/>
                    <a:lstStyle/>
                    <a:p>
                      <a:pPr algn="ctr"/>
                      <a:r>
                        <a:rPr lang="en-US" sz="1600" dirty="0"/>
                        <a:t>109</a:t>
                      </a:r>
                    </a:p>
                  </a:txBody>
                  <a:tcPr/>
                </a:tc>
                <a:tc>
                  <a:txBody>
                    <a:bodyPr/>
                    <a:lstStyle/>
                    <a:p>
                      <a:pPr algn="ctr"/>
                      <a:r>
                        <a:rPr lang="en-US" sz="1600" dirty="0"/>
                        <a:t>66</a:t>
                      </a:r>
                    </a:p>
                  </a:txBody>
                  <a:tcPr/>
                </a:tc>
                <a:tc>
                  <a:txBody>
                    <a:bodyPr/>
                    <a:lstStyle/>
                    <a:p>
                      <a:pPr algn="ctr"/>
                      <a:r>
                        <a:rPr lang="en-US" sz="1600" dirty="0"/>
                        <a:t>36</a:t>
                      </a:r>
                    </a:p>
                  </a:txBody>
                  <a:tcPr/>
                </a:tc>
                <a:tc>
                  <a:txBody>
                    <a:bodyPr/>
                    <a:lstStyle/>
                    <a:p>
                      <a:pPr algn="ctr"/>
                      <a:r>
                        <a:rPr lang="en-US" sz="1600" dirty="0"/>
                        <a:t>-45%</a:t>
                      </a:r>
                    </a:p>
                  </a:txBody>
                  <a:tcPr/>
                </a:tc>
                <a:tc>
                  <a:txBody>
                    <a:bodyPr/>
                    <a:lstStyle/>
                    <a:p>
                      <a:pPr algn="ctr"/>
                      <a:r>
                        <a:rPr lang="en-US" sz="1600" dirty="0"/>
                        <a:t>112</a:t>
                      </a:r>
                    </a:p>
                  </a:txBody>
                  <a:tcPr/>
                </a:tc>
                <a:tc>
                  <a:txBody>
                    <a:bodyPr/>
                    <a:lstStyle/>
                    <a:p>
                      <a:pPr algn="ctr"/>
                      <a:r>
                        <a:rPr lang="en-US" sz="1600" dirty="0"/>
                        <a:t>79</a:t>
                      </a:r>
                    </a:p>
                  </a:txBody>
                  <a:tcPr/>
                </a:tc>
                <a:tc>
                  <a:txBody>
                    <a:bodyPr/>
                    <a:lstStyle/>
                    <a:p>
                      <a:pPr algn="ctr"/>
                      <a:r>
                        <a:rPr lang="en-US" sz="1600" dirty="0"/>
                        <a:t>-29%</a:t>
                      </a:r>
                    </a:p>
                  </a:txBody>
                  <a:tcPr/>
                </a:tc>
                <a:extLst>
                  <a:ext uri="{0D108BD9-81ED-4DB2-BD59-A6C34878D82A}">
                    <a16:rowId xmlns:a16="http://schemas.microsoft.com/office/drawing/2014/main" val="1980866300"/>
                  </a:ext>
                </a:extLst>
              </a:tr>
            </a:tbl>
          </a:graphicData>
        </a:graphic>
      </p:graphicFrame>
    </p:spTree>
    <p:extLst>
      <p:ext uri="{BB962C8B-B14F-4D97-AF65-F5344CB8AC3E}">
        <p14:creationId xmlns:p14="http://schemas.microsoft.com/office/powerpoint/2010/main" val="189712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F9E5-CBCD-9944-1C24-A3B4085B028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138CD14-451C-D5D0-55FC-F6CCA527149A}"/>
              </a:ext>
            </a:extLst>
          </p:cNvPr>
          <p:cNvSpPr>
            <a:spLocks noGrp="1"/>
          </p:cNvSpPr>
          <p:nvPr>
            <p:ph idx="1"/>
          </p:nvPr>
        </p:nvSpPr>
        <p:spPr/>
        <p:txBody>
          <a:bodyPr/>
          <a:lstStyle/>
          <a:p>
            <a:r>
              <a:rPr lang="en-US" dirty="0"/>
              <a:t>Overall, participants experienced a reduction in bookings pre and post Community Diversion enrollment at 3- and 6-month periods.</a:t>
            </a:r>
          </a:p>
          <a:p>
            <a:r>
              <a:rPr lang="en-US" dirty="0"/>
              <a:t>Greatest reductions were experienced by:</a:t>
            </a:r>
          </a:p>
          <a:p>
            <a:pPr lvl="1">
              <a:buFont typeface="Courier New" panose="02070309020205020404" pitchFamily="49" charset="0"/>
              <a:buChar char="o"/>
            </a:pPr>
            <a:r>
              <a:rPr lang="en-US" dirty="0"/>
              <a:t>Black participants</a:t>
            </a:r>
          </a:p>
          <a:p>
            <a:pPr lvl="1">
              <a:buFont typeface="Courier New" panose="02070309020205020404" pitchFamily="49" charset="0"/>
              <a:buChar char="o"/>
            </a:pPr>
            <a:r>
              <a:rPr lang="en-US" dirty="0"/>
              <a:t>Male participants</a:t>
            </a:r>
          </a:p>
          <a:p>
            <a:pPr lvl="1">
              <a:buFont typeface="Courier New" panose="02070309020205020404" pitchFamily="49" charset="0"/>
              <a:buChar char="o"/>
            </a:pPr>
            <a:r>
              <a:rPr lang="en-US" dirty="0"/>
              <a:t>Participants between the ages of 40-49</a:t>
            </a:r>
          </a:p>
          <a:p>
            <a:pPr lvl="1">
              <a:buFont typeface="Courier New" panose="02070309020205020404" pitchFamily="49" charset="0"/>
              <a:buChar char="o"/>
            </a:pPr>
            <a:r>
              <a:rPr lang="en-US" dirty="0"/>
              <a:t>Participants who were unsheltered</a:t>
            </a:r>
          </a:p>
          <a:p>
            <a:pPr lvl="1">
              <a:buFont typeface="Courier New" panose="02070309020205020404" pitchFamily="49" charset="0"/>
              <a:buChar char="o"/>
            </a:pPr>
            <a:r>
              <a:rPr lang="en-US" dirty="0"/>
              <a:t>Participants who were on pretrial supervision </a:t>
            </a:r>
          </a:p>
          <a:p>
            <a:pPr lvl="1">
              <a:buFont typeface="Courier New" panose="02070309020205020404" pitchFamily="49" charset="0"/>
              <a:buChar char="o"/>
            </a:pPr>
            <a:r>
              <a:rPr lang="en-US" dirty="0"/>
              <a:t>Participant who received multiple interventions</a:t>
            </a:r>
          </a:p>
          <a:p>
            <a:endParaRPr lang="en-US" dirty="0"/>
          </a:p>
        </p:txBody>
      </p:sp>
      <p:sp>
        <p:nvSpPr>
          <p:cNvPr id="4" name="Date Placeholder 3">
            <a:extLst>
              <a:ext uri="{FF2B5EF4-FFF2-40B4-BE49-F238E27FC236}">
                <a16:creationId xmlns:a16="http://schemas.microsoft.com/office/drawing/2014/main" id="{289034EC-71E2-FE2C-91C4-F2D38D4676B4}"/>
              </a:ext>
            </a:extLst>
          </p:cNvPr>
          <p:cNvSpPr>
            <a:spLocks noGrp="1"/>
          </p:cNvSpPr>
          <p:nvPr>
            <p:ph type="dt" sz="half" idx="10"/>
          </p:nvPr>
        </p:nvSpPr>
        <p:spPr/>
        <p:txBody>
          <a:bodyPr/>
          <a:lstStyle/>
          <a:p>
            <a:fld id="{EB2EDFEE-CB6D-D343-B59E-947A1CA00075}" type="datetime1">
              <a:rPr lang="en-US" smtClean="0"/>
              <a:t>9/26/2023</a:t>
            </a:fld>
            <a:endParaRPr lang="en-US"/>
          </a:p>
        </p:txBody>
      </p:sp>
    </p:spTree>
    <p:extLst>
      <p:ext uri="{BB962C8B-B14F-4D97-AF65-F5344CB8AC3E}">
        <p14:creationId xmlns:p14="http://schemas.microsoft.com/office/powerpoint/2010/main" val="4026801801"/>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ncombe-County.pptx  -  Read-Only" id="{4AB0ADB4-2230-4931-A39F-C6CF972425C5}" vid="{CB6A8F10-386C-49AA-AA15-3705BACD8F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4C61878930354AA60D80EAE4C1A7AE" ma:contentTypeVersion="14" ma:contentTypeDescription="Create a new document." ma:contentTypeScope="" ma:versionID="75d7f71ce00697959db867c704af9fa2">
  <xsd:schema xmlns:xsd="http://www.w3.org/2001/XMLSchema" xmlns:xs="http://www.w3.org/2001/XMLSchema" xmlns:p="http://schemas.microsoft.com/office/2006/metadata/properties" xmlns:ns2="e4a3c355-1d8c-47df-9638-d490a6370467" xmlns:ns3="cafbeb0b-07d2-4b4e-9a20-c861557ab230" targetNamespace="http://schemas.microsoft.com/office/2006/metadata/properties" ma:root="true" ma:fieldsID="24118e6ac49c0f96c00ff60ca604ce2f" ns2:_="" ns3:_="">
    <xsd:import namespace="e4a3c355-1d8c-47df-9638-d490a6370467"/>
    <xsd:import namespace="cafbeb0b-07d2-4b4e-9a20-c861557ab2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a3c355-1d8c-47df-9638-d490a63704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ca6aeba-1d2c-45bc-9e3a-55fc3c9067b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fbeb0b-07d2-4b4e-9a20-c861557ab23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00bc2ad-c50d-45fd-b464-dfef7eb58b82}" ma:internalName="TaxCatchAll" ma:showField="CatchAllData" ma:web="cafbeb0b-07d2-4b4e-9a20-c861557ab23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fbeb0b-07d2-4b4e-9a20-c861557ab230" xsi:nil="true"/>
    <lcf76f155ced4ddcb4097134ff3c332f xmlns="e4a3c355-1d8c-47df-9638-d490a63704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9C2C9D-2C4B-4268-8193-A7902B3E0905}">
  <ds:schemaRefs>
    <ds:schemaRef ds:uri="http://schemas.microsoft.com/sharepoint/v3/contenttype/forms"/>
  </ds:schemaRefs>
</ds:datastoreItem>
</file>

<file path=customXml/itemProps2.xml><?xml version="1.0" encoding="utf-8"?>
<ds:datastoreItem xmlns:ds="http://schemas.openxmlformats.org/officeDocument/2006/customXml" ds:itemID="{B127B739-8647-4BEC-AE54-6BDC85A1EE8F}"/>
</file>

<file path=customXml/itemProps3.xml><?xml version="1.0" encoding="utf-8"?>
<ds:datastoreItem xmlns:ds="http://schemas.openxmlformats.org/officeDocument/2006/customXml" ds:itemID="{0180068A-3374-4514-AC3D-2791F4E7164A}">
  <ds:schemaRefs>
    <ds:schemaRef ds:uri="http://purl.org/dc/dcmitype/"/>
    <ds:schemaRef ds:uri="http://purl.org/dc/terms/"/>
    <ds:schemaRef ds:uri="http://schemas.microsoft.com/office/2006/documentManagement/types"/>
    <ds:schemaRef ds:uri="http://schemas.openxmlformats.org/package/2006/metadata/core-properties"/>
    <ds:schemaRef ds:uri="http://schemas.microsoft.com/office/2006/metadata/properties"/>
    <ds:schemaRef ds:uri="5140e68c-dea4-4972-8a01-75be01dc0d24"/>
    <ds:schemaRef ds:uri="http://www.w3.org/XML/1998/namespace"/>
    <ds:schemaRef ds:uri="http://schemas.microsoft.com/office/infopath/2007/PartnerControls"/>
    <ds:schemaRef ds:uri="5e90119b-6f51-4c05-8c9f-d4d123e55d5d"/>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Buncombe-County</Template>
  <TotalTime>306</TotalTime>
  <Words>1165</Words>
  <Application>Microsoft Office PowerPoint</Application>
  <PresentationFormat>Widescreen</PresentationFormat>
  <Paragraphs>172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Cambria</vt:lpstr>
      <vt:lpstr>Century Gothic</vt:lpstr>
      <vt:lpstr>Courier New</vt:lpstr>
      <vt:lpstr>Office Theme</vt:lpstr>
      <vt:lpstr>Community Diversion Impact Analysis</vt:lpstr>
      <vt:lpstr>Community Diversion Program</vt:lpstr>
      <vt:lpstr>Methodology</vt:lpstr>
      <vt:lpstr>Participant Demographics</vt:lpstr>
      <vt:lpstr>Jail Bookings Pre and Post Enrollment 3 Months &amp; 6 Months</vt:lpstr>
      <vt:lpstr>Jail Bookings Pre and Post Enrollment Disaggregated</vt:lpstr>
      <vt:lpstr>Jail Bookings Pre and Post Enrollment By Intervention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Diversion Impact Analysis</dc:title>
  <dc:creator>Lee Crayton</dc:creator>
  <cp:lastModifiedBy>Joshua Pierce</cp:lastModifiedBy>
  <cp:revision>3</cp:revision>
  <dcterms:created xsi:type="dcterms:W3CDTF">2023-09-22T12:10:22Z</dcterms:created>
  <dcterms:modified xsi:type="dcterms:W3CDTF">2023-09-26T20:56:42Z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0x010100524C61878930354AA60D80EAE4C1A7AE</vt:lpwstr>
  </property>
</Properties>
</file>