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432" r:id="rId2"/>
    <p:sldId id="352" r:id="rId3"/>
    <p:sldId id="299" r:id="rId4"/>
    <p:sldId id="304" r:id="rId5"/>
    <p:sldId id="311" r:id="rId6"/>
    <p:sldId id="373" r:id="rId7"/>
    <p:sldId id="399" r:id="rId8"/>
    <p:sldId id="433" r:id="rId9"/>
    <p:sldId id="391" r:id="rId10"/>
    <p:sldId id="422" r:id="rId11"/>
    <p:sldId id="412" r:id="rId12"/>
    <p:sldId id="421" r:id="rId13"/>
    <p:sldId id="342" r:id="rId14"/>
    <p:sldId id="265" r:id="rId15"/>
    <p:sldId id="266" r:id="rId16"/>
    <p:sldId id="400" r:id="rId17"/>
    <p:sldId id="406" r:id="rId18"/>
    <p:sldId id="427" r:id="rId19"/>
    <p:sldId id="287" r:id="rId20"/>
    <p:sldId id="411" r:id="rId21"/>
    <p:sldId id="323" r:id="rId22"/>
    <p:sldId id="409" r:id="rId23"/>
    <p:sldId id="321" r:id="rId24"/>
    <p:sldId id="428" r:id="rId25"/>
    <p:sldId id="429" r:id="rId26"/>
    <p:sldId id="434" r:id="rId27"/>
    <p:sldId id="335" r:id="rId28"/>
    <p:sldId id="404" r:id="rId29"/>
    <p:sldId id="413" r:id="rId30"/>
    <p:sldId id="430" r:id="rId31"/>
    <p:sldId id="420" r:id="rId32"/>
    <p:sldId id="425" r:id="rId3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ECF2"/>
    <a:srgbClr val="123E6D"/>
    <a:srgbClr val="1F4E79"/>
    <a:srgbClr val="281F20"/>
    <a:srgbClr val="FFFFFF"/>
    <a:srgbClr val="261E1E"/>
    <a:srgbClr val="D6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22" autoAdjust="0"/>
    <p:restoredTop sz="90164" autoAdjust="0"/>
  </p:normalViewPr>
  <p:slideViewPr>
    <p:cSldViewPr snapToGrid="0">
      <p:cViewPr varScale="1">
        <p:scale>
          <a:sx n="79" d="100"/>
          <a:sy n="79" d="100"/>
        </p:scale>
        <p:origin x="1056" y="96"/>
      </p:cViewPr>
      <p:guideLst/>
    </p:cSldViewPr>
  </p:slideViewPr>
  <p:notesTextViewPr>
    <p:cViewPr>
      <p:scale>
        <a:sx n="1" d="1"/>
        <a:sy n="1" d="1"/>
      </p:scale>
      <p:origin x="0" y="0"/>
    </p:cViewPr>
  </p:notesTextViewPr>
  <p:sorterViewPr>
    <p:cViewPr>
      <p:scale>
        <a:sx n="100" d="100"/>
        <a:sy n="100" d="100"/>
      </p:scale>
      <p:origin x="0" y="-649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170583" cy="482027"/>
          </a:xfrm>
          <a:prstGeom prst="rect">
            <a:avLst/>
          </a:prstGeom>
        </p:spPr>
        <p:txBody>
          <a:bodyPr vert="horz" lIns="94837" tIns="47418" rIns="94837" bIns="47418" rtlCol="0"/>
          <a:lstStyle>
            <a:lvl1pPr algn="l">
              <a:defRPr sz="1200"/>
            </a:lvl1pPr>
          </a:lstStyle>
          <a:p>
            <a:endParaRPr lang="en-US"/>
          </a:p>
        </p:txBody>
      </p:sp>
      <p:sp>
        <p:nvSpPr>
          <p:cNvPr id="3" name="Date Placeholder 2"/>
          <p:cNvSpPr>
            <a:spLocks noGrp="1"/>
          </p:cNvSpPr>
          <p:nvPr>
            <p:ph type="dt" sz="quarter" idx="1"/>
          </p:nvPr>
        </p:nvSpPr>
        <p:spPr>
          <a:xfrm>
            <a:off x="4142963" y="2"/>
            <a:ext cx="3170583" cy="482027"/>
          </a:xfrm>
          <a:prstGeom prst="rect">
            <a:avLst/>
          </a:prstGeom>
        </p:spPr>
        <p:txBody>
          <a:bodyPr vert="horz" lIns="94837" tIns="47418" rIns="94837" bIns="47418" rtlCol="0"/>
          <a:lstStyle>
            <a:lvl1pPr algn="r">
              <a:defRPr sz="1200"/>
            </a:lvl1pPr>
          </a:lstStyle>
          <a:p>
            <a:fld id="{CD2F148B-4B03-4393-98B9-C0830E83F3FC}" type="datetimeFigureOut">
              <a:rPr lang="en-US" smtClean="0"/>
              <a:t>8/3/2017</a:t>
            </a:fld>
            <a:endParaRPr lang="en-US"/>
          </a:p>
        </p:txBody>
      </p:sp>
      <p:sp>
        <p:nvSpPr>
          <p:cNvPr id="4" name="Footer Placeholder 3"/>
          <p:cNvSpPr>
            <a:spLocks noGrp="1"/>
          </p:cNvSpPr>
          <p:nvPr>
            <p:ph type="ftr" sz="quarter" idx="2"/>
          </p:nvPr>
        </p:nvSpPr>
        <p:spPr>
          <a:xfrm>
            <a:off x="1" y="9119174"/>
            <a:ext cx="3170583" cy="482027"/>
          </a:xfrm>
          <a:prstGeom prst="rect">
            <a:avLst/>
          </a:prstGeom>
        </p:spPr>
        <p:txBody>
          <a:bodyPr vert="horz" lIns="94837" tIns="47418" rIns="94837" bIns="47418" rtlCol="0" anchor="b"/>
          <a:lstStyle>
            <a:lvl1pPr algn="l">
              <a:defRPr sz="1200"/>
            </a:lvl1pPr>
          </a:lstStyle>
          <a:p>
            <a:endParaRPr lang="en-US"/>
          </a:p>
        </p:txBody>
      </p:sp>
      <p:sp>
        <p:nvSpPr>
          <p:cNvPr id="5" name="Slide Number Placeholder 4"/>
          <p:cNvSpPr>
            <a:spLocks noGrp="1"/>
          </p:cNvSpPr>
          <p:nvPr>
            <p:ph type="sldNum" sz="quarter" idx="3"/>
          </p:nvPr>
        </p:nvSpPr>
        <p:spPr>
          <a:xfrm>
            <a:off x="4142963" y="9119174"/>
            <a:ext cx="3170583" cy="482027"/>
          </a:xfrm>
          <a:prstGeom prst="rect">
            <a:avLst/>
          </a:prstGeom>
        </p:spPr>
        <p:txBody>
          <a:bodyPr vert="horz" lIns="94837" tIns="47418" rIns="94837" bIns="47418" rtlCol="0" anchor="b"/>
          <a:lstStyle>
            <a:lvl1pPr algn="r">
              <a:defRPr sz="1200"/>
            </a:lvl1pPr>
          </a:lstStyle>
          <a:p>
            <a:fld id="{9D0DC6BE-1032-4F19-AE5A-5A7BCA9599C1}" type="slidenum">
              <a:rPr lang="en-US" smtClean="0"/>
              <a:t>‹#›</a:t>
            </a:fld>
            <a:endParaRPr lang="en-US"/>
          </a:p>
        </p:txBody>
      </p:sp>
    </p:spTree>
    <p:extLst>
      <p:ext uri="{BB962C8B-B14F-4D97-AF65-F5344CB8AC3E}">
        <p14:creationId xmlns:p14="http://schemas.microsoft.com/office/powerpoint/2010/main" val="6450259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39" tIns="48320" rIns="96639" bIns="48320" rtlCol="0"/>
          <a:lstStyle>
            <a:lvl1pPr algn="l">
              <a:defRPr sz="1200"/>
            </a:lvl1pPr>
          </a:lstStyle>
          <a:p>
            <a:endParaRPr lang="en-US" dirty="0"/>
          </a:p>
        </p:txBody>
      </p:sp>
      <p:sp>
        <p:nvSpPr>
          <p:cNvPr id="3" name="Date Placeholder 2"/>
          <p:cNvSpPr>
            <a:spLocks noGrp="1"/>
          </p:cNvSpPr>
          <p:nvPr>
            <p:ph type="dt" idx="1"/>
          </p:nvPr>
        </p:nvSpPr>
        <p:spPr>
          <a:xfrm>
            <a:off x="4143587" y="1"/>
            <a:ext cx="3169920" cy="481727"/>
          </a:xfrm>
          <a:prstGeom prst="rect">
            <a:avLst/>
          </a:prstGeom>
        </p:spPr>
        <p:txBody>
          <a:bodyPr vert="horz" lIns="96639" tIns="48320" rIns="96639" bIns="48320" rtlCol="0"/>
          <a:lstStyle>
            <a:lvl1pPr algn="r">
              <a:defRPr sz="1200"/>
            </a:lvl1pPr>
          </a:lstStyle>
          <a:p>
            <a:fld id="{E2A13989-A14E-4A73-B2EF-103F7D6D618A}" type="datetimeFigureOut">
              <a:rPr lang="en-US" smtClean="0"/>
              <a:t>8/3/2017</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39" tIns="48320" rIns="96639" bIns="48320"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39" tIns="48320" rIns="96639" bIns="483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6"/>
            <a:ext cx="3169920" cy="481726"/>
          </a:xfrm>
          <a:prstGeom prst="rect">
            <a:avLst/>
          </a:prstGeom>
        </p:spPr>
        <p:txBody>
          <a:bodyPr vert="horz" lIns="96639" tIns="48320" rIns="96639" bIns="483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6"/>
            <a:ext cx="3169920" cy="481726"/>
          </a:xfrm>
          <a:prstGeom prst="rect">
            <a:avLst/>
          </a:prstGeom>
        </p:spPr>
        <p:txBody>
          <a:bodyPr vert="horz" lIns="96639" tIns="48320" rIns="96639" bIns="48320" rtlCol="0" anchor="b"/>
          <a:lstStyle>
            <a:lvl1pPr algn="r">
              <a:defRPr sz="1200"/>
            </a:lvl1pPr>
          </a:lstStyle>
          <a:p>
            <a:fld id="{ED797776-B1B8-4376-8D0E-A607A581EC8C}" type="slidenum">
              <a:rPr lang="en-US" smtClean="0"/>
              <a:t>‹#›</a:t>
            </a:fld>
            <a:endParaRPr lang="en-US" dirty="0"/>
          </a:p>
        </p:txBody>
      </p:sp>
    </p:spTree>
    <p:extLst>
      <p:ext uri="{BB962C8B-B14F-4D97-AF65-F5344CB8AC3E}">
        <p14:creationId xmlns:p14="http://schemas.microsoft.com/office/powerpoint/2010/main" val="450216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statnews.com/feature/opioid-crisis/dope-sick/"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www.statnews.com/2016/04/05/fentanyl-traced-to-china/" TargetMode="External"/><Relationship Id="rId4" Type="http://schemas.openxmlformats.org/officeDocument/2006/relationships/hyperlink" Target="https://www.dea.gov/divisions/hq/2015/hq031815.shtml"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webmd.com/brain/picture-of-the-brain"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www.webmd.com/brain/ss/slideshow-concussions-brain-injuries"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797776-B1B8-4376-8D0E-A607A581EC8C}" type="slidenum">
              <a:rPr lang="en-US" smtClean="0"/>
              <a:t>1</a:t>
            </a:fld>
            <a:endParaRPr lang="en-US" dirty="0"/>
          </a:p>
        </p:txBody>
      </p:sp>
    </p:spTree>
    <p:extLst>
      <p:ext uri="{BB962C8B-B14F-4D97-AF65-F5344CB8AC3E}">
        <p14:creationId xmlns:p14="http://schemas.microsoft.com/office/powerpoint/2010/main" val="3511380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And we treat addiction differently, don’t we? Than other chronic diseases. If you have been diagnosed with diabetes, we don’t stop treating you with insulin if you don’t follow your diet and exercise routine, right? We don’t stop giving you insulin because your body isn’t making enough. </a:t>
            </a:r>
          </a:p>
          <a:p>
            <a:endParaRPr lang="en-US" baseline="0" dirty="0" smtClean="0"/>
          </a:p>
          <a:p>
            <a:r>
              <a:rPr lang="en-US" baseline="0" dirty="0" smtClean="0"/>
              <a:t>It’s important to separate the person from the addiction if we are to make it easier for someone to get help.</a:t>
            </a:r>
          </a:p>
          <a:p>
            <a:endParaRPr lang="en-US" baseline="0" dirty="0" smtClean="0"/>
          </a:p>
          <a:p>
            <a:r>
              <a:rPr lang="en-US" dirty="0" smtClean="0"/>
              <a:t>Science has proven that substance use disorder is a chronic brain disease that can be managed with medical treatment. </a:t>
            </a:r>
            <a:r>
              <a:rPr lang="en-US" b="1" dirty="0" smtClean="0"/>
              <a:t>It is NOT a moral failing or a character flaw. We must reduce</a:t>
            </a:r>
            <a:r>
              <a:rPr lang="en-US" b="1" baseline="0" dirty="0" smtClean="0"/>
              <a:t> the negative public perception of addiction to remove barriers to getting help. </a:t>
            </a:r>
            <a:r>
              <a:rPr lang="en-US" dirty="0" smtClean="0"/>
              <a:t>Because right now, only 1 in 10 Americans with a substance use disorder receive treatment.</a:t>
            </a:r>
            <a:r>
              <a:rPr lang="en-US" baseline="30000" dirty="0" smtClean="0"/>
              <a:t>1 </a:t>
            </a:r>
          </a:p>
          <a:p>
            <a:endParaRPr lang="en-US" baseline="30000" dirty="0" smtClean="0"/>
          </a:p>
          <a:p>
            <a:r>
              <a:rPr lang="en-US" dirty="0" smtClean="0"/>
              <a:t>Addiction is highly stigmatized, and that stigma is fueling an American public health crisis. With both cancer and HIV: when stigma was reduced, lives were saved. </a:t>
            </a:r>
            <a:r>
              <a:rPr lang="en-US" b="1" dirty="0" smtClean="0"/>
              <a:t>And the same can be true of addiction.</a:t>
            </a:r>
            <a:endParaRPr lang="en-US" dirty="0" smtClean="0"/>
          </a:p>
          <a:p>
            <a:endParaRPr lang="en-US" dirty="0"/>
          </a:p>
        </p:txBody>
      </p:sp>
      <p:sp>
        <p:nvSpPr>
          <p:cNvPr id="4" name="Slide Number Placeholder 3"/>
          <p:cNvSpPr>
            <a:spLocks noGrp="1"/>
          </p:cNvSpPr>
          <p:nvPr>
            <p:ph type="sldNum" sz="quarter" idx="10"/>
          </p:nvPr>
        </p:nvSpPr>
        <p:spPr/>
        <p:txBody>
          <a:bodyPr/>
          <a:lstStyle/>
          <a:p>
            <a:fld id="{ED797776-B1B8-4376-8D0E-A607A581EC8C}" type="slidenum">
              <a:rPr lang="en-US" smtClean="0"/>
              <a:t>10</a:t>
            </a:fld>
            <a:endParaRPr lang="en-US" dirty="0"/>
          </a:p>
        </p:txBody>
      </p:sp>
    </p:spTree>
    <p:extLst>
      <p:ext uri="{BB962C8B-B14F-4D97-AF65-F5344CB8AC3E}">
        <p14:creationId xmlns:p14="http://schemas.microsoft.com/office/powerpoint/2010/main" val="207934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current trends continue, unintentional poisoning deaths will surpass motor vehicle deaths as the leading cause of injury death in North Carolina by 2017.</a:t>
            </a:r>
          </a:p>
          <a:p>
            <a:endParaRPr lang="en-US" dirty="0" smtClean="0"/>
          </a:p>
          <a:p>
            <a:pPr defTabSz="966387">
              <a:defRPr/>
            </a:pPr>
            <a:r>
              <a:rPr lang="en-US" dirty="0" smtClean="0"/>
              <a:t>This</a:t>
            </a:r>
            <a:r>
              <a:rPr lang="en-US" baseline="0" dirty="0" smtClean="0"/>
              <a:t> data is the tip of the iceberg… we know that addiction is everywhere in our community, across homes and neighborhoods</a:t>
            </a:r>
          </a:p>
          <a:p>
            <a:endParaRPr lang="en-US" dirty="0" smtClean="0"/>
          </a:p>
          <a:p>
            <a:r>
              <a:rPr lang="en-US" dirty="0" smtClean="0"/>
              <a:t>http://www.injuryfreenc.ncdhhs.gov/About/PrescriptionFactSheet2015-Oct2016.pdf</a:t>
            </a:r>
          </a:p>
          <a:p>
            <a:endParaRPr lang="en-US" dirty="0"/>
          </a:p>
        </p:txBody>
      </p:sp>
      <p:sp>
        <p:nvSpPr>
          <p:cNvPr id="4" name="Slide Number Placeholder 3"/>
          <p:cNvSpPr>
            <a:spLocks noGrp="1"/>
          </p:cNvSpPr>
          <p:nvPr>
            <p:ph type="sldNum" sz="quarter" idx="10"/>
          </p:nvPr>
        </p:nvSpPr>
        <p:spPr/>
        <p:txBody>
          <a:bodyPr/>
          <a:lstStyle/>
          <a:p>
            <a:fld id="{ED797776-B1B8-4376-8D0E-A607A581EC8C}" type="slidenum">
              <a:rPr lang="en-US" smtClean="0"/>
              <a:t>11</a:t>
            </a:fld>
            <a:endParaRPr lang="en-US" dirty="0"/>
          </a:p>
        </p:txBody>
      </p:sp>
    </p:spTree>
    <p:extLst>
      <p:ext uri="{BB962C8B-B14F-4D97-AF65-F5344CB8AC3E}">
        <p14:creationId xmlns:p14="http://schemas.microsoft.com/office/powerpoint/2010/main" val="272763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87">
              <a:defRPr/>
            </a:pPr>
            <a:r>
              <a:rPr lang="en-US" dirty="0"/>
              <a:t>While prescription opioid related deaths are on the rise, it’s important to note that when someone turns to street drugs, there are some pretty scary things out there. Fentanyl is a stealth killer, often sold to clueless buyers as heroin, prescription pain pills or the anti-anxiety medication Xanax. It’s deadly because it’s so much stronger than heroin, as shown by the photograph above, which was taken at the New Hampshire State Police Forensic Laboratory. On the left is a lethal dose of heroin, equivalent to about 30 milligrams; on the right is a 3-milligram dose of fentanyl, enough to kill an average-sized adult male.</a:t>
            </a:r>
          </a:p>
          <a:p>
            <a:pPr defTabSz="966387">
              <a:defRPr/>
            </a:pPr>
            <a:endParaRPr lang="en-US" dirty="0"/>
          </a:p>
          <a:p>
            <a:pPr defTabSz="966387">
              <a:defRPr/>
            </a:pPr>
            <a:r>
              <a:rPr lang="en-US" dirty="0"/>
              <a:t>Drugs users generally don’t know when their heroin is laced with fentanyl, so when they inject their usual quantity of heroin, they can </a:t>
            </a:r>
            <a:r>
              <a:rPr lang="en-US" dirty="0">
                <a:hlinkClick r:id="rId3"/>
              </a:rPr>
              <a:t>inadvertently take a deadly dose</a:t>
            </a:r>
            <a:r>
              <a:rPr lang="en-US" dirty="0"/>
              <a:t> of the substance. </a:t>
            </a:r>
          </a:p>
          <a:p>
            <a:pPr defTabSz="966387">
              <a:defRPr/>
            </a:pPr>
            <a:endParaRPr lang="en-US" dirty="0"/>
          </a:p>
          <a:p>
            <a:r>
              <a:rPr lang="en-US" dirty="0"/>
              <a:t>The drug has </a:t>
            </a:r>
            <a:r>
              <a:rPr lang="en-US" dirty="0">
                <a:hlinkClick r:id="rId4"/>
              </a:rPr>
              <a:t>flooded the marketplace</a:t>
            </a:r>
            <a:r>
              <a:rPr lang="en-US" dirty="0"/>
              <a:t> as street dealers on up to major international cartels have discovered that it delivers heroin’s high at a fraction of the cost. This creates a paradox where the profit margin for drug sellers skyrockets as the street price for opioids drops.</a:t>
            </a:r>
          </a:p>
          <a:p>
            <a:endParaRPr lang="en-US" dirty="0"/>
          </a:p>
          <a:p>
            <a:r>
              <a:rPr lang="en-US" dirty="0"/>
              <a:t>The result: </a:t>
            </a:r>
            <a:r>
              <a:rPr lang="en-US" dirty="0">
                <a:hlinkClick r:id="rId5"/>
              </a:rPr>
              <a:t>Fentanyl</a:t>
            </a:r>
            <a:r>
              <a:rPr lang="en-US" dirty="0"/>
              <a:t> is poised to become the catastrophic exclamation point to 20 years of escalating opioid addiction in the United States.</a:t>
            </a:r>
          </a:p>
          <a:p>
            <a:endParaRPr lang="en-US" dirty="0"/>
          </a:p>
        </p:txBody>
      </p:sp>
      <p:sp>
        <p:nvSpPr>
          <p:cNvPr id="4" name="Slide Number Placeholder 3"/>
          <p:cNvSpPr>
            <a:spLocks noGrp="1"/>
          </p:cNvSpPr>
          <p:nvPr>
            <p:ph type="sldNum" sz="quarter" idx="10"/>
          </p:nvPr>
        </p:nvSpPr>
        <p:spPr/>
        <p:txBody>
          <a:bodyPr/>
          <a:lstStyle/>
          <a:p>
            <a:fld id="{ED797776-B1B8-4376-8D0E-A607A581EC8C}" type="slidenum">
              <a:rPr lang="en-US" smtClean="0"/>
              <a:t>12</a:t>
            </a:fld>
            <a:endParaRPr lang="en-US" dirty="0"/>
          </a:p>
        </p:txBody>
      </p:sp>
    </p:spTree>
    <p:extLst>
      <p:ext uri="{BB962C8B-B14F-4D97-AF65-F5344CB8AC3E}">
        <p14:creationId xmlns:p14="http://schemas.microsoft.com/office/powerpoint/2010/main" val="2303107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in our</a:t>
            </a:r>
            <a:r>
              <a:rPr lang="en-US" baseline="0" dirty="0" smtClean="0"/>
              <a:t> doctor’s offices, our schools, our workplace, in our homes, and in our families. And it is threatening to tear our community apart. </a:t>
            </a:r>
            <a:endParaRPr lang="en-US" dirty="0"/>
          </a:p>
        </p:txBody>
      </p:sp>
      <p:sp>
        <p:nvSpPr>
          <p:cNvPr id="4" name="Slide Number Placeholder 3"/>
          <p:cNvSpPr>
            <a:spLocks noGrp="1"/>
          </p:cNvSpPr>
          <p:nvPr>
            <p:ph type="sldNum" sz="quarter" idx="10"/>
          </p:nvPr>
        </p:nvSpPr>
        <p:spPr/>
        <p:txBody>
          <a:bodyPr/>
          <a:lstStyle/>
          <a:p>
            <a:fld id="{ED797776-B1B8-4376-8D0E-A607A581EC8C}" type="slidenum">
              <a:rPr lang="en-US" smtClean="0"/>
              <a:t>13</a:t>
            </a:fld>
            <a:endParaRPr lang="en-US" dirty="0"/>
          </a:p>
        </p:txBody>
      </p:sp>
    </p:spTree>
    <p:extLst>
      <p:ext uri="{BB962C8B-B14F-4D97-AF65-F5344CB8AC3E}">
        <p14:creationId xmlns:p14="http://schemas.microsoft.com/office/powerpoint/2010/main" val="3893245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b="1" dirty="0">
                <a:latin typeface="Franklin Gothic Medium" panose="020B0603020102020204" pitchFamily="34" charset="0"/>
              </a:rPr>
              <a:t> (154 of these are Buncombe County babies)</a:t>
            </a:r>
          </a:p>
          <a:p>
            <a:pPr lvl="0" fontAlgn="base"/>
            <a:endParaRPr lang="en-US" b="1" dirty="0">
              <a:latin typeface="Franklin Gothic Medium" panose="020B0603020102020204" pitchFamily="34" charset="0"/>
            </a:endParaRPr>
          </a:p>
          <a:p>
            <a:pPr defTabSz="966387" fontAlgn="base">
              <a:defRPr/>
            </a:pPr>
            <a:r>
              <a:rPr lang="en-US" sz="900" dirty="0"/>
              <a:t>NC: From 2004-2013, there has been a </a:t>
            </a:r>
            <a:r>
              <a:rPr lang="en-US" sz="900" b="1" dirty="0"/>
              <a:t>604%</a:t>
            </a:r>
            <a:r>
              <a:rPr lang="en-US" sz="900" dirty="0"/>
              <a:t> increase in hospitalizations associated with drug withdrawals in NEWBORN BABIES.</a:t>
            </a:r>
          </a:p>
          <a:p>
            <a:pPr lvl="0" fontAlgn="base"/>
            <a:endParaRPr lang="en-US" sz="900" b="1" dirty="0">
              <a:latin typeface="Franklin Gothic Medium" panose="020B0603020102020204" pitchFamily="34" charset="0"/>
            </a:endParaRPr>
          </a:p>
          <a:p>
            <a:endParaRPr lang="en-US" dirty="0"/>
          </a:p>
        </p:txBody>
      </p:sp>
      <p:sp>
        <p:nvSpPr>
          <p:cNvPr id="4" name="Slide Number Placeholder 3"/>
          <p:cNvSpPr>
            <a:spLocks noGrp="1"/>
          </p:cNvSpPr>
          <p:nvPr>
            <p:ph type="sldNum" sz="quarter" idx="10"/>
          </p:nvPr>
        </p:nvSpPr>
        <p:spPr/>
        <p:txBody>
          <a:bodyPr/>
          <a:lstStyle/>
          <a:p>
            <a:fld id="{ED797776-B1B8-4376-8D0E-A607A581EC8C}" type="slidenum">
              <a:rPr lang="en-US" smtClean="0"/>
              <a:t>14</a:t>
            </a:fld>
            <a:endParaRPr lang="en-US" dirty="0"/>
          </a:p>
        </p:txBody>
      </p:sp>
    </p:spTree>
    <p:extLst>
      <p:ext uri="{BB962C8B-B14F-4D97-AF65-F5344CB8AC3E}">
        <p14:creationId xmlns:p14="http://schemas.microsoft.com/office/powerpoint/2010/main" val="4229901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Buncombe</a:t>
            </a:r>
            <a:r>
              <a:rPr lang="en-US" baseline="0" dirty="0" smtClean="0"/>
              <a:t> County EMS Data</a:t>
            </a:r>
            <a:endParaRPr lang="en-US" dirty="0"/>
          </a:p>
        </p:txBody>
      </p:sp>
      <p:sp>
        <p:nvSpPr>
          <p:cNvPr id="4" name="Slide Number Placeholder 3"/>
          <p:cNvSpPr>
            <a:spLocks noGrp="1"/>
          </p:cNvSpPr>
          <p:nvPr>
            <p:ph type="sldNum" sz="quarter" idx="10"/>
          </p:nvPr>
        </p:nvSpPr>
        <p:spPr/>
        <p:txBody>
          <a:bodyPr/>
          <a:lstStyle/>
          <a:p>
            <a:fld id="{ED797776-B1B8-4376-8D0E-A607A581EC8C}" type="slidenum">
              <a:rPr lang="en-US" smtClean="0"/>
              <a:t>15</a:t>
            </a:fld>
            <a:endParaRPr lang="en-US" dirty="0"/>
          </a:p>
        </p:txBody>
      </p:sp>
    </p:spTree>
    <p:extLst>
      <p:ext uri="{BB962C8B-B14F-4D97-AF65-F5344CB8AC3E}">
        <p14:creationId xmlns:p14="http://schemas.microsoft.com/office/powerpoint/2010/main" val="1235976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797776-B1B8-4376-8D0E-A607A581EC8C}" type="slidenum">
              <a:rPr lang="en-US" smtClean="0"/>
              <a:t>16</a:t>
            </a:fld>
            <a:endParaRPr lang="en-US" dirty="0"/>
          </a:p>
        </p:txBody>
      </p:sp>
    </p:spTree>
    <p:extLst>
      <p:ext uri="{BB962C8B-B14F-4D97-AF65-F5344CB8AC3E}">
        <p14:creationId xmlns:p14="http://schemas.microsoft.com/office/powerpoint/2010/main" val="2359001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latin typeface="Calibri" panose="020F0502020204030204" pitchFamily="34" charset="0"/>
              </a:rPr>
              <a:t>At risk: </a:t>
            </a:r>
          </a:p>
          <a:p>
            <a:endParaRPr lang="en-US" i="1" dirty="0">
              <a:latin typeface="Calibri" panose="020F0502020204030204" pitchFamily="34" charset="0"/>
            </a:endParaRPr>
          </a:p>
          <a:p>
            <a:r>
              <a:rPr lang="en-US" i="1" dirty="0">
                <a:latin typeface="Calibri" panose="020F0502020204030204" pitchFamily="34" charset="0"/>
              </a:rPr>
              <a:t>Symptoms</a:t>
            </a:r>
            <a:r>
              <a:rPr lang="en-US" dirty="0">
                <a:latin typeface="Calibri" panose="020F0502020204030204" pitchFamily="34" charset="0"/>
              </a:rPr>
              <a:t> of trauma - Stress, depression </a:t>
            </a:r>
          </a:p>
          <a:p>
            <a:endParaRPr lang="en-US" sz="1500" i="1" dirty="0">
              <a:latin typeface="Calibri" panose="020F0502020204030204" pitchFamily="34" charset="0"/>
            </a:endParaRPr>
          </a:p>
          <a:p>
            <a:r>
              <a:rPr lang="en-US" sz="1500" i="1" dirty="0">
                <a:latin typeface="Calibri" panose="020F0502020204030204" pitchFamily="34" charset="0"/>
              </a:rPr>
              <a:t>Access </a:t>
            </a:r>
            <a:r>
              <a:rPr lang="en-US" sz="1500" dirty="0">
                <a:latin typeface="Calibri" panose="020F0502020204030204" pitchFamily="34" charset="0"/>
              </a:rPr>
              <a:t>to an addictive substance is another risk factor.</a:t>
            </a:r>
          </a:p>
          <a:p>
            <a:endParaRPr lang="en-US" sz="1500" dirty="0">
              <a:latin typeface="Calibri" panose="020F0502020204030204" pitchFamily="34" charset="0"/>
            </a:endParaRPr>
          </a:p>
          <a:p>
            <a:r>
              <a:rPr lang="en-US" dirty="0"/>
              <a:t>4. </a:t>
            </a:r>
            <a:r>
              <a:rPr lang="en-US" dirty="0" err="1"/>
              <a:t>Khoury</a:t>
            </a:r>
            <a:r>
              <a:rPr lang="en-US" dirty="0"/>
              <a:t>, </a:t>
            </a:r>
            <a:r>
              <a:rPr lang="en-US" dirty="0" err="1"/>
              <a:t>Lamya</a:t>
            </a:r>
            <a:r>
              <a:rPr lang="en-US" dirty="0"/>
              <a:t> et al. “Substance Use, Childhood Traumatic Experience, and Posttraumatic Stress Disorder in an Urban Civilian Population.” </a:t>
            </a:r>
            <a:r>
              <a:rPr lang="en-US" i="1" dirty="0"/>
              <a:t>Depression and Anxiety</a:t>
            </a:r>
            <a:r>
              <a:rPr lang="en-US" dirty="0"/>
              <a:t> 27.12 (2010): 1077–1086. </a:t>
            </a:r>
            <a:r>
              <a:rPr lang="en-US" i="1" dirty="0"/>
              <a:t>PMC</a:t>
            </a:r>
            <a:r>
              <a:rPr lang="en-US" dirty="0"/>
              <a:t>. Web. 26 July 2017.</a:t>
            </a:r>
            <a:endParaRPr lang="en-US" sz="1500" dirty="0">
              <a:latin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ED797776-B1B8-4376-8D0E-A607A581EC8C}" type="slidenum">
              <a:rPr lang="en-US" smtClean="0"/>
              <a:t>17</a:t>
            </a:fld>
            <a:endParaRPr lang="en-US" dirty="0"/>
          </a:p>
        </p:txBody>
      </p:sp>
    </p:spTree>
    <p:extLst>
      <p:ext uri="{BB962C8B-B14F-4D97-AF65-F5344CB8AC3E}">
        <p14:creationId xmlns:p14="http://schemas.microsoft.com/office/powerpoint/2010/main" val="16360896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87">
              <a:defRPr/>
            </a:pPr>
            <a:r>
              <a:rPr lang="en-US" dirty="0">
                <a:solidFill>
                  <a:srgbClr val="D2ECF2"/>
                </a:solidFill>
                <a:latin typeface="Calibri" panose="020F0502020204030204" pitchFamily="34" charset="0"/>
                <a:ea typeface="Calibri" panose="020F0502020204030204" pitchFamily="34" charset="0"/>
                <a:cs typeface="Times New Roman" panose="02020603050405020304" pitchFamily="18" charset="0"/>
              </a:rPr>
              <a:t>More than 90% of adults with substance use disorders started using before age 18</a:t>
            </a:r>
          </a:p>
          <a:p>
            <a:r>
              <a:rPr lang="en-US" dirty="0">
                <a:latin typeface="Calibri" panose="020F0502020204030204" pitchFamily="34" charset="0"/>
                <a:ea typeface="Calibri" panose="020F0502020204030204" pitchFamily="34" charset="0"/>
                <a:cs typeface="Times New Roman" panose="02020603050405020304" pitchFamily="18" charset="0"/>
              </a:rPr>
              <a:t>half of these cases started using drugs before age 15</a:t>
            </a:r>
          </a:p>
          <a:p>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In short, being a teenager is a risk factor</a:t>
            </a:r>
          </a:p>
          <a:p>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smtClean="0">
                <a:latin typeface="Calibri" panose="020F0502020204030204" pitchFamily="34" charset="0"/>
                <a:cs typeface="Times New Roman" panose="02020603050405020304" pitchFamily="18" charset="0"/>
              </a:rPr>
              <a:t>**</a:t>
            </a:r>
            <a:r>
              <a:rPr lang="en-US" dirty="0">
                <a:latin typeface="Calibri" panose="020F0502020204030204" pitchFamily="34" charset="0"/>
                <a:cs typeface="Times New Roman" panose="02020603050405020304" pitchFamily="18" charset="0"/>
              </a:rPr>
              <a:t>SAMSHA report</a:t>
            </a:r>
            <a:endParaRPr lang="en-US"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ED797776-B1B8-4376-8D0E-A607A581EC8C}" type="slidenum">
              <a:rPr lang="en-US" smtClean="0"/>
              <a:t>18</a:t>
            </a:fld>
            <a:endParaRPr lang="en-US" dirty="0"/>
          </a:p>
        </p:txBody>
      </p:sp>
    </p:spTree>
    <p:extLst>
      <p:ext uri="{BB962C8B-B14F-4D97-AF65-F5344CB8AC3E}">
        <p14:creationId xmlns:p14="http://schemas.microsoft.com/office/powerpoint/2010/main" val="31373761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87">
              <a:defRPr/>
            </a:pPr>
            <a:r>
              <a:rPr lang="en-US" dirty="0">
                <a:solidFill>
                  <a:schemeClr val="bg1"/>
                </a:solidFill>
              </a:rPr>
              <a:t>One of the biggest reasons kids give for not using is that they don’t want to disappoint their parents </a:t>
            </a:r>
            <a:r>
              <a:rPr lang="en-US" dirty="0" smtClean="0">
                <a:solidFill>
                  <a:schemeClr val="bg1"/>
                </a:solidFill>
              </a:rPr>
              <a:t>but </a:t>
            </a:r>
            <a:r>
              <a:rPr lang="en-US" dirty="0">
                <a:solidFill>
                  <a:schemeClr val="bg1"/>
                </a:solidFill>
              </a:rPr>
              <a:t>m</a:t>
            </a:r>
            <a:r>
              <a:rPr lang="en-US" dirty="0" smtClean="0">
                <a:solidFill>
                  <a:schemeClr val="bg1"/>
                </a:solidFill>
              </a:rPr>
              <a:t>ost </a:t>
            </a:r>
            <a:r>
              <a:rPr lang="en-US" dirty="0">
                <a:solidFill>
                  <a:schemeClr val="bg1"/>
                </a:solidFill>
              </a:rPr>
              <a:t>teens say that their parents have not talked with them about prescription drug abuse</a:t>
            </a:r>
          </a:p>
          <a:p>
            <a:pPr defTabSz="966387">
              <a:defRPr/>
            </a:pPr>
            <a:endParaRPr lang="en-US" baseline="0" dirty="0" smtClean="0"/>
          </a:p>
          <a:p>
            <a:endParaRPr lang="en-US" dirty="0" smtClean="0"/>
          </a:p>
          <a:p>
            <a:r>
              <a:rPr lang="en-US" dirty="0" smtClean="0"/>
              <a:t>*5</a:t>
            </a:r>
            <a:r>
              <a:rPr lang="en-US" baseline="0" dirty="0" smtClean="0"/>
              <a:t>. </a:t>
            </a:r>
            <a:r>
              <a:rPr lang="en-US" dirty="0" smtClean="0"/>
              <a:t>Substance Abuse and Mental Health Services Administration, Results from the 2013 National Survey on Drug Use and Health: Summary of National Findings, NSDUH Series H-48, HHS Publication No. (SMA) 14-4863. Rockville, MD: Substance Abuse and Mental Health Services Administration, 2014. </a:t>
            </a:r>
            <a:endParaRPr lang="en-US" dirty="0"/>
          </a:p>
        </p:txBody>
      </p:sp>
      <p:sp>
        <p:nvSpPr>
          <p:cNvPr id="4" name="Slide Number Placeholder 3"/>
          <p:cNvSpPr>
            <a:spLocks noGrp="1"/>
          </p:cNvSpPr>
          <p:nvPr>
            <p:ph type="sldNum" sz="quarter" idx="10"/>
          </p:nvPr>
        </p:nvSpPr>
        <p:spPr/>
        <p:txBody>
          <a:bodyPr/>
          <a:lstStyle/>
          <a:p>
            <a:fld id="{ED797776-B1B8-4376-8D0E-A607A581EC8C}" type="slidenum">
              <a:rPr lang="en-US" smtClean="0"/>
              <a:t>19</a:t>
            </a:fld>
            <a:endParaRPr lang="en-US" dirty="0"/>
          </a:p>
        </p:txBody>
      </p:sp>
    </p:spTree>
    <p:extLst>
      <p:ext uri="{BB962C8B-B14F-4D97-AF65-F5344CB8AC3E}">
        <p14:creationId xmlns:p14="http://schemas.microsoft.com/office/powerpoint/2010/main" val="2354849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87">
              <a:defRPr/>
            </a:pPr>
            <a:r>
              <a:rPr lang="en-US" dirty="0" smtClean="0"/>
              <a:t>Opioids are chemicals that are either produced from the opium</a:t>
            </a:r>
            <a:r>
              <a:rPr lang="en-US" baseline="0" dirty="0" smtClean="0"/>
              <a:t> poppy plant or created in a lab to have the same effects. Some opioids are prescription medicines, such as </a:t>
            </a:r>
            <a:r>
              <a:rPr lang="en-US" baseline="0" dirty="0" err="1" smtClean="0"/>
              <a:t>oxycontin</a:t>
            </a:r>
            <a:r>
              <a:rPr lang="en-US" baseline="0" dirty="0" smtClean="0"/>
              <a:t> or </a:t>
            </a:r>
            <a:r>
              <a:rPr lang="en-US" baseline="0" dirty="0" err="1" smtClean="0"/>
              <a:t>vicodin</a:t>
            </a:r>
            <a:r>
              <a:rPr lang="en-US" baseline="0" dirty="0" smtClean="0"/>
              <a:t>.  </a:t>
            </a:r>
          </a:p>
          <a:p>
            <a:pPr defTabSz="966387">
              <a:defRPr/>
            </a:pPr>
            <a:endParaRPr lang="en-US" baseline="0" dirty="0" smtClean="0"/>
          </a:p>
          <a:p>
            <a:pPr defTabSz="966387">
              <a:defRPr/>
            </a:pPr>
            <a:r>
              <a:rPr lang="en-US" baseline="0" dirty="0" smtClean="0"/>
              <a:t>Some are medicines that are produced illicitly.  Some are illegal drugs.</a:t>
            </a:r>
          </a:p>
          <a:p>
            <a:endParaRPr lang="en-US" baseline="0" dirty="0" smtClean="0"/>
          </a:p>
          <a:p>
            <a:r>
              <a:rPr lang="en-US" dirty="0"/>
              <a:t>Opioid drugs work by binding to opioid receptors in the </a:t>
            </a:r>
            <a:r>
              <a:rPr lang="en-US" dirty="0">
                <a:hlinkClick r:id="rId3"/>
              </a:rPr>
              <a:t>brain</a:t>
            </a:r>
            <a:r>
              <a:rPr lang="en-US" dirty="0"/>
              <a:t>, spinal cord, and other areas of the body. They reduce the sending of pain messages to the </a:t>
            </a:r>
            <a:r>
              <a:rPr lang="en-US" dirty="0">
                <a:hlinkClick r:id="rId4"/>
              </a:rPr>
              <a:t>brain</a:t>
            </a:r>
            <a:r>
              <a:rPr lang="en-US" dirty="0"/>
              <a:t> and reduce feelings of pain.</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0237874-9146-4330-BCE1-A8C0DFA9340F}" type="slidenum">
              <a:rPr lang="en-US" smtClean="0"/>
              <a:pPr/>
              <a:t>2</a:t>
            </a:fld>
            <a:endParaRPr lang="en-US"/>
          </a:p>
        </p:txBody>
      </p:sp>
    </p:spTree>
    <p:extLst>
      <p:ext uri="{BB962C8B-B14F-4D97-AF65-F5344CB8AC3E}">
        <p14:creationId xmlns:p14="http://schemas.microsoft.com/office/powerpoint/2010/main" val="35444341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of the</a:t>
            </a:r>
            <a:r>
              <a:rPr lang="en-US" baseline="0" dirty="0" smtClean="0"/>
              <a:t> most dramatic signs are these that are listed on the slide. </a:t>
            </a:r>
          </a:p>
          <a:p>
            <a:r>
              <a:rPr lang="en-US" dirty="0" smtClean="0"/>
              <a:t>Other signs are a dirty, unkempt appearance and general neglect of hygiene, which are strong indicators of drug use.</a:t>
            </a:r>
            <a:r>
              <a:rPr lang="en-US" baseline="0" dirty="0" smtClean="0"/>
              <a:t> </a:t>
            </a:r>
          </a:p>
          <a:p>
            <a:r>
              <a:rPr lang="en-US" dirty="0" smtClean="0"/>
              <a:t>they may appear depressed, and/or withdraw socially And you may see track marks – which commonly occur on hands and arms (which is why they may wear long sleeved shirts even when it’s inappropriate for the weather). However, someone who has used for a while will inject anywhere they can find a vein. </a:t>
            </a:r>
          </a:p>
          <a:p>
            <a:r>
              <a:rPr lang="en-US" dirty="0" smtClean="0"/>
              <a:t>You may find missing or burnt spoons, which are used to smoke heroin, or foil or missing money or valuables – heroin and pills aren’t free.</a:t>
            </a:r>
          </a:p>
          <a:p>
            <a:r>
              <a:rPr lang="en-US" dirty="0" smtClean="0"/>
              <a:t>The best advice is to trust your instincts. If something doesn’t seem right, it might not be.</a:t>
            </a:r>
          </a:p>
          <a:p>
            <a:endParaRPr lang="en-US" dirty="0" smtClean="0"/>
          </a:p>
          <a:p>
            <a:r>
              <a:rPr lang="en-US" dirty="0" smtClean="0"/>
              <a:t>https://www.youtube.com/watch?v=16YhXNlC414</a:t>
            </a:r>
            <a:endParaRPr lang="en-US" dirty="0"/>
          </a:p>
        </p:txBody>
      </p:sp>
      <p:sp>
        <p:nvSpPr>
          <p:cNvPr id="4" name="Slide Number Placeholder 3"/>
          <p:cNvSpPr>
            <a:spLocks noGrp="1"/>
          </p:cNvSpPr>
          <p:nvPr>
            <p:ph type="sldNum" sz="quarter" idx="10"/>
          </p:nvPr>
        </p:nvSpPr>
        <p:spPr/>
        <p:txBody>
          <a:bodyPr/>
          <a:lstStyle/>
          <a:p>
            <a:fld id="{ED797776-B1B8-4376-8D0E-A607A581EC8C}"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5396331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Advocacy</a:t>
            </a:r>
            <a:endParaRPr lang="en-US" dirty="0"/>
          </a:p>
        </p:txBody>
      </p:sp>
      <p:sp>
        <p:nvSpPr>
          <p:cNvPr id="4" name="Slide Number Placeholder 3"/>
          <p:cNvSpPr>
            <a:spLocks noGrp="1"/>
          </p:cNvSpPr>
          <p:nvPr>
            <p:ph type="sldNum" sz="quarter" idx="10"/>
          </p:nvPr>
        </p:nvSpPr>
        <p:spPr/>
        <p:txBody>
          <a:bodyPr/>
          <a:lstStyle/>
          <a:p>
            <a:fld id="{ED797776-B1B8-4376-8D0E-A607A581EC8C}" type="slidenum">
              <a:rPr lang="en-US" smtClean="0"/>
              <a:t>21</a:t>
            </a:fld>
            <a:endParaRPr lang="en-US" dirty="0"/>
          </a:p>
        </p:txBody>
      </p:sp>
    </p:spTree>
    <p:extLst>
      <p:ext uri="{BB962C8B-B14F-4D97-AF65-F5344CB8AC3E}">
        <p14:creationId xmlns:p14="http://schemas.microsoft.com/office/powerpoint/2010/main" val="41239074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endParaRPr lang="en-US" dirty="0"/>
          </a:p>
        </p:txBody>
      </p:sp>
      <p:sp>
        <p:nvSpPr>
          <p:cNvPr id="4" name="Slide Number Placeholder 3"/>
          <p:cNvSpPr>
            <a:spLocks noGrp="1"/>
          </p:cNvSpPr>
          <p:nvPr>
            <p:ph type="sldNum" sz="quarter" idx="10"/>
          </p:nvPr>
        </p:nvSpPr>
        <p:spPr/>
        <p:txBody>
          <a:bodyPr/>
          <a:lstStyle/>
          <a:p>
            <a:fld id="{ED797776-B1B8-4376-8D0E-A607A581EC8C}" type="slidenum">
              <a:rPr lang="en-US" smtClean="0"/>
              <a:t>22</a:t>
            </a:fld>
            <a:endParaRPr lang="en-US" dirty="0"/>
          </a:p>
        </p:txBody>
      </p:sp>
    </p:spTree>
    <p:extLst>
      <p:ext uri="{BB962C8B-B14F-4D97-AF65-F5344CB8AC3E}">
        <p14:creationId xmlns:p14="http://schemas.microsoft.com/office/powerpoint/2010/main" val="7054290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83194" defTabSz="966387" fontAlgn="base">
              <a:defRPr/>
            </a:pPr>
            <a:r>
              <a:rPr lang="en-US" dirty="0">
                <a:ea typeface="Calibri" panose="020F0502020204030204" pitchFamily="34" charset="0"/>
                <a:cs typeface="Times New Roman" panose="02020603050405020304" pitchFamily="18" charset="0"/>
              </a:rPr>
              <a:t>We are all at risk, especially our children. </a:t>
            </a:r>
            <a:r>
              <a:rPr lang="en-US" dirty="0"/>
              <a:t>Most abused prescription drugs come from family and friends. You could be a drug dealer without even knowing it.</a:t>
            </a:r>
          </a:p>
          <a:p>
            <a:pPr marL="483194" fontAlgn="base"/>
            <a:r>
              <a:rPr lang="en-US" dirty="0">
                <a:ea typeface="Calibri" panose="020F0502020204030204" pitchFamily="34" charset="0"/>
                <a:cs typeface="Times New Roman" panose="02020603050405020304" pitchFamily="18" charset="0"/>
              </a:rPr>
              <a:t>Everyone in Buncombe County should take the following steps: </a:t>
            </a:r>
          </a:p>
          <a:p>
            <a:pPr marL="666070" indent="-365750" fontAlgn="base">
              <a:spcBef>
                <a:spcPts val="634"/>
              </a:spcBef>
              <a:spcAft>
                <a:spcPts val="634"/>
              </a:spcAft>
              <a:buSzPct val="100000"/>
              <a:buFont typeface="Arial" charset="0"/>
              <a:buChar char="•"/>
              <a:tabLst>
                <a:tab pos="729824" algn="l"/>
              </a:tabLst>
            </a:pPr>
            <a:r>
              <a:rPr lang="en-US" b="1" dirty="0">
                <a:solidFill>
                  <a:srgbClr val="FFC000"/>
                </a:solidFill>
                <a:ea typeface="Calibri" panose="020F0502020204030204" pitchFamily="34" charset="0"/>
                <a:cs typeface="Times New Roman" panose="02020603050405020304" pitchFamily="18" charset="0"/>
              </a:rPr>
              <a:t>Count</a:t>
            </a:r>
            <a:r>
              <a:rPr lang="en-US" b="1" dirty="0">
                <a:solidFill>
                  <a:schemeClr val="bg1"/>
                </a:solidFill>
                <a:ea typeface="Calibri" panose="020F0502020204030204" pitchFamily="34" charset="0"/>
                <a:cs typeface="Times New Roman" panose="02020603050405020304" pitchFamily="18" charset="0"/>
              </a:rPr>
              <a:t> the number of painkillers in your home</a:t>
            </a:r>
          </a:p>
          <a:p>
            <a:pPr marL="666070" indent="-365750" fontAlgn="base">
              <a:spcBef>
                <a:spcPts val="634"/>
              </a:spcBef>
              <a:spcAft>
                <a:spcPts val="634"/>
              </a:spcAft>
              <a:buSzPct val="100000"/>
              <a:buFont typeface="Arial" charset="0"/>
              <a:buChar char="•"/>
              <a:tabLst>
                <a:tab pos="729824" algn="l"/>
              </a:tabLst>
            </a:pPr>
            <a:r>
              <a:rPr lang="en-US" b="1" dirty="0">
                <a:solidFill>
                  <a:srgbClr val="FFC000"/>
                </a:solidFill>
                <a:ea typeface="Calibri" panose="020F0502020204030204" pitchFamily="34" charset="0"/>
                <a:cs typeface="Times New Roman" panose="02020603050405020304" pitchFamily="18" charset="0"/>
              </a:rPr>
              <a:t>Secure</a:t>
            </a:r>
            <a:r>
              <a:rPr lang="en-US" b="1" dirty="0">
                <a:solidFill>
                  <a:schemeClr val="bg1"/>
                </a:solidFill>
                <a:ea typeface="Calibri" panose="020F0502020204030204" pitchFamily="34" charset="0"/>
                <a:cs typeface="Times New Roman" panose="02020603050405020304" pitchFamily="18" charset="0"/>
              </a:rPr>
              <a:t> your pills</a:t>
            </a:r>
          </a:p>
          <a:p>
            <a:pPr marL="666070" indent="-365750" fontAlgn="base">
              <a:spcBef>
                <a:spcPts val="634"/>
              </a:spcBef>
              <a:spcAft>
                <a:spcPts val="634"/>
              </a:spcAft>
              <a:buSzPct val="100000"/>
              <a:buFont typeface="Arial" charset="0"/>
              <a:buChar char="•"/>
              <a:tabLst>
                <a:tab pos="729824" algn="l"/>
              </a:tabLst>
            </a:pPr>
            <a:r>
              <a:rPr lang="en-US" b="1" dirty="0">
                <a:solidFill>
                  <a:srgbClr val="FFC000"/>
                </a:solidFill>
                <a:ea typeface="Calibri" panose="020F0502020204030204" pitchFamily="34" charset="0"/>
                <a:cs typeface="Times New Roman" panose="02020603050405020304" pitchFamily="18" charset="0"/>
              </a:rPr>
              <a:t>Drop off</a:t>
            </a:r>
            <a:r>
              <a:rPr lang="en-US" b="1" dirty="0">
                <a:solidFill>
                  <a:schemeClr val="bg1"/>
                </a:solidFill>
                <a:ea typeface="Calibri" panose="020F0502020204030204" pitchFamily="34" charset="0"/>
                <a:cs typeface="Times New Roman" panose="02020603050405020304" pitchFamily="18" charset="0"/>
              </a:rPr>
              <a:t> unused pills at a RX Drop-Off Location</a:t>
            </a:r>
          </a:p>
          <a:p>
            <a:pPr marL="666070" indent="-365750" fontAlgn="base">
              <a:spcBef>
                <a:spcPts val="634"/>
              </a:spcBef>
              <a:spcAft>
                <a:spcPts val="634"/>
              </a:spcAft>
              <a:buSzPct val="100000"/>
              <a:buFont typeface="Arial" charset="0"/>
              <a:buChar char="•"/>
              <a:tabLst>
                <a:tab pos="729824" algn="l"/>
              </a:tabLst>
            </a:pPr>
            <a:r>
              <a:rPr lang="en-US" b="1" dirty="0">
                <a:solidFill>
                  <a:srgbClr val="FFC000"/>
                </a:solidFill>
                <a:ea typeface="Calibri" panose="020F0502020204030204" pitchFamily="34" charset="0"/>
                <a:cs typeface="Times New Roman" panose="02020603050405020304" pitchFamily="18" charset="0"/>
              </a:rPr>
              <a:t>Ask</a:t>
            </a:r>
            <a:r>
              <a:rPr lang="en-US" b="1" dirty="0">
                <a:solidFill>
                  <a:schemeClr val="bg1"/>
                </a:solidFill>
                <a:ea typeface="Calibri" panose="020F0502020204030204" pitchFamily="34" charset="0"/>
                <a:cs typeface="Times New Roman" panose="02020603050405020304" pitchFamily="18" charset="0"/>
              </a:rPr>
              <a:t> your friends &amp; family to do the same</a:t>
            </a:r>
          </a:p>
          <a:p>
            <a:pPr marL="483194" fontAlgn="base"/>
            <a:endParaRPr lang="en-US" dirty="0">
              <a:latin typeface="Franklin Gothic Book" panose="020B05030201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D797776-B1B8-4376-8D0E-A607A581EC8C}" type="slidenum">
              <a:rPr lang="en-US" smtClean="0"/>
              <a:t>23</a:t>
            </a:fld>
            <a:endParaRPr lang="en-US" dirty="0"/>
          </a:p>
        </p:txBody>
      </p:sp>
    </p:spTree>
    <p:extLst>
      <p:ext uri="{BB962C8B-B14F-4D97-AF65-F5344CB8AC3E}">
        <p14:creationId xmlns:p14="http://schemas.microsoft.com/office/powerpoint/2010/main" val="22528469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three prescription drug drop boxes in Buncombe County. They are located:</a:t>
            </a:r>
          </a:p>
          <a:p>
            <a:r>
              <a:rPr lang="en-US" b="1" dirty="0"/>
              <a:t>the lobby of the Buncombe County Sheriff’s Office at 339 New Leicester Hwy,</a:t>
            </a:r>
            <a:endParaRPr lang="en-US" dirty="0"/>
          </a:p>
          <a:p>
            <a:r>
              <a:rPr lang="en-US" b="1" dirty="0"/>
              <a:t>the lobby of the County Courthouse at 60 Court Plaza,</a:t>
            </a:r>
            <a:endParaRPr lang="en-US" dirty="0"/>
          </a:p>
          <a:p>
            <a:r>
              <a:rPr lang="en-US" b="1" dirty="0"/>
              <a:t>the lobby of the Asheville Police Department at 100 Court Plaza.  </a:t>
            </a:r>
            <a:endParaRPr lang="en-US" dirty="0"/>
          </a:p>
          <a:p>
            <a:endParaRPr lang="en-US" dirty="0"/>
          </a:p>
          <a:p>
            <a:r>
              <a:rPr lang="en-US" dirty="0"/>
              <a:t>When dropping off medications, please follow these instructions:</a:t>
            </a:r>
          </a:p>
          <a:p>
            <a:r>
              <a:rPr lang="en-US" dirty="0"/>
              <a:t>remove identification from all medications.</a:t>
            </a:r>
          </a:p>
          <a:p>
            <a:r>
              <a:rPr lang="en-US" dirty="0"/>
              <a:t>separate pill, liquids and inhalers.  </a:t>
            </a:r>
          </a:p>
          <a:p>
            <a:r>
              <a:rPr lang="en-US" dirty="0"/>
              <a:t>use a different disposal paper or plastic bag for each type of medication.</a:t>
            </a:r>
          </a:p>
          <a:p>
            <a:r>
              <a:rPr lang="en-US" dirty="0"/>
              <a:t>empty dry pill medications into a bag</a:t>
            </a:r>
          </a:p>
          <a:p>
            <a:r>
              <a:rPr lang="en-US" dirty="0"/>
              <a:t>leave liquid medications in their original container and place in a separate bag</a:t>
            </a:r>
          </a:p>
          <a:p>
            <a:r>
              <a:rPr lang="en-US" dirty="0"/>
              <a:t>NO radioactive medications such as cancer medications, needles or </a:t>
            </a:r>
            <a:r>
              <a:rPr lang="en-US" dirty="0" err="1"/>
              <a:t>sharpes</a:t>
            </a:r>
            <a:r>
              <a:rPr lang="en-US" dirty="0"/>
              <a:t> accepted.</a:t>
            </a:r>
          </a:p>
          <a:p>
            <a:endParaRPr lang="en-US" dirty="0"/>
          </a:p>
        </p:txBody>
      </p:sp>
      <p:sp>
        <p:nvSpPr>
          <p:cNvPr id="4" name="Slide Number Placeholder 3"/>
          <p:cNvSpPr>
            <a:spLocks noGrp="1"/>
          </p:cNvSpPr>
          <p:nvPr>
            <p:ph type="sldNum" sz="quarter" idx="10"/>
          </p:nvPr>
        </p:nvSpPr>
        <p:spPr/>
        <p:txBody>
          <a:bodyPr/>
          <a:lstStyle/>
          <a:p>
            <a:fld id="{ED797776-B1B8-4376-8D0E-A607A581EC8C}" type="slidenum">
              <a:rPr lang="en-US" smtClean="0"/>
              <a:t>24</a:t>
            </a:fld>
            <a:endParaRPr lang="en-US" dirty="0"/>
          </a:p>
        </p:txBody>
      </p:sp>
    </p:spTree>
    <p:extLst>
      <p:ext uri="{BB962C8B-B14F-4D97-AF65-F5344CB8AC3E}">
        <p14:creationId xmlns:p14="http://schemas.microsoft.com/office/powerpoint/2010/main" val="27838021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87">
              <a:defRPr/>
            </a:pPr>
            <a:r>
              <a:rPr lang="en-US" dirty="0">
                <a:solidFill>
                  <a:schemeClr val="bg1"/>
                </a:solidFill>
              </a:rPr>
              <a:t>(Toll free 24/7)</a:t>
            </a:r>
          </a:p>
          <a:p>
            <a:endParaRPr lang="en-US" dirty="0"/>
          </a:p>
          <a:p>
            <a:endParaRPr lang="en-US" dirty="0"/>
          </a:p>
        </p:txBody>
      </p:sp>
      <p:sp>
        <p:nvSpPr>
          <p:cNvPr id="4" name="Slide Number Placeholder 3"/>
          <p:cNvSpPr>
            <a:spLocks noGrp="1"/>
          </p:cNvSpPr>
          <p:nvPr>
            <p:ph type="sldNum" sz="quarter" idx="10"/>
          </p:nvPr>
        </p:nvSpPr>
        <p:spPr/>
        <p:txBody>
          <a:bodyPr/>
          <a:lstStyle/>
          <a:p>
            <a:fld id="{ED797776-B1B8-4376-8D0E-A607A581EC8C}" type="slidenum">
              <a:rPr lang="en-US" smtClean="0"/>
              <a:t>25</a:t>
            </a:fld>
            <a:endParaRPr lang="en-US" dirty="0"/>
          </a:p>
        </p:txBody>
      </p:sp>
    </p:spTree>
    <p:extLst>
      <p:ext uri="{BB962C8B-B14F-4D97-AF65-F5344CB8AC3E}">
        <p14:creationId xmlns:p14="http://schemas.microsoft.com/office/powerpoint/2010/main" val="26032107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797776-B1B8-4376-8D0E-A607A581EC8C}" type="slidenum">
              <a:rPr lang="en-US" smtClean="0"/>
              <a:t>27</a:t>
            </a:fld>
            <a:endParaRPr lang="en-US" dirty="0"/>
          </a:p>
        </p:txBody>
      </p:sp>
    </p:spTree>
    <p:extLst>
      <p:ext uri="{BB962C8B-B14F-4D97-AF65-F5344CB8AC3E}">
        <p14:creationId xmlns:p14="http://schemas.microsoft.com/office/powerpoint/2010/main" val="32318192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solidFill>
                  <a:schemeClr val="bg1"/>
                </a:solidFill>
              </a:rPr>
              <a:t>What scares you the most?</a:t>
            </a:r>
          </a:p>
          <a:p>
            <a:pPr lvl="0"/>
            <a:r>
              <a:rPr lang="en-US" dirty="0">
                <a:solidFill>
                  <a:schemeClr val="bg1"/>
                </a:solidFill>
              </a:rPr>
              <a:t>What gives you hope?</a:t>
            </a:r>
          </a:p>
          <a:p>
            <a:pPr lvl="0"/>
            <a:r>
              <a:rPr lang="en-US" dirty="0">
                <a:solidFill>
                  <a:schemeClr val="bg1"/>
                </a:solidFill>
              </a:rPr>
              <a:t>What will </a:t>
            </a:r>
            <a:r>
              <a:rPr lang="en-US" dirty="0">
                <a:solidFill>
                  <a:srgbClr val="FFC000"/>
                </a:solidFill>
              </a:rPr>
              <a:t>you do</a:t>
            </a:r>
            <a:r>
              <a:rPr lang="en-US" dirty="0">
                <a:solidFill>
                  <a:schemeClr val="bg1"/>
                </a:solidFill>
              </a:rPr>
              <a:t> to stop this epidemic?</a:t>
            </a:r>
          </a:p>
          <a:p>
            <a:endParaRPr lang="en-US" dirty="0"/>
          </a:p>
        </p:txBody>
      </p:sp>
      <p:sp>
        <p:nvSpPr>
          <p:cNvPr id="4" name="Slide Number Placeholder 3"/>
          <p:cNvSpPr>
            <a:spLocks noGrp="1"/>
          </p:cNvSpPr>
          <p:nvPr>
            <p:ph type="sldNum" sz="quarter" idx="10"/>
          </p:nvPr>
        </p:nvSpPr>
        <p:spPr/>
        <p:txBody>
          <a:bodyPr/>
          <a:lstStyle/>
          <a:p>
            <a:fld id="{ED797776-B1B8-4376-8D0E-A607A581EC8C}" type="slidenum">
              <a:rPr lang="en-US" smtClean="0"/>
              <a:t>28</a:t>
            </a:fld>
            <a:endParaRPr lang="en-US" dirty="0"/>
          </a:p>
        </p:txBody>
      </p:sp>
    </p:spTree>
    <p:extLst>
      <p:ext uri="{BB962C8B-B14F-4D97-AF65-F5344CB8AC3E}">
        <p14:creationId xmlns:p14="http://schemas.microsoft.com/office/powerpoint/2010/main" val="35829866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797776-B1B8-4376-8D0E-A607A581EC8C}" type="slidenum">
              <a:rPr lang="en-US" smtClean="0"/>
              <a:t>29</a:t>
            </a:fld>
            <a:endParaRPr lang="en-US" dirty="0"/>
          </a:p>
        </p:txBody>
      </p:sp>
    </p:spTree>
    <p:extLst>
      <p:ext uri="{BB962C8B-B14F-4D97-AF65-F5344CB8AC3E}">
        <p14:creationId xmlns:p14="http://schemas.microsoft.com/office/powerpoint/2010/main" val="33291532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87">
              <a:defRPr/>
            </a:pPr>
            <a:endParaRPr lang="en-US" dirty="0"/>
          </a:p>
        </p:txBody>
      </p:sp>
      <p:sp>
        <p:nvSpPr>
          <p:cNvPr id="4" name="Slide Number Placeholder 3"/>
          <p:cNvSpPr>
            <a:spLocks noGrp="1"/>
          </p:cNvSpPr>
          <p:nvPr>
            <p:ph type="sldNum" sz="quarter" idx="10"/>
          </p:nvPr>
        </p:nvSpPr>
        <p:spPr/>
        <p:txBody>
          <a:bodyPr/>
          <a:lstStyle/>
          <a:p>
            <a:fld id="{0C6CD6AE-30FA-49FF-ABB3-7191C58098B7}" type="slidenum">
              <a:rPr lang="en-US" smtClean="0"/>
              <a:t>31</a:t>
            </a:fld>
            <a:endParaRPr lang="en-US" dirty="0"/>
          </a:p>
        </p:txBody>
      </p:sp>
    </p:spTree>
    <p:extLst>
      <p:ext uri="{BB962C8B-B14F-4D97-AF65-F5344CB8AC3E}">
        <p14:creationId xmlns:p14="http://schemas.microsoft.com/office/powerpoint/2010/main" val="3264027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87">
              <a:defRPr/>
            </a:pPr>
            <a:r>
              <a:rPr lang="en-US" dirty="0"/>
              <a:t>The pill to person ratio is almost double in WNC. 7.8 percent of NC's population lived in WNC in 2015 and obtained 13.3 percent of the opioids prescribed statewide. </a:t>
            </a:r>
          </a:p>
          <a:p>
            <a:endParaRPr lang="en-US" dirty="0" smtClean="0"/>
          </a:p>
          <a:p>
            <a:endParaRPr lang="en-US" dirty="0" smtClean="0"/>
          </a:p>
          <a:p>
            <a:endParaRPr lang="en-US" dirty="0" smtClean="0"/>
          </a:p>
          <a:p>
            <a:pPr defTabSz="948507">
              <a:defRPr/>
            </a:pPr>
            <a:r>
              <a:rPr lang="en-US" dirty="0">
                <a:solidFill>
                  <a:schemeClr val="bg1"/>
                </a:solidFill>
                <a:latin typeface="Times New Roman" panose="02020603050405020304" pitchFamily="18" charset="0"/>
                <a:ea typeface="Calibri" panose="020F0502020204030204" pitchFamily="34" charset="0"/>
              </a:rPr>
              <a:t>1. Seya M-J, </a:t>
            </a:r>
            <a:r>
              <a:rPr lang="en-US" dirty="0" err="1">
                <a:solidFill>
                  <a:schemeClr val="bg1"/>
                </a:solidFill>
                <a:latin typeface="Times New Roman" panose="02020603050405020304" pitchFamily="18" charset="0"/>
                <a:ea typeface="Calibri" panose="020F0502020204030204" pitchFamily="34" charset="0"/>
              </a:rPr>
              <a:t>Gelders</a:t>
            </a:r>
            <a:r>
              <a:rPr lang="en-US" dirty="0">
                <a:solidFill>
                  <a:schemeClr val="bg1"/>
                </a:solidFill>
                <a:latin typeface="Times New Roman" panose="02020603050405020304" pitchFamily="18" charset="0"/>
                <a:ea typeface="Calibri" panose="020F0502020204030204" pitchFamily="34" charset="0"/>
              </a:rPr>
              <a:t> SF a M, </a:t>
            </a:r>
            <a:r>
              <a:rPr lang="en-US" dirty="0" err="1">
                <a:solidFill>
                  <a:schemeClr val="bg1"/>
                </a:solidFill>
                <a:latin typeface="Times New Roman" panose="02020603050405020304" pitchFamily="18" charset="0"/>
                <a:ea typeface="Calibri" panose="020F0502020204030204" pitchFamily="34" charset="0"/>
              </a:rPr>
              <a:t>Achara</a:t>
            </a:r>
            <a:r>
              <a:rPr lang="en-US" dirty="0">
                <a:solidFill>
                  <a:schemeClr val="bg1"/>
                </a:solidFill>
                <a:latin typeface="Times New Roman" panose="02020603050405020304" pitchFamily="18" charset="0"/>
                <a:ea typeface="Calibri" panose="020F0502020204030204" pitchFamily="34" charset="0"/>
              </a:rPr>
              <a:t> OU, </a:t>
            </a:r>
            <a:r>
              <a:rPr lang="en-US" dirty="0" err="1">
                <a:solidFill>
                  <a:schemeClr val="bg1"/>
                </a:solidFill>
                <a:latin typeface="Times New Roman" panose="02020603050405020304" pitchFamily="18" charset="0"/>
                <a:ea typeface="Calibri" panose="020F0502020204030204" pitchFamily="34" charset="0"/>
              </a:rPr>
              <a:t>Milani</a:t>
            </a:r>
            <a:r>
              <a:rPr lang="en-US" dirty="0">
                <a:solidFill>
                  <a:schemeClr val="bg1"/>
                </a:solidFill>
                <a:latin typeface="Times New Roman" panose="02020603050405020304" pitchFamily="18" charset="0"/>
                <a:ea typeface="Calibri" panose="020F0502020204030204" pitchFamily="34" charset="0"/>
              </a:rPr>
              <a:t> B, </a:t>
            </a:r>
            <a:r>
              <a:rPr lang="en-US" dirty="0" err="1">
                <a:solidFill>
                  <a:schemeClr val="bg1"/>
                </a:solidFill>
                <a:latin typeface="Times New Roman" panose="02020603050405020304" pitchFamily="18" charset="0"/>
                <a:ea typeface="Calibri" panose="020F0502020204030204" pitchFamily="34" charset="0"/>
              </a:rPr>
              <a:t>Scholten</a:t>
            </a:r>
            <a:r>
              <a:rPr lang="en-US" dirty="0">
                <a:solidFill>
                  <a:schemeClr val="bg1"/>
                </a:solidFill>
                <a:latin typeface="Times New Roman" panose="02020603050405020304" pitchFamily="18" charset="0"/>
                <a:ea typeface="Calibri" panose="020F0502020204030204" pitchFamily="34" charset="0"/>
              </a:rPr>
              <a:t> WK. A first comparison between the consumption of and the need for opioid analgesics at country, regional, and global levels. </a:t>
            </a:r>
            <a:r>
              <a:rPr lang="en-US" i="1" dirty="0">
                <a:solidFill>
                  <a:schemeClr val="bg1"/>
                </a:solidFill>
                <a:latin typeface="Times New Roman" panose="02020603050405020304" pitchFamily="18" charset="0"/>
                <a:ea typeface="Calibri" panose="020F0502020204030204" pitchFamily="34" charset="0"/>
              </a:rPr>
              <a:t>J Pain </a:t>
            </a:r>
            <a:r>
              <a:rPr lang="en-US" i="1" dirty="0" err="1">
                <a:solidFill>
                  <a:schemeClr val="bg1"/>
                </a:solidFill>
                <a:latin typeface="Times New Roman" panose="02020603050405020304" pitchFamily="18" charset="0"/>
                <a:ea typeface="Calibri" panose="020F0502020204030204" pitchFamily="34" charset="0"/>
              </a:rPr>
              <a:t>Palliat</a:t>
            </a:r>
            <a:r>
              <a:rPr lang="en-US" i="1" dirty="0">
                <a:solidFill>
                  <a:schemeClr val="bg1"/>
                </a:solidFill>
                <a:latin typeface="Times New Roman" panose="02020603050405020304" pitchFamily="18" charset="0"/>
                <a:ea typeface="Calibri" panose="020F0502020204030204" pitchFamily="34" charset="0"/>
              </a:rPr>
              <a:t> Care </a:t>
            </a:r>
            <a:r>
              <a:rPr lang="en-US" i="1" dirty="0" err="1">
                <a:solidFill>
                  <a:schemeClr val="bg1"/>
                </a:solidFill>
                <a:latin typeface="Times New Roman" panose="02020603050405020304" pitchFamily="18" charset="0"/>
                <a:ea typeface="Calibri" panose="020F0502020204030204" pitchFamily="34" charset="0"/>
              </a:rPr>
              <a:t>Pharmacother</a:t>
            </a:r>
            <a:r>
              <a:rPr lang="en-US" dirty="0">
                <a:solidFill>
                  <a:schemeClr val="bg1"/>
                </a:solidFill>
                <a:latin typeface="Times New Roman" panose="02020603050405020304" pitchFamily="18" charset="0"/>
                <a:ea typeface="Calibri" panose="020F0502020204030204" pitchFamily="34" charset="0"/>
              </a:rPr>
              <a:t>. 2011;25(1):6-18. doi:10.3109/15360288.2010.536307.</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ED797776-B1B8-4376-8D0E-A607A581EC8C}" type="slidenum">
              <a:rPr lang="en-US" smtClean="0"/>
              <a:t>3</a:t>
            </a:fld>
            <a:endParaRPr lang="en-US" dirty="0"/>
          </a:p>
        </p:txBody>
      </p:sp>
    </p:spTree>
    <p:extLst>
      <p:ext uri="{BB962C8B-B14F-4D97-AF65-F5344CB8AC3E}">
        <p14:creationId xmlns:p14="http://schemas.microsoft.com/office/powerpoint/2010/main" val="28376293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797776-B1B8-4376-8D0E-A607A581EC8C}" type="slidenum">
              <a:rPr lang="en-US" smtClean="0"/>
              <a:t>32</a:t>
            </a:fld>
            <a:endParaRPr lang="en-US" dirty="0"/>
          </a:p>
        </p:txBody>
      </p:sp>
    </p:spTree>
    <p:extLst>
      <p:ext uri="{BB962C8B-B14F-4D97-AF65-F5344CB8AC3E}">
        <p14:creationId xmlns:p14="http://schemas.microsoft.com/office/powerpoint/2010/main" val="1529033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87">
              <a:defRPr/>
            </a:pPr>
            <a:r>
              <a:rPr lang="en-US" dirty="0">
                <a:latin typeface="Franklin Gothic Medium" panose="020B0603020102020204" pitchFamily="34" charset="0"/>
              </a:rPr>
              <a:t>This equals almost 68 pills per every Buncombe County resident</a:t>
            </a:r>
          </a:p>
          <a:p>
            <a:endParaRPr lang="en-US" dirty="0" smtClean="0"/>
          </a:p>
          <a:p>
            <a:r>
              <a:rPr lang="en-US" dirty="0" smtClean="0"/>
              <a:t>Swimming in a toxic sea of pills and it has consequences….heroin use, </a:t>
            </a:r>
            <a:r>
              <a:rPr lang="en-US" dirty="0" err="1" smtClean="0"/>
              <a:t>Ods</a:t>
            </a:r>
            <a:r>
              <a:rPr lang="en-US" dirty="0" smtClean="0"/>
              <a:t>, suicide, babies</a:t>
            </a:r>
            <a:r>
              <a:rPr lang="en-US" baseline="0" dirty="0" smtClean="0"/>
              <a:t> born, families separated.   </a:t>
            </a:r>
          </a:p>
          <a:p>
            <a:endParaRPr lang="en-US" baseline="0" dirty="0" smtClean="0"/>
          </a:p>
          <a:p>
            <a:r>
              <a:rPr lang="en-US" baseline="0" dirty="0" smtClean="0"/>
              <a:t>2. https://www.ncdhhs.gov/divisions/mhddsas/ncdcu/prescription-rates-by-county</a:t>
            </a:r>
          </a:p>
          <a:p>
            <a:endParaRPr lang="en-US" baseline="0" dirty="0" smtClean="0"/>
          </a:p>
        </p:txBody>
      </p:sp>
      <p:sp>
        <p:nvSpPr>
          <p:cNvPr id="4" name="Slide Number Placeholder 3"/>
          <p:cNvSpPr>
            <a:spLocks noGrp="1"/>
          </p:cNvSpPr>
          <p:nvPr>
            <p:ph type="sldNum" sz="quarter" idx="10"/>
          </p:nvPr>
        </p:nvSpPr>
        <p:spPr/>
        <p:txBody>
          <a:bodyPr/>
          <a:lstStyle/>
          <a:p>
            <a:fld id="{ED797776-B1B8-4376-8D0E-A607A581EC8C}" type="slidenum">
              <a:rPr lang="en-US" smtClean="0"/>
              <a:t>4</a:t>
            </a:fld>
            <a:endParaRPr lang="en-US" dirty="0"/>
          </a:p>
        </p:txBody>
      </p:sp>
    </p:spTree>
    <p:extLst>
      <p:ext uri="{BB962C8B-B14F-4D97-AF65-F5344CB8AC3E}">
        <p14:creationId xmlns:p14="http://schemas.microsoft.com/office/powerpoint/2010/main" val="755115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Opioids are useful in end of life situations- not necessarily cancer but can be used for severe trauma for a short period of time. </a:t>
            </a:r>
            <a:endParaRPr lang="en-US" dirty="0"/>
          </a:p>
        </p:txBody>
      </p:sp>
      <p:sp>
        <p:nvSpPr>
          <p:cNvPr id="4" name="Slide Number Placeholder 3"/>
          <p:cNvSpPr>
            <a:spLocks noGrp="1"/>
          </p:cNvSpPr>
          <p:nvPr>
            <p:ph type="sldNum" sz="quarter" idx="10"/>
          </p:nvPr>
        </p:nvSpPr>
        <p:spPr/>
        <p:txBody>
          <a:bodyPr/>
          <a:lstStyle/>
          <a:p>
            <a:fld id="{ED797776-B1B8-4376-8D0E-A607A581EC8C}" type="slidenum">
              <a:rPr lang="en-US" smtClean="0"/>
              <a:t>5</a:t>
            </a:fld>
            <a:endParaRPr lang="en-US" dirty="0"/>
          </a:p>
        </p:txBody>
      </p:sp>
    </p:spTree>
    <p:extLst>
      <p:ext uri="{BB962C8B-B14F-4D97-AF65-F5344CB8AC3E}">
        <p14:creationId xmlns:p14="http://schemas.microsoft.com/office/powerpoint/2010/main" val="223168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Opioid medications can produce a sense of well-being and pleasure because these drugs affect brain regions involved in reward. People who abuse opioids may seek to intensify their experience by taking the drug in ways other than those prescribed.  </a:t>
            </a:r>
          </a:p>
          <a:p>
            <a:endParaRPr lang="en-US" dirty="0"/>
          </a:p>
          <a:p>
            <a:r>
              <a:rPr lang="en-US" dirty="0" smtClean="0"/>
              <a:t>For</a:t>
            </a:r>
            <a:r>
              <a:rPr lang="en-US" baseline="0" dirty="0" smtClean="0"/>
              <a:t> some, it can take as little as a week to become dependent on painkillers. </a:t>
            </a:r>
            <a:r>
              <a:rPr lang="en-US" dirty="0"/>
              <a:t>Once addicted, the patient continually seeks to prevent the withdrawal symptoms, others seek the euphoria they felt in the beginning – before they developed a tolerance – but they are never able to achieve it again. Some overdose and die trying. Others are self medicating by constantly taking the opioid only to prevent the withdrawal symptoms.</a:t>
            </a:r>
          </a:p>
          <a:p>
            <a:endParaRPr lang="en-US" b="1" dirty="0" smtClean="0">
              <a:effectLst/>
            </a:endParaRPr>
          </a:p>
          <a:p>
            <a:r>
              <a:rPr lang="en-US" b="1" dirty="0" smtClean="0">
                <a:effectLst/>
              </a:rPr>
              <a:t>3. One- and 3-year probabilities of continued opioid use among opioid-naïve patients, by number of days’ supply* of the first opioid prescription — United States, 2006–2015</a:t>
            </a:r>
          </a:p>
          <a:p>
            <a:r>
              <a:rPr lang="en-US" dirty="0" smtClean="0"/>
              <a:t>https://</a:t>
            </a:r>
            <a:r>
              <a:rPr lang="en-US" dirty="0" err="1" smtClean="0"/>
              <a:t>www.cdc.gov</a:t>
            </a:r>
            <a:r>
              <a:rPr lang="en-US" dirty="0" smtClean="0"/>
              <a:t>/</a:t>
            </a:r>
            <a:r>
              <a:rPr lang="en-US" dirty="0" err="1" smtClean="0"/>
              <a:t>mmwr</a:t>
            </a:r>
            <a:r>
              <a:rPr lang="en-US" dirty="0" smtClean="0"/>
              <a:t>/volumes/66/</a:t>
            </a:r>
            <a:r>
              <a:rPr lang="en-US" dirty="0" err="1" smtClean="0"/>
              <a:t>wr</a:t>
            </a:r>
            <a:r>
              <a:rPr lang="en-US" dirty="0" smtClean="0"/>
              <a:t>/mm6610a1.htm</a:t>
            </a:r>
          </a:p>
        </p:txBody>
      </p:sp>
      <p:sp>
        <p:nvSpPr>
          <p:cNvPr id="4" name="Slide Number Placeholder 3"/>
          <p:cNvSpPr>
            <a:spLocks noGrp="1"/>
          </p:cNvSpPr>
          <p:nvPr>
            <p:ph type="sldNum" sz="quarter" idx="10"/>
          </p:nvPr>
        </p:nvSpPr>
        <p:spPr/>
        <p:txBody>
          <a:bodyPr/>
          <a:lstStyle/>
          <a:p>
            <a:fld id="{ED797776-B1B8-4376-8D0E-A607A581EC8C}" type="slidenum">
              <a:rPr lang="en-US" smtClean="0"/>
              <a:t>6</a:t>
            </a:fld>
            <a:endParaRPr lang="en-US" dirty="0"/>
          </a:p>
        </p:txBody>
      </p:sp>
    </p:spTree>
    <p:extLst>
      <p:ext uri="{BB962C8B-B14F-4D97-AF65-F5344CB8AC3E}">
        <p14:creationId xmlns:p14="http://schemas.microsoft.com/office/powerpoint/2010/main" val="759127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87">
              <a:defRPr/>
            </a:pPr>
            <a:r>
              <a:rPr lang="en-US" baseline="0" dirty="0" smtClean="0"/>
              <a:t>Understanding that the negative public perception of addiction can keep people and their families from getting the help that they need. </a:t>
            </a:r>
            <a:endParaRPr lang="en-US" dirty="0" smtClean="0"/>
          </a:p>
          <a:p>
            <a:r>
              <a:rPr lang="en-US" dirty="0" smtClean="0"/>
              <a:t>Providers and patients</a:t>
            </a:r>
            <a:r>
              <a:rPr lang="en-US" baseline="0" dirty="0" smtClean="0"/>
              <a:t> understanding that pain relief doesn’t always have be through prescription painkillers.</a:t>
            </a:r>
            <a:endParaRPr lang="en-US" dirty="0" smtClean="0"/>
          </a:p>
          <a:p>
            <a:r>
              <a:rPr lang="en-US" dirty="0" smtClean="0"/>
              <a:t>Not</a:t>
            </a:r>
            <a:r>
              <a:rPr lang="en-US" baseline="0" dirty="0" smtClean="0"/>
              <a:t> ever giving prescription painkillers to anyone other than who they were prescribed to. </a:t>
            </a:r>
          </a:p>
          <a:p>
            <a:r>
              <a:rPr lang="en-US" baseline="0" dirty="0" smtClean="0"/>
              <a:t>Locking meds and disposing of them properly. </a:t>
            </a:r>
          </a:p>
        </p:txBody>
      </p:sp>
      <p:sp>
        <p:nvSpPr>
          <p:cNvPr id="4" name="Slide Number Placeholder 3"/>
          <p:cNvSpPr>
            <a:spLocks noGrp="1"/>
          </p:cNvSpPr>
          <p:nvPr>
            <p:ph type="sldNum" sz="quarter" idx="10"/>
          </p:nvPr>
        </p:nvSpPr>
        <p:spPr/>
        <p:txBody>
          <a:bodyPr/>
          <a:lstStyle/>
          <a:p>
            <a:fld id="{ED797776-B1B8-4376-8D0E-A607A581EC8C}" type="slidenum">
              <a:rPr lang="en-US" smtClean="0"/>
              <a:t>7</a:t>
            </a:fld>
            <a:endParaRPr lang="en-US" dirty="0"/>
          </a:p>
        </p:txBody>
      </p:sp>
    </p:spTree>
    <p:extLst>
      <p:ext uri="{BB962C8B-B14F-4D97-AF65-F5344CB8AC3E}">
        <p14:creationId xmlns:p14="http://schemas.microsoft.com/office/powerpoint/2010/main" val="1660903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87">
              <a:defRPr/>
            </a:pPr>
            <a:r>
              <a:rPr lang="en-US" dirty="0" smtClean="0"/>
              <a:t>What we see is</a:t>
            </a:r>
            <a:r>
              <a:rPr lang="en-US" baseline="0" dirty="0" smtClean="0"/>
              <a:t> that addiction can happen to anyone and w</a:t>
            </a:r>
            <a:r>
              <a:rPr lang="en-US" dirty="0" smtClean="0"/>
              <a:t>e must</a:t>
            </a:r>
            <a:r>
              <a:rPr lang="en-US" baseline="0" dirty="0" smtClean="0"/>
              <a:t> separate a person from their addiction. Addiction has probably touched everyone in this room. </a:t>
            </a:r>
          </a:p>
          <a:p>
            <a:endParaRPr lang="en-US" baseline="0" dirty="0" smtClean="0"/>
          </a:p>
          <a:p>
            <a:r>
              <a:rPr lang="en-US" baseline="0" dirty="0" smtClean="0"/>
              <a:t>There isn’t anything inherently wrong with someone who is addicted to drugs or their family. They don’t need to hide but they do need to seek out help for themselves as much as the child. Often times the negative public perception of addiction can create a situation where a person or family doesn’t want to acknowledge that there is an issue or try to reach out for help. </a:t>
            </a:r>
          </a:p>
          <a:p>
            <a:endParaRPr lang="en-US" baseline="0" dirty="0" smtClean="0"/>
          </a:p>
          <a:p>
            <a:r>
              <a:rPr lang="en-US" dirty="0">
                <a:solidFill>
                  <a:schemeClr val="bg1"/>
                </a:solidFill>
              </a:rPr>
              <a:t>Why do people start </a:t>
            </a:r>
            <a:r>
              <a:rPr lang="en-US" dirty="0">
                <a:solidFill>
                  <a:srgbClr val="FFC000"/>
                </a:solidFill>
              </a:rPr>
              <a:t>abusing</a:t>
            </a:r>
            <a:r>
              <a:rPr lang="en-US" dirty="0">
                <a:solidFill>
                  <a:schemeClr val="bg1"/>
                </a:solidFill>
              </a:rPr>
              <a:t> opioids?</a:t>
            </a:r>
          </a:p>
          <a:p>
            <a:r>
              <a:rPr lang="en-US" dirty="0">
                <a:solidFill>
                  <a:prstClr val="white"/>
                </a:solidFill>
              </a:rPr>
              <a:t>A person may:</a:t>
            </a:r>
          </a:p>
          <a:p>
            <a:pPr lvl="1"/>
            <a:r>
              <a:rPr lang="en-US" dirty="0">
                <a:solidFill>
                  <a:prstClr val="white"/>
                </a:solidFill>
              </a:rPr>
              <a:t>Begin to misuse meds by increasing the dose on their own</a:t>
            </a:r>
          </a:p>
          <a:p>
            <a:pPr lvl="1"/>
            <a:r>
              <a:rPr lang="en-US" dirty="0">
                <a:solidFill>
                  <a:prstClr val="white"/>
                </a:solidFill>
              </a:rPr>
              <a:t>Use to cope with emotional stress or pain or trauma</a:t>
            </a:r>
          </a:p>
          <a:p>
            <a:pPr lvl="1"/>
            <a:r>
              <a:rPr lang="en-US" dirty="0">
                <a:solidFill>
                  <a:prstClr val="white"/>
                </a:solidFill>
              </a:rPr>
              <a:t>Experiment with opioids as a way to get high</a:t>
            </a:r>
            <a:endParaRPr lang="en-US" dirty="0"/>
          </a:p>
        </p:txBody>
      </p:sp>
      <p:sp>
        <p:nvSpPr>
          <p:cNvPr id="4" name="Slide Number Placeholder 3"/>
          <p:cNvSpPr>
            <a:spLocks noGrp="1"/>
          </p:cNvSpPr>
          <p:nvPr>
            <p:ph type="sldNum" sz="quarter" idx="10"/>
          </p:nvPr>
        </p:nvSpPr>
        <p:spPr/>
        <p:txBody>
          <a:bodyPr/>
          <a:lstStyle/>
          <a:p>
            <a:fld id="{0C6CD6AE-30FA-49FF-ABB3-7191C58098B7}" type="slidenum">
              <a:rPr lang="en-US" smtClean="0"/>
              <a:t>8</a:t>
            </a:fld>
            <a:endParaRPr lang="en-US" dirty="0"/>
          </a:p>
        </p:txBody>
      </p:sp>
    </p:spTree>
    <p:extLst>
      <p:ext uri="{BB962C8B-B14F-4D97-AF65-F5344CB8AC3E}">
        <p14:creationId xmlns:p14="http://schemas.microsoft.com/office/powerpoint/2010/main" val="1398560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Fear of withdrawal is one reason that they continue to use. Withdrawal undoes everything that opioid intoxication does – and when the pendulum swings back it can be very painful.</a:t>
            </a:r>
          </a:p>
          <a:p>
            <a:endParaRPr lang="en-US" dirty="0"/>
          </a:p>
          <a:p>
            <a:r>
              <a:rPr lang="en-US" dirty="0"/>
              <a:t>Opioids bind to the receptors in the brain that control pain perception. Initially, it gives the user an enhanced sense of warmth and confidence. No stress! But as the use continues, the user has to use more and more to achieve a fraction of what that initial sensation was like. And this can lead to use of other opioids, such as heroin- which is cheaper and sometimes more available.</a:t>
            </a:r>
          </a:p>
          <a:p>
            <a:endParaRPr lang="en-US" dirty="0"/>
          </a:p>
          <a:p>
            <a:r>
              <a:rPr lang="en-US" dirty="0"/>
              <a:t>If a user gets through physical withdrawal they may then experience emotional withdrawal:  missing the feeling of being high.  This can result in relapse, which means that a user starts using again.</a:t>
            </a:r>
          </a:p>
          <a:p>
            <a:endParaRPr lang="en-US" dirty="0"/>
          </a:p>
          <a:p>
            <a:r>
              <a:rPr lang="en-US" dirty="0"/>
              <a:t>Relapse is dangerous because a user may go back to using the same dosage they did prior to stop using, but their body is not ready for it.  </a:t>
            </a:r>
            <a:r>
              <a:rPr lang="en-US" b="1" dirty="0"/>
              <a:t>What do you think happens at this point?</a:t>
            </a:r>
          </a:p>
          <a:p>
            <a:endParaRPr lang="en-US" dirty="0"/>
          </a:p>
          <a:p>
            <a:endParaRPr lang="en-US" dirty="0"/>
          </a:p>
        </p:txBody>
      </p:sp>
      <p:sp>
        <p:nvSpPr>
          <p:cNvPr id="4" name="Slide Number Placeholder 3"/>
          <p:cNvSpPr>
            <a:spLocks noGrp="1"/>
          </p:cNvSpPr>
          <p:nvPr>
            <p:ph type="sldNum" sz="quarter" idx="10"/>
          </p:nvPr>
        </p:nvSpPr>
        <p:spPr/>
        <p:txBody>
          <a:bodyPr/>
          <a:lstStyle/>
          <a:p>
            <a:fld id="{ED797776-B1B8-4376-8D0E-A607A581EC8C}"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913536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3848D9-4C9A-42C3-8591-2A5CC0CB4654}" type="datetimeFigureOut">
              <a:rPr lang="en-US" smtClean="0"/>
              <a:t>8/3/2017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B4C39-DCE3-4298-99FE-0E72D00FE9E4}" type="slidenum">
              <a:rPr lang="en-US" smtClean="0"/>
              <a:t>‹#›</a:t>
            </a:fld>
            <a:endParaRPr lang="en-US" dirty="0"/>
          </a:p>
        </p:txBody>
      </p:sp>
    </p:spTree>
    <p:extLst>
      <p:ext uri="{BB962C8B-B14F-4D97-AF65-F5344CB8AC3E}">
        <p14:creationId xmlns:p14="http://schemas.microsoft.com/office/powerpoint/2010/main" val="1402889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3848D9-4C9A-42C3-8591-2A5CC0CB4654}" type="datetimeFigureOut">
              <a:rPr lang="en-US" smtClean="0"/>
              <a:t>8/3/2017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B4C39-DCE3-4298-99FE-0E72D00FE9E4}" type="slidenum">
              <a:rPr lang="en-US" smtClean="0"/>
              <a:t>‹#›</a:t>
            </a:fld>
            <a:endParaRPr lang="en-US" dirty="0"/>
          </a:p>
        </p:txBody>
      </p:sp>
    </p:spTree>
    <p:extLst>
      <p:ext uri="{BB962C8B-B14F-4D97-AF65-F5344CB8AC3E}">
        <p14:creationId xmlns:p14="http://schemas.microsoft.com/office/powerpoint/2010/main" val="3791445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3848D9-4C9A-42C3-8591-2A5CC0CB4654}" type="datetimeFigureOut">
              <a:rPr lang="en-US" smtClean="0"/>
              <a:t>8/3/2017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B4C39-DCE3-4298-99FE-0E72D00FE9E4}" type="slidenum">
              <a:rPr lang="en-US" smtClean="0"/>
              <a:t>‹#›</a:t>
            </a:fld>
            <a:endParaRPr lang="en-US" dirty="0"/>
          </a:p>
        </p:txBody>
      </p:sp>
    </p:spTree>
    <p:extLst>
      <p:ext uri="{BB962C8B-B14F-4D97-AF65-F5344CB8AC3E}">
        <p14:creationId xmlns:p14="http://schemas.microsoft.com/office/powerpoint/2010/main" val="4225841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123E6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3848D9-4C9A-42C3-8591-2A5CC0CB4654}" type="datetimeFigureOut">
              <a:rPr lang="en-US" smtClean="0"/>
              <a:t>8/3/2017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B4C39-DCE3-4298-99FE-0E72D00FE9E4}" type="slidenum">
              <a:rPr lang="en-US" smtClean="0"/>
              <a:t>‹#›</a:t>
            </a:fld>
            <a:endParaRPr lang="en-US" dirty="0"/>
          </a:p>
        </p:txBody>
      </p:sp>
    </p:spTree>
    <p:extLst>
      <p:ext uri="{BB962C8B-B14F-4D97-AF65-F5344CB8AC3E}">
        <p14:creationId xmlns:p14="http://schemas.microsoft.com/office/powerpoint/2010/main" val="1098804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3848D9-4C9A-42C3-8591-2A5CC0CB4654}" type="datetimeFigureOut">
              <a:rPr lang="en-US" smtClean="0"/>
              <a:t>8/3/2017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B4C39-DCE3-4298-99FE-0E72D00FE9E4}" type="slidenum">
              <a:rPr lang="en-US" smtClean="0"/>
              <a:t>‹#›</a:t>
            </a:fld>
            <a:endParaRPr lang="en-US" dirty="0"/>
          </a:p>
        </p:txBody>
      </p:sp>
    </p:spTree>
    <p:extLst>
      <p:ext uri="{BB962C8B-B14F-4D97-AF65-F5344CB8AC3E}">
        <p14:creationId xmlns:p14="http://schemas.microsoft.com/office/powerpoint/2010/main" val="2252141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3848D9-4C9A-42C3-8591-2A5CC0CB4654}" type="datetimeFigureOut">
              <a:rPr lang="en-US" smtClean="0"/>
              <a:t>8/3/2017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B4C39-DCE3-4298-99FE-0E72D00FE9E4}" type="slidenum">
              <a:rPr lang="en-US" smtClean="0"/>
              <a:t>‹#›</a:t>
            </a:fld>
            <a:endParaRPr lang="en-US" dirty="0"/>
          </a:p>
        </p:txBody>
      </p:sp>
    </p:spTree>
    <p:extLst>
      <p:ext uri="{BB962C8B-B14F-4D97-AF65-F5344CB8AC3E}">
        <p14:creationId xmlns:p14="http://schemas.microsoft.com/office/powerpoint/2010/main" val="3722420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3848D9-4C9A-42C3-8591-2A5CC0CB4654}" type="datetimeFigureOut">
              <a:rPr lang="en-US" smtClean="0"/>
              <a:t>8/3/2017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28B4C39-DCE3-4298-99FE-0E72D00FE9E4}" type="slidenum">
              <a:rPr lang="en-US" smtClean="0"/>
              <a:t>‹#›</a:t>
            </a:fld>
            <a:endParaRPr lang="en-US" dirty="0"/>
          </a:p>
        </p:txBody>
      </p:sp>
    </p:spTree>
    <p:extLst>
      <p:ext uri="{BB962C8B-B14F-4D97-AF65-F5344CB8AC3E}">
        <p14:creationId xmlns:p14="http://schemas.microsoft.com/office/powerpoint/2010/main" val="2264319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3848D9-4C9A-42C3-8591-2A5CC0CB4654}" type="datetimeFigureOut">
              <a:rPr lang="en-US" smtClean="0"/>
              <a:t>8/3/2017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28B4C39-DCE3-4298-99FE-0E72D00FE9E4}" type="slidenum">
              <a:rPr lang="en-US" smtClean="0"/>
              <a:t>‹#›</a:t>
            </a:fld>
            <a:endParaRPr lang="en-US" dirty="0"/>
          </a:p>
        </p:txBody>
      </p:sp>
    </p:spTree>
    <p:extLst>
      <p:ext uri="{BB962C8B-B14F-4D97-AF65-F5344CB8AC3E}">
        <p14:creationId xmlns:p14="http://schemas.microsoft.com/office/powerpoint/2010/main" val="1547934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3848D9-4C9A-42C3-8591-2A5CC0CB4654}" type="datetimeFigureOut">
              <a:rPr lang="en-US" smtClean="0"/>
              <a:t>8/3/2017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B4C39-DCE3-4298-99FE-0E72D00FE9E4}" type="slidenum">
              <a:rPr lang="en-US" smtClean="0"/>
              <a:t>‹#›</a:t>
            </a:fld>
            <a:endParaRPr lang="en-US" dirty="0"/>
          </a:p>
        </p:txBody>
      </p:sp>
    </p:spTree>
    <p:extLst>
      <p:ext uri="{BB962C8B-B14F-4D97-AF65-F5344CB8AC3E}">
        <p14:creationId xmlns:p14="http://schemas.microsoft.com/office/powerpoint/2010/main" val="1025466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3848D9-4C9A-42C3-8591-2A5CC0CB4654}" type="datetimeFigureOut">
              <a:rPr lang="en-US" smtClean="0"/>
              <a:t>8/3/2017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B4C39-DCE3-4298-99FE-0E72D00FE9E4}" type="slidenum">
              <a:rPr lang="en-US" smtClean="0"/>
              <a:t>‹#›</a:t>
            </a:fld>
            <a:endParaRPr lang="en-US" dirty="0"/>
          </a:p>
        </p:txBody>
      </p:sp>
    </p:spTree>
    <p:extLst>
      <p:ext uri="{BB962C8B-B14F-4D97-AF65-F5344CB8AC3E}">
        <p14:creationId xmlns:p14="http://schemas.microsoft.com/office/powerpoint/2010/main" val="4099292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3848D9-4C9A-42C3-8591-2A5CC0CB4654}" type="datetimeFigureOut">
              <a:rPr lang="en-US" smtClean="0"/>
              <a:t>8/3/2017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B4C39-DCE3-4298-99FE-0E72D00FE9E4}" type="slidenum">
              <a:rPr lang="en-US" smtClean="0"/>
              <a:t>‹#›</a:t>
            </a:fld>
            <a:endParaRPr lang="en-US" dirty="0"/>
          </a:p>
        </p:txBody>
      </p:sp>
    </p:spTree>
    <p:extLst>
      <p:ext uri="{BB962C8B-B14F-4D97-AF65-F5344CB8AC3E}">
        <p14:creationId xmlns:p14="http://schemas.microsoft.com/office/powerpoint/2010/main" val="493493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3848D9-4C9A-42C3-8591-2A5CC0CB4654}" type="datetimeFigureOut">
              <a:rPr lang="en-US" smtClean="0"/>
              <a:t>8/3/2017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8B4C39-DCE3-4298-99FE-0E72D00FE9E4}" type="slidenum">
              <a:rPr lang="en-US" smtClean="0"/>
              <a:t>‹#›</a:t>
            </a:fld>
            <a:endParaRPr lang="en-US" dirty="0"/>
          </a:p>
        </p:txBody>
      </p:sp>
    </p:spTree>
    <p:extLst>
      <p:ext uri="{BB962C8B-B14F-4D97-AF65-F5344CB8AC3E}">
        <p14:creationId xmlns:p14="http://schemas.microsoft.com/office/powerpoint/2010/main" val="3363829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lickr.com/photos/jimsphotoworld/4692681035"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g"/><Relationship Id="rId5" Type="http://schemas.microsoft.com/office/2007/relationships/hdphoto" Target="../media/hdphoto1.wdp"/><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wncap@wncap.org" TargetMode="External"/><Relationship Id="rId2" Type="http://schemas.openxmlformats.org/officeDocument/2006/relationships/hyperlink" Target="mailto:steady@thesteadycollective.or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mailto:hhspio@buncombecounty.or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hyperlink" Target="https://www.ncdhhs.gov/divisions/mhddsas/ncdcu/prescription-rates-by-county"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46.jpeg"/><Relationship Id="rId18" Type="http://schemas.openxmlformats.org/officeDocument/2006/relationships/hyperlink" Target="https://www.eventbrite.com/publish?crumb=f40f95d4784e20&amp;eid=36747688325" TargetMode="External"/><Relationship Id="rId3" Type="http://schemas.openxmlformats.org/officeDocument/2006/relationships/hyperlink" Target="https://www.flickr.com/photos/jimsphotoworld/4692681035" TargetMode="External"/><Relationship Id="rId7" Type="http://schemas.openxmlformats.org/officeDocument/2006/relationships/image" Target="../media/image20.png"/><Relationship Id="rId12" Type="http://schemas.openxmlformats.org/officeDocument/2006/relationships/image" Target="../media/image45.jpeg"/><Relationship Id="rId17" Type="http://schemas.openxmlformats.org/officeDocument/2006/relationships/hyperlink" Target="mailto:Chiloh.Campbell@buncombecounty.org" TargetMode="External"/><Relationship Id="rId2" Type="http://schemas.openxmlformats.org/officeDocument/2006/relationships/notesSlide" Target="../notesSlides/notesSlide29.xml"/><Relationship Id="rId16"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41.jpeg"/><Relationship Id="rId11" Type="http://schemas.openxmlformats.org/officeDocument/2006/relationships/image" Target="../media/image44.jpeg"/><Relationship Id="rId5" Type="http://schemas.openxmlformats.org/officeDocument/2006/relationships/image" Target="../media/image40.jpeg"/><Relationship Id="rId15" Type="http://schemas.openxmlformats.org/officeDocument/2006/relationships/image" Target="../media/image12.jpg"/><Relationship Id="rId10" Type="http://schemas.openxmlformats.org/officeDocument/2006/relationships/image" Target="../media/image43.jpeg"/><Relationship Id="rId4" Type="http://schemas.openxmlformats.org/officeDocument/2006/relationships/image" Target="../media/image1.jpeg"/><Relationship Id="rId9" Type="http://schemas.openxmlformats.org/officeDocument/2006/relationships/image" Target="../media/image42.jpeg"/><Relationship Id="rId14" Type="http://schemas.openxmlformats.org/officeDocument/2006/relationships/image" Target="../media/image47.jpeg"/></Relationships>
</file>

<file path=ppt/slides/_rels/slide32.xml.rels><?xml version="1.0" encoding="UTF-8" standalone="yes"?>
<Relationships xmlns="http://schemas.openxmlformats.org/package/2006/relationships"><Relationship Id="rId3" Type="http://schemas.openxmlformats.org/officeDocument/2006/relationships/hyperlink" Target="http://www.thesteadycollective.org/"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mailto:wncap@wncap.org" TargetMode="External"/><Relationship Id="rId4" Type="http://schemas.openxmlformats.org/officeDocument/2006/relationships/hyperlink" Target="mailto:steady@thesteadycollective.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jpeg"/><Relationship Id="rId3" Type="http://schemas.openxmlformats.org/officeDocument/2006/relationships/image" Target="../media/image9.jpg"/><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jp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g"/><Relationship Id="rId9" Type="http://schemas.openxmlformats.org/officeDocument/2006/relationships/image" Target="../media/image15.jpeg"/><Relationship Id="rId1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23E6D"/>
        </a:solidFill>
        <a:effectLst/>
      </p:bgPr>
    </p:bg>
    <p:spTree>
      <p:nvGrpSpPr>
        <p:cNvPr id="1" name=""/>
        <p:cNvGrpSpPr/>
        <p:nvPr/>
      </p:nvGrpSpPr>
      <p:grpSpPr>
        <a:xfrm>
          <a:off x="0" y="0"/>
          <a:ext cx="0" cy="0"/>
          <a:chOff x="0" y="0"/>
          <a:chExt cx="0" cy="0"/>
        </a:xfrm>
      </p:grpSpPr>
      <p:pic>
        <p:nvPicPr>
          <p:cNvPr id="7" name="Picture 2" descr="Image result for yearbook">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180" t="17214" r="20012" b="56480"/>
          <a:stretch/>
        </p:blipFill>
        <p:spPr bwMode="auto">
          <a:xfrm>
            <a:off x="3403019" y="-40316"/>
            <a:ext cx="8788981" cy="455076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4503974"/>
            <a:ext cx="12191999" cy="2354026"/>
          </a:xfrm>
          <a:prstGeom prst="rect">
            <a:avLst/>
          </a:prstGeom>
          <a:solidFill>
            <a:srgbClr val="123E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14755" t="347"/>
          <a:stretch/>
        </p:blipFill>
        <p:spPr>
          <a:xfrm>
            <a:off x="62350" y="4726643"/>
            <a:ext cx="3109946" cy="1908687"/>
          </a:xfrm>
          <a:prstGeom prst="rect">
            <a:avLst/>
          </a:prstGeom>
        </p:spPr>
      </p:pic>
      <p:sp>
        <p:nvSpPr>
          <p:cNvPr id="2" name="Title 1"/>
          <p:cNvSpPr>
            <a:spLocks noGrp="1"/>
          </p:cNvSpPr>
          <p:nvPr>
            <p:ph type="title"/>
          </p:nvPr>
        </p:nvSpPr>
        <p:spPr>
          <a:xfrm>
            <a:off x="4069849" y="3925953"/>
            <a:ext cx="10515600" cy="1226659"/>
          </a:xfrm>
        </p:spPr>
        <p:txBody>
          <a:bodyPr>
            <a:normAutofit/>
          </a:bodyPr>
          <a:lstStyle/>
          <a:p>
            <a:r>
              <a:rPr lang="en-US" sz="3200" dirty="0" smtClean="0">
                <a:solidFill>
                  <a:schemeClr val="bg1"/>
                </a:solidFill>
              </a:rPr>
              <a:t>Dr. Blake Fagan</a:t>
            </a:r>
            <a:endParaRPr lang="en-US" sz="3200" dirty="0">
              <a:solidFill>
                <a:schemeClr val="bg1"/>
              </a:solidFill>
            </a:endParaRPr>
          </a:p>
        </p:txBody>
      </p:sp>
      <p:sp>
        <p:nvSpPr>
          <p:cNvPr id="3" name="Text Placeholder 2"/>
          <p:cNvSpPr>
            <a:spLocks noGrp="1"/>
          </p:cNvSpPr>
          <p:nvPr>
            <p:ph type="body" idx="1"/>
          </p:nvPr>
        </p:nvSpPr>
        <p:spPr>
          <a:xfrm>
            <a:off x="4069849" y="5159086"/>
            <a:ext cx="8506701" cy="1500187"/>
          </a:xfrm>
        </p:spPr>
        <p:txBody>
          <a:bodyPr>
            <a:noAutofit/>
          </a:bodyPr>
          <a:lstStyle/>
          <a:p>
            <a:r>
              <a:rPr lang="en-US" sz="2000" dirty="0">
                <a:solidFill>
                  <a:srgbClr val="D2ECF2"/>
                </a:solidFill>
              </a:rPr>
              <a:t>Chief Education </a:t>
            </a:r>
            <a:r>
              <a:rPr lang="en-US" sz="2000" dirty="0" smtClean="0">
                <a:solidFill>
                  <a:srgbClr val="D2ECF2"/>
                </a:solidFill>
              </a:rPr>
              <a:t>Officer, Mountain Area Health Education Center</a:t>
            </a:r>
          </a:p>
          <a:p>
            <a:r>
              <a:rPr lang="en-US" sz="2000" dirty="0" smtClean="0">
                <a:solidFill>
                  <a:srgbClr val="D2ECF2"/>
                </a:solidFill>
              </a:rPr>
              <a:t>Assistant Residency Director MAHEC Family Medicine Residency Program </a:t>
            </a:r>
          </a:p>
          <a:p>
            <a:r>
              <a:rPr lang="en-US" sz="2000" dirty="0" smtClean="0">
                <a:solidFill>
                  <a:srgbClr val="D2ECF2"/>
                </a:solidFill>
              </a:rPr>
              <a:t>Assistant </a:t>
            </a:r>
            <a:r>
              <a:rPr lang="en-US" sz="2000" dirty="0">
                <a:solidFill>
                  <a:srgbClr val="D2ECF2"/>
                </a:solidFill>
              </a:rPr>
              <a:t>Medical Director, MAHEC Division of Family Medicine</a:t>
            </a:r>
          </a:p>
          <a:p>
            <a:r>
              <a:rPr lang="en-US" sz="2000" dirty="0">
                <a:solidFill>
                  <a:srgbClr val="D2ECF2"/>
                </a:solidFill>
              </a:rPr>
              <a:t>Associate Professor, UNC-Chapel Hill </a:t>
            </a:r>
            <a:r>
              <a:rPr lang="en-US" sz="2000" dirty="0" smtClean="0">
                <a:solidFill>
                  <a:srgbClr val="D2ECF2"/>
                </a:solidFill>
              </a:rPr>
              <a:t>SOM</a:t>
            </a:r>
            <a:endParaRPr lang="en-US" sz="2000" dirty="0">
              <a:solidFill>
                <a:srgbClr val="D2ECF2"/>
              </a:solidFill>
            </a:endParaRPr>
          </a:p>
        </p:txBody>
      </p:sp>
      <p:cxnSp>
        <p:nvCxnSpPr>
          <p:cNvPr id="6" name="Straight Connector 5"/>
          <p:cNvCxnSpPr/>
          <p:nvPr/>
        </p:nvCxnSpPr>
        <p:spPr>
          <a:xfrm>
            <a:off x="-1" y="4503975"/>
            <a:ext cx="12192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0" y="1809056"/>
            <a:ext cx="12129649" cy="1688123"/>
          </a:xfrm>
          <a:prstGeom prst="rect">
            <a:avLst/>
          </a:prstGeom>
          <a:solidFill>
            <a:srgbClr val="123E6D">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72714" y="1937558"/>
            <a:ext cx="9782827" cy="1323439"/>
          </a:xfrm>
          <a:prstGeom prst="rect">
            <a:avLst/>
          </a:prstGeom>
          <a:noFill/>
        </p:spPr>
        <p:txBody>
          <a:bodyPr wrap="square" rtlCol="0">
            <a:spAutoFit/>
          </a:bodyPr>
          <a:lstStyle/>
          <a:p>
            <a:pPr fontAlgn="base"/>
            <a:r>
              <a:rPr lang="en-US" sz="4000" dirty="0" smtClean="0">
                <a:solidFill>
                  <a:srgbClr val="FFC000"/>
                </a:solidFill>
                <a:latin typeface="Franklin Gothic Medium" panose="020B0603020102020204" pitchFamily="34" charset="0"/>
              </a:rPr>
              <a:t>Stopping the Epidemic of Prescription Painkiller and Opioid Addiction and Death</a:t>
            </a:r>
            <a:endParaRPr lang="en-US" sz="2400" b="1" dirty="0">
              <a:solidFill>
                <a:srgbClr val="FFC000"/>
              </a:solidFill>
              <a:latin typeface="Franklin Gothic Medium" panose="020B0603020102020204" pitchFamily="34" charset="0"/>
            </a:endParaRPr>
          </a:p>
        </p:txBody>
      </p:sp>
    </p:spTree>
    <p:extLst>
      <p:ext uri="{BB962C8B-B14F-4D97-AF65-F5344CB8AC3E}">
        <p14:creationId xmlns:p14="http://schemas.microsoft.com/office/powerpoint/2010/main" val="21903446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alphaModFix amt="76000"/>
            <a:extLst>
              <a:ext uri="{28A0092B-C50C-407E-A947-70E740481C1C}">
                <a14:useLocalDpi xmlns:a14="http://schemas.microsoft.com/office/drawing/2010/main" val="0"/>
              </a:ext>
            </a:extLst>
          </a:blip>
          <a:stretch>
            <a:fillRect/>
          </a:stretch>
        </p:blipFill>
        <p:spPr>
          <a:xfrm rot="21301977">
            <a:off x="152399" y="-35017"/>
            <a:ext cx="4457700" cy="6957090"/>
          </a:xfrm>
          <a:prstGeom prst="rect">
            <a:avLst/>
          </a:prstGeom>
          <a:noFill/>
          <a:effectLst/>
        </p:spPr>
      </p:pic>
      <p:sp>
        <p:nvSpPr>
          <p:cNvPr id="2" name="Rectangle 1"/>
          <p:cNvSpPr>
            <a:spLocks noChangeArrowheads="1"/>
          </p:cNvSpPr>
          <p:nvPr/>
        </p:nvSpPr>
        <p:spPr bwMode="auto">
          <a:xfrm>
            <a:off x="861915" y="4920991"/>
            <a:ext cx="10730204" cy="461665"/>
          </a:xfrm>
          <a:prstGeom prst="rect">
            <a:avLst/>
          </a:prstGeom>
          <a:solidFill>
            <a:schemeClr val="bg2">
              <a:lumMod val="50000"/>
            </a:schemeClr>
          </a:solidFill>
          <a:ln>
            <a:noFill/>
          </a:ln>
          <a:effectLs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bg1"/>
                </a:solidFill>
                <a:effectLst/>
                <a:latin typeface="Arial" panose="020B0604020202020204" pitchFamily="34" charset="0"/>
                <a:ea typeface="Calibri" panose="020F0502020204030204" pitchFamily="34" charset="0"/>
                <a:cs typeface="Times New Roman" panose="02020603050405020304" pitchFamily="18" charset="0"/>
              </a:rPr>
              <a:t>The disease of addiction thrives in darkness and must be defeated in the light</a:t>
            </a:r>
            <a:endParaRPr kumimoji="0" lang="en-US" altLang="en-US" sz="2400" b="0" i="0" u="none" strike="noStrike" cap="none" normalizeH="0" baseline="0" dirty="0" smtClean="0">
              <a:ln>
                <a:noFill/>
              </a:ln>
              <a:solidFill>
                <a:schemeClr val="bg1"/>
              </a:solidFill>
              <a:effectLst/>
              <a:latin typeface="Arial" panose="020B0604020202020204" pitchFamily="34" charset="0"/>
            </a:endParaRPr>
          </a:p>
        </p:txBody>
      </p:sp>
      <p:pic>
        <p:nvPicPr>
          <p:cNvPr id="4" name="Picture 3"/>
          <p:cNvPicPr>
            <a:picLocks noChangeAspect="1"/>
          </p:cNvPicPr>
          <p:nvPr/>
        </p:nvPicPr>
        <p:blipFill>
          <a:blip r:embed="rId4"/>
          <a:stretch>
            <a:fillRect/>
          </a:stretch>
        </p:blipFill>
        <p:spPr>
          <a:xfrm>
            <a:off x="6072188" y="499813"/>
            <a:ext cx="4494522" cy="4151766"/>
          </a:xfrm>
          <a:prstGeom prst="rect">
            <a:avLst/>
          </a:prstGeom>
        </p:spPr>
      </p:pic>
    </p:spTree>
    <p:extLst>
      <p:ext uri="{BB962C8B-B14F-4D97-AF65-F5344CB8AC3E}">
        <p14:creationId xmlns:p14="http://schemas.microsoft.com/office/powerpoint/2010/main" val="27028292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0"/>
            <a:ext cx="12192001" cy="5970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86783" r="894"/>
          <a:stretch/>
        </p:blipFill>
        <p:spPr bwMode="auto">
          <a:xfrm>
            <a:off x="0" y="5960225"/>
            <a:ext cx="12192000" cy="89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rotWithShape="1">
          <a:blip r:embed="rId4"/>
          <a:srcRect t="220" b="8205"/>
          <a:stretch/>
        </p:blipFill>
        <p:spPr>
          <a:xfrm>
            <a:off x="616448" y="483612"/>
            <a:ext cx="10268590" cy="5003514"/>
          </a:xfrm>
          <a:prstGeom prst="rect">
            <a:avLst/>
          </a:prstGeom>
        </p:spPr>
      </p:pic>
      <p:sp>
        <p:nvSpPr>
          <p:cNvPr id="4" name="TextBox 3"/>
          <p:cNvSpPr txBox="1"/>
          <p:nvPr/>
        </p:nvSpPr>
        <p:spPr>
          <a:xfrm>
            <a:off x="503433" y="5865913"/>
            <a:ext cx="11599523" cy="276999"/>
          </a:xfrm>
          <a:prstGeom prst="rect">
            <a:avLst/>
          </a:prstGeom>
          <a:noFill/>
        </p:spPr>
        <p:txBody>
          <a:bodyPr wrap="square" rtlCol="0">
            <a:spAutoFit/>
          </a:bodyPr>
          <a:lstStyle/>
          <a:p>
            <a:r>
              <a:rPr lang="en-US" sz="1200" dirty="0" smtClean="0"/>
              <a:t>*Number of times mentioned- cases are not mutually exclusive- deaths can have more than one drug.</a:t>
            </a:r>
            <a:endParaRPr lang="en-US" sz="1200" dirty="0"/>
          </a:p>
        </p:txBody>
      </p:sp>
    </p:spTree>
    <p:extLst>
      <p:ext uri="{BB962C8B-B14F-4D97-AF65-F5344CB8AC3E}">
        <p14:creationId xmlns:p14="http://schemas.microsoft.com/office/powerpoint/2010/main" val="29582976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30022"/>
            <a:ext cx="13120790" cy="8288022"/>
          </a:xfrm>
          <a:prstGeom prst="rect">
            <a:avLst/>
          </a:prstGeom>
        </p:spPr>
      </p:pic>
      <p:sp>
        <p:nvSpPr>
          <p:cNvPr id="2" name="Title 1"/>
          <p:cNvSpPr>
            <a:spLocks noGrp="1"/>
          </p:cNvSpPr>
          <p:nvPr>
            <p:ph type="title"/>
          </p:nvPr>
        </p:nvSpPr>
        <p:spPr/>
        <p:txBody>
          <a:bodyPr>
            <a:normAutofit/>
          </a:bodyPr>
          <a:lstStyle/>
          <a:p>
            <a:pPr algn="ctr"/>
            <a:r>
              <a:rPr lang="en-US" sz="4800" b="1" dirty="0" smtClean="0">
                <a:solidFill>
                  <a:srgbClr val="FFC000"/>
                </a:solidFill>
                <a:latin typeface="+mn-lt"/>
              </a:rPr>
              <a:t>It doesn’t take a lot to kill</a:t>
            </a:r>
            <a:endParaRPr lang="en-US" sz="4800" b="1" dirty="0">
              <a:solidFill>
                <a:srgbClr val="FFC000"/>
              </a:solidFill>
              <a:latin typeface="+mn-lt"/>
            </a:endParaRPr>
          </a:p>
        </p:txBody>
      </p:sp>
      <p:sp>
        <p:nvSpPr>
          <p:cNvPr id="4" name="Rectangle 3"/>
          <p:cNvSpPr/>
          <p:nvPr/>
        </p:nvSpPr>
        <p:spPr>
          <a:xfrm>
            <a:off x="6324029" y="6820543"/>
            <a:ext cx="5600636" cy="369332"/>
          </a:xfrm>
          <a:prstGeom prst="rect">
            <a:avLst/>
          </a:prstGeom>
        </p:spPr>
        <p:txBody>
          <a:bodyPr wrap="none">
            <a:spAutoFit/>
          </a:bodyPr>
          <a:lstStyle/>
          <a:p>
            <a:r>
              <a:rPr lang="en-US" cap="all" dirty="0">
                <a:solidFill>
                  <a:srgbClr val="999999"/>
                </a:solidFill>
                <a:latin typeface="Baskerville-eText"/>
              </a:rPr>
              <a:t>NEW HAMPSHIRE STATE POLICE FORENSIC LAB</a:t>
            </a:r>
            <a:endParaRPr lang="en-US" dirty="0"/>
          </a:p>
        </p:txBody>
      </p:sp>
    </p:spTree>
    <p:extLst>
      <p:ext uri="{BB962C8B-B14F-4D97-AF65-F5344CB8AC3E}">
        <p14:creationId xmlns:p14="http://schemas.microsoft.com/office/powerpoint/2010/main" val="31908141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23E6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85900" y="2636377"/>
            <a:ext cx="9220200" cy="1325563"/>
          </a:xfrm>
        </p:spPr>
        <p:txBody>
          <a:bodyPr>
            <a:noAutofit/>
          </a:bodyPr>
          <a:lstStyle/>
          <a:p>
            <a:pPr algn="ctr"/>
            <a:r>
              <a:rPr lang="en-US" sz="8000" b="1" dirty="0" smtClean="0">
                <a:solidFill>
                  <a:schemeClr val="bg1"/>
                </a:solidFill>
                <a:latin typeface="+mn-lt"/>
              </a:rPr>
              <a:t>The epidemic is </a:t>
            </a:r>
            <a:r>
              <a:rPr lang="en-US" sz="8000" b="1" dirty="0" smtClean="0">
                <a:solidFill>
                  <a:srgbClr val="FFC000"/>
                </a:solidFill>
                <a:latin typeface="+mn-lt"/>
              </a:rPr>
              <a:t>everywhere</a:t>
            </a:r>
            <a:r>
              <a:rPr lang="en-US" sz="8000" b="1" dirty="0" smtClean="0">
                <a:solidFill>
                  <a:schemeClr val="bg1"/>
                </a:solidFill>
                <a:latin typeface="+mn-lt"/>
              </a:rPr>
              <a:t> in our community</a:t>
            </a:r>
            <a:endParaRPr lang="en-US" sz="8000" b="1" dirty="0">
              <a:solidFill>
                <a:schemeClr val="bg1"/>
              </a:solidFill>
              <a:latin typeface="+mn-lt"/>
            </a:endParaRPr>
          </a:p>
        </p:txBody>
      </p:sp>
    </p:spTree>
    <p:extLst>
      <p:ext uri="{BB962C8B-B14F-4D97-AF65-F5344CB8AC3E}">
        <p14:creationId xmlns:p14="http://schemas.microsoft.com/office/powerpoint/2010/main" val="33750067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5971248" y="81023"/>
            <a:ext cx="6139729" cy="3770263"/>
          </a:xfrm>
          <a:prstGeom prst="rect">
            <a:avLst/>
          </a:prstGeom>
          <a:noFill/>
        </p:spPr>
        <p:txBody>
          <a:bodyPr wrap="square" rtlCol="0">
            <a:spAutoFit/>
          </a:bodyPr>
          <a:lstStyle/>
          <a:p>
            <a:pPr lvl="0" fontAlgn="base"/>
            <a:r>
              <a:rPr lang="en-US" sz="23900" b="1" dirty="0" smtClean="0">
                <a:solidFill>
                  <a:srgbClr val="FFC000"/>
                </a:solidFill>
                <a:latin typeface="Franklin Gothic Medium" panose="020B0603020102020204" pitchFamily="34" charset="0"/>
              </a:rPr>
              <a:t>399</a:t>
            </a:r>
            <a:endParaRPr lang="en-US" sz="3200" dirty="0" smtClean="0">
              <a:solidFill>
                <a:srgbClr val="FFC000"/>
              </a:solidFill>
              <a:latin typeface="Franklin Gothic Medium" panose="020B0603020102020204" pitchFamily="34" charset="0"/>
            </a:endParaRPr>
          </a:p>
        </p:txBody>
      </p:sp>
      <p:pic>
        <p:nvPicPr>
          <p:cNvPr id="8" name="Picture 7"/>
          <p:cNvPicPr>
            <a:picLocks noChangeAspect="1"/>
          </p:cNvPicPr>
          <p:nvPr/>
        </p:nvPicPr>
        <p:blipFill rotWithShape="1">
          <a:blip r:embed="rId3"/>
          <a:srcRect l="12225"/>
          <a:stretch/>
        </p:blipFill>
        <p:spPr>
          <a:xfrm>
            <a:off x="0" y="1304382"/>
            <a:ext cx="5085884" cy="4220300"/>
          </a:xfrm>
          <a:prstGeom prst="rect">
            <a:avLst/>
          </a:prstGeom>
        </p:spPr>
      </p:pic>
      <p:sp>
        <p:nvSpPr>
          <p:cNvPr id="2" name="TextBox 1"/>
          <p:cNvSpPr txBox="1"/>
          <p:nvPr/>
        </p:nvSpPr>
        <p:spPr>
          <a:xfrm>
            <a:off x="5971248" y="3414532"/>
            <a:ext cx="5927527" cy="2631490"/>
          </a:xfrm>
          <a:prstGeom prst="rect">
            <a:avLst/>
          </a:prstGeom>
          <a:noFill/>
        </p:spPr>
        <p:txBody>
          <a:bodyPr wrap="square" rtlCol="0">
            <a:spAutoFit/>
          </a:bodyPr>
          <a:lstStyle/>
          <a:p>
            <a:pPr lvl="0" fontAlgn="base">
              <a:spcBef>
                <a:spcPts val="600"/>
              </a:spcBef>
            </a:pPr>
            <a:r>
              <a:rPr lang="en-US" sz="3200" dirty="0" smtClean="0"/>
              <a:t>Babies born </a:t>
            </a:r>
            <a:r>
              <a:rPr lang="en-US" sz="3200" dirty="0"/>
              <a:t>at Mission </a:t>
            </a:r>
            <a:r>
              <a:rPr lang="en-US" sz="3200" dirty="0" smtClean="0"/>
              <a:t>tested positive for substances.</a:t>
            </a:r>
          </a:p>
          <a:p>
            <a:pPr lvl="0" fontAlgn="base">
              <a:spcBef>
                <a:spcPts val="600"/>
              </a:spcBef>
            </a:pPr>
            <a:r>
              <a:rPr lang="en-US" sz="3200" dirty="0" smtClean="0"/>
              <a:t>The </a:t>
            </a:r>
            <a:r>
              <a:rPr lang="en-US" sz="3200" dirty="0"/>
              <a:t>majority of children in foster care have a parent that struggles with a substance use addiction. </a:t>
            </a:r>
          </a:p>
        </p:txBody>
      </p:sp>
    </p:spTree>
    <p:extLst>
      <p:ext uri="{BB962C8B-B14F-4D97-AF65-F5344CB8AC3E}">
        <p14:creationId xmlns:p14="http://schemas.microsoft.com/office/powerpoint/2010/main" val="39377542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188721"/>
            <a:ext cx="12192000" cy="44907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80720" y="1701286"/>
            <a:ext cx="6007756" cy="2189549"/>
          </a:xfrm>
        </p:spPr>
        <p:txBody>
          <a:bodyPr>
            <a:noAutofit/>
          </a:bodyPr>
          <a:lstStyle/>
          <a:p>
            <a:r>
              <a:rPr lang="en-US" sz="4000" b="1" dirty="0" smtClean="0"/>
              <a:t>Buncombe County EMS responded </a:t>
            </a:r>
            <a:r>
              <a:rPr lang="en-US" sz="4000" b="1" dirty="0"/>
              <a:t>to </a:t>
            </a:r>
            <a:r>
              <a:rPr lang="en-US" sz="4000" b="1" dirty="0" smtClean="0"/>
              <a:t>1,270 </a:t>
            </a:r>
            <a:r>
              <a:rPr lang="en-US" sz="4000" b="1" dirty="0"/>
              <a:t>overdose calls </a:t>
            </a:r>
            <a:r>
              <a:rPr lang="en-US" sz="4000" b="1" dirty="0" smtClean="0"/>
              <a:t>between Jan 2017- May 2017. </a:t>
            </a:r>
          </a:p>
          <a:p>
            <a:r>
              <a:rPr lang="en-US" sz="4000" b="1" dirty="0" smtClean="0"/>
              <a:t>194 </a:t>
            </a:r>
            <a:r>
              <a:rPr lang="en-US" sz="4000" b="1" dirty="0"/>
              <a:t>OD </a:t>
            </a:r>
            <a:r>
              <a:rPr lang="en-US" sz="4000" b="1" dirty="0" smtClean="0"/>
              <a:t>calls by the middle of May alone</a:t>
            </a:r>
            <a:endParaRPr lang="en-US" sz="6600" b="1" dirty="0"/>
          </a:p>
        </p:txBody>
      </p:sp>
      <p:pic>
        <p:nvPicPr>
          <p:cNvPr id="4" name="Picture 2" descr="https://somosituango.files.wordpress.com/2010/09/fines-de-semana.png"/>
          <p:cNvPicPr>
            <a:picLocks noChangeAspect="1" noChangeArrowheads="1"/>
          </p:cNvPicPr>
          <p:nvPr/>
        </p:nvPicPr>
        <p:blipFill rotWithShape="1">
          <a:blip r:embed="rId3">
            <a:extLst>
              <a:ext uri="{28A0092B-C50C-407E-A947-70E740481C1C}">
                <a14:useLocalDpi xmlns:a14="http://schemas.microsoft.com/office/drawing/2010/main" val="0"/>
              </a:ext>
            </a:extLst>
          </a:blip>
          <a:srcRect l="24259"/>
          <a:stretch/>
        </p:blipFill>
        <p:spPr bwMode="auto">
          <a:xfrm>
            <a:off x="7079394" y="5081"/>
            <a:ext cx="51943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504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5458" y="2743200"/>
            <a:ext cx="9507071" cy="1754326"/>
          </a:xfrm>
          <a:prstGeom prst="rect">
            <a:avLst/>
          </a:prstGeom>
          <a:noFill/>
        </p:spPr>
        <p:txBody>
          <a:bodyPr wrap="square" rtlCol="0">
            <a:spAutoFit/>
          </a:bodyPr>
          <a:lstStyle/>
          <a:p>
            <a:r>
              <a:rPr lang="en-US" sz="5400" b="1" dirty="0" smtClean="0">
                <a:solidFill>
                  <a:srgbClr val="123E6D"/>
                </a:solidFill>
              </a:rPr>
              <a:t>Does any of this information surprise you?</a:t>
            </a:r>
          </a:p>
        </p:txBody>
      </p:sp>
      <p:sp>
        <p:nvSpPr>
          <p:cNvPr id="3" name="Rectangle 2"/>
          <p:cNvSpPr/>
          <p:nvPr/>
        </p:nvSpPr>
        <p:spPr>
          <a:xfrm>
            <a:off x="-201706" y="0"/>
            <a:ext cx="12653682" cy="2084294"/>
          </a:xfrm>
          <a:prstGeom prst="rect">
            <a:avLst/>
          </a:prstGeom>
          <a:solidFill>
            <a:srgbClr val="123E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45457" y="-839583"/>
            <a:ext cx="9507071" cy="2923877"/>
          </a:xfrm>
          <a:prstGeom prst="rect">
            <a:avLst/>
          </a:prstGeom>
          <a:noFill/>
        </p:spPr>
        <p:txBody>
          <a:bodyPr wrap="square" rtlCol="0">
            <a:spAutoFit/>
          </a:bodyPr>
          <a:lstStyle/>
          <a:p>
            <a:r>
              <a:rPr lang="en-US" sz="16600" b="1" dirty="0" smtClean="0">
                <a:solidFill>
                  <a:srgbClr val="FFC000"/>
                </a:solidFill>
              </a:rPr>
              <a:t>…</a:t>
            </a:r>
            <a:r>
              <a:rPr lang="en-US" sz="5400" b="1" dirty="0" smtClean="0">
                <a:solidFill>
                  <a:srgbClr val="123E6D"/>
                </a:solidFill>
              </a:rPr>
              <a:t> </a:t>
            </a:r>
          </a:p>
          <a:p>
            <a:endParaRPr lang="en-US" dirty="0" smtClean="0"/>
          </a:p>
        </p:txBody>
      </p:sp>
    </p:spTree>
    <p:extLst>
      <p:ext uri="{BB962C8B-B14F-4D97-AF65-F5344CB8AC3E}">
        <p14:creationId xmlns:p14="http://schemas.microsoft.com/office/powerpoint/2010/main" val="30871922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5252720" cy="6858000"/>
          </a:xfrm>
          <a:prstGeom prst="rect">
            <a:avLst/>
          </a:prstGeom>
          <a:solidFill>
            <a:srgbClr val="123E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3303" t="24212" r="3163" b="3881"/>
          <a:stretch/>
        </p:blipFill>
        <p:spPr bwMode="auto">
          <a:xfrm>
            <a:off x="5578867" y="723185"/>
            <a:ext cx="6306907" cy="504952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326147" y="723185"/>
            <a:ext cx="4600425" cy="13255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D2ECF2"/>
                </a:solidFill>
                <a:latin typeface="Calibri" panose="020F0502020204030204" pitchFamily="34" charset="0"/>
                <a:ea typeface="Calibri" panose="020F0502020204030204" pitchFamily="34" charset="0"/>
                <a:cs typeface="Times New Roman" panose="02020603050405020304" pitchFamily="18" charset="0"/>
              </a:rPr>
              <a:t>Risk for addiction </a:t>
            </a:r>
            <a:r>
              <a:rPr lang="en-US" b="1" dirty="0" smtClean="0">
                <a:solidFill>
                  <a:schemeClr val="accent4"/>
                </a:solidFill>
                <a:latin typeface="Calibri" panose="020F0502020204030204" pitchFamily="34" charset="0"/>
                <a:ea typeface="Calibri" panose="020F0502020204030204" pitchFamily="34" charset="0"/>
                <a:cs typeface="Times New Roman" panose="02020603050405020304" pitchFamily="18" charset="0"/>
              </a:rPr>
              <a:t>can be increased by traumatic experiences.</a:t>
            </a:r>
            <a:endParaRPr lang="en-US" b="1" dirty="0">
              <a:solidFill>
                <a:schemeClr val="accent4"/>
              </a:solidFill>
            </a:endParaRPr>
          </a:p>
        </p:txBody>
      </p:sp>
    </p:spTree>
    <p:extLst>
      <p:ext uri="{BB962C8B-B14F-4D97-AF65-F5344CB8AC3E}">
        <p14:creationId xmlns:p14="http://schemas.microsoft.com/office/powerpoint/2010/main" val="37772352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686" y="427504"/>
            <a:ext cx="10515600" cy="1325563"/>
          </a:xfrm>
        </p:spPr>
        <p:txBody>
          <a:bodyPr/>
          <a:lstStyle/>
          <a:p>
            <a:r>
              <a:rPr lang="en-US" b="1" dirty="0">
                <a:solidFill>
                  <a:srgbClr val="D2ECF2"/>
                </a:solidFill>
                <a:latin typeface="+mn-lt"/>
              </a:rPr>
              <a:t>T</a:t>
            </a:r>
            <a:r>
              <a:rPr lang="en-US" b="1" dirty="0" smtClean="0">
                <a:solidFill>
                  <a:srgbClr val="D2ECF2"/>
                </a:solidFill>
                <a:latin typeface="+mn-lt"/>
              </a:rPr>
              <a:t>he</a:t>
            </a:r>
            <a:r>
              <a:rPr lang="en-US" b="1" dirty="0" smtClean="0">
                <a:solidFill>
                  <a:schemeClr val="bg1"/>
                </a:solidFill>
                <a:latin typeface="+mn-lt"/>
              </a:rPr>
              <a:t> </a:t>
            </a:r>
            <a:r>
              <a:rPr lang="en-US" b="1" dirty="0" smtClean="0">
                <a:solidFill>
                  <a:srgbClr val="FFC000"/>
                </a:solidFill>
                <a:latin typeface="+mn-lt"/>
              </a:rPr>
              <a:t>ESSENCE</a:t>
            </a:r>
            <a:r>
              <a:rPr lang="en-US" b="1" dirty="0" smtClean="0">
                <a:solidFill>
                  <a:schemeClr val="bg1"/>
                </a:solidFill>
                <a:latin typeface="+mn-lt"/>
              </a:rPr>
              <a:t> </a:t>
            </a:r>
            <a:r>
              <a:rPr lang="en-US" b="1" dirty="0" smtClean="0">
                <a:solidFill>
                  <a:srgbClr val="D2ECF2"/>
                </a:solidFill>
                <a:latin typeface="+mn-lt"/>
              </a:rPr>
              <a:t>of what drives teenage behavior</a:t>
            </a:r>
            <a:endParaRPr lang="en-US" b="1" dirty="0">
              <a:solidFill>
                <a:srgbClr val="D2ECF2"/>
              </a:solidFill>
              <a:latin typeface="+mn-lt"/>
            </a:endParaRPr>
          </a:p>
        </p:txBody>
      </p:sp>
      <p:pic>
        <p:nvPicPr>
          <p:cNvPr id="4" name="Picture 1" descr="image001"/>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54211" t="23087" r="10081" b="42506"/>
          <a:stretch/>
        </p:blipFill>
        <p:spPr bwMode="auto">
          <a:xfrm>
            <a:off x="7143352" y="1937268"/>
            <a:ext cx="4927120" cy="3568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a:xfrm>
            <a:off x="601895" y="2411543"/>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smtClean="0">
                <a:solidFill>
                  <a:schemeClr val="bg1"/>
                </a:solidFill>
              </a:rPr>
              <a:t>Emotional Stimulation/Spark</a:t>
            </a:r>
          </a:p>
          <a:p>
            <a:r>
              <a:rPr lang="en-US" sz="3600" dirty="0" smtClean="0">
                <a:solidFill>
                  <a:schemeClr val="bg1"/>
                </a:solidFill>
              </a:rPr>
              <a:t>Social Engagement</a:t>
            </a:r>
          </a:p>
          <a:p>
            <a:r>
              <a:rPr lang="en-US" sz="3600" dirty="0" smtClean="0">
                <a:solidFill>
                  <a:schemeClr val="bg1"/>
                </a:solidFill>
              </a:rPr>
              <a:t>Thrill seeking behavior</a:t>
            </a:r>
          </a:p>
          <a:p>
            <a:r>
              <a:rPr lang="en-US" sz="3600" dirty="0" smtClean="0">
                <a:solidFill>
                  <a:schemeClr val="bg1"/>
                </a:solidFill>
              </a:rPr>
              <a:t>Opening windows to creativity through drugs</a:t>
            </a:r>
            <a:endParaRPr lang="en-US" sz="3600" dirty="0">
              <a:solidFill>
                <a:schemeClr val="bg1"/>
              </a:solidFill>
            </a:endParaRPr>
          </a:p>
        </p:txBody>
      </p:sp>
    </p:spTree>
    <p:extLst>
      <p:ext uri="{BB962C8B-B14F-4D97-AF65-F5344CB8AC3E}">
        <p14:creationId xmlns:p14="http://schemas.microsoft.com/office/powerpoint/2010/main" val="41721403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23E6D"/>
        </a:solidFill>
        <a:effectLst/>
      </p:bgPr>
    </p:bg>
    <p:spTree>
      <p:nvGrpSpPr>
        <p:cNvPr id="1" name=""/>
        <p:cNvGrpSpPr/>
        <p:nvPr/>
      </p:nvGrpSpPr>
      <p:grpSpPr>
        <a:xfrm>
          <a:off x="0" y="0"/>
          <a:ext cx="0" cy="0"/>
          <a:chOff x="0" y="0"/>
          <a:chExt cx="0" cy="0"/>
        </a:xfrm>
      </p:grpSpPr>
      <p:sp>
        <p:nvSpPr>
          <p:cNvPr id="4" name="Rectangle 3"/>
          <p:cNvSpPr/>
          <p:nvPr/>
        </p:nvSpPr>
        <p:spPr>
          <a:xfrm>
            <a:off x="290270" y="1413063"/>
            <a:ext cx="5609788" cy="4031873"/>
          </a:xfrm>
          <a:prstGeom prst="rect">
            <a:avLst/>
          </a:prstGeom>
        </p:spPr>
        <p:txBody>
          <a:bodyPr wrap="square">
            <a:spAutoFit/>
          </a:bodyPr>
          <a:lstStyle/>
          <a:p>
            <a:pPr marR="0" lvl="0" fontAlgn="base">
              <a:spcBef>
                <a:spcPts val="0"/>
              </a:spcBef>
              <a:spcAft>
                <a:spcPts val="0"/>
              </a:spcAft>
              <a:buSzPts val="1000"/>
              <a:tabLst>
                <a:tab pos="457200" algn="l"/>
              </a:tabLst>
            </a:pPr>
            <a:r>
              <a:rPr lang="en-US" sz="4000" b="1" dirty="0" smtClean="0">
                <a:solidFill>
                  <a:schemeClr val="accent4"/>
                </a:solidFill>
                <a:ea typeface="Calibri" panose="020F0502020204030204" pitchFamily="34" charset="0"/>
                <a:cs typeface="Times New Roman" panose="02020603050405020304" pitchFamily="18" charset="0"/>
              </a:rPr>
              <a:t>Encourage caregivers</a:t>
            </a:r>
            <a:r>
              <a:rPr lang="en-US" sz="4000" b="1" dirty="0" smtClean="0">
                <a:solidFill>
                  <a:srgbClr val="D2ECF2"/>
                </a:solidFill>
                <a:ea typeface="Calibri" panose="020F0502020204030204" pitchFamily="34" charset="0"/>
                <a:cs typeface="Times New Roman" panose="02020603050405020304" pitchFamily="18" charset="0"/>
              </a:rPr>
              <a:t> to talk to their children. </a:t>
            </a:r>
          </a:p>
          <a:p>
            <a:pPr marR="0" lvl="0" fontAlgn="base">
              <a:spcBef>
                <a:spcPts val="0"/>
              </a:spcBef>
              <a:spcAft>
                <a:spcPts val="0"/>
              </a:spcAft>
              <a:buSzPts val="1000"/>
              <a:tabLst>
                <a:tab pos="457200" algn="l"/>
              </a:tabLst>
            </a:pPr>
            <a:endParaRPr lang="en-US" sz="3200" dirty="0">
              <a:solidFill>
                <a:srgbClr val="D2ECF2"/>
              </a:solidFill>
              <a:latin typeface="Calibri Light" panose="020F0302020204030204" pitchFamily="34" charset="0"/>
              <a:ea typeface="Calibri" panose="020F0502020204030204" pitchFamily="34" charset="0"/>
              <a:cs typeface="Times New Roman" panose="02020603050405020304" pitchFamily="18" charset="0"/>
            </a:endParaRPr>
          </a:p>
          <a:p>
            <a:pPr fontAlgn="base">
              <a:buSzPts val="1000"/>
              <a:tabLst>
                <a:tab pos="457200" algn="l"/>
              </a:tabLst>
            </a:pPr>
            <a:r>
              <a:rPr lang="en-US" sz="2800" dirty="0" smtClean="0">
                <a:solidFill>
                  <a:srgbClr val="D2ECF2"/>
                </a:solidFill>
                <a:ea typeface="Calibri" panose="020F0502020204030204" pitchFamily="34" charset="0"/>
                <a:cs typeface="Times New Roman" panose="02020603050405020304" pitchFamily="18" charset="0"/>
              </a:rPr>
              <a:t>Children </a:t>
            </a:r>
            <a:r>
              <a:rPr lang="en-US" sz="2800" dirty="0">
                <a:solidFill>
                  <a:srgbClr val="D2ECF2"/>
                </a:solidFill>
                <a:ea typeface="Calibri" panose="020F0502020204030204" pitchFamily="34" charset="0"/>
                <a:cs typeface="Times New Roman" panose="02020603050405020304" pitchFamily="18" charset="0"/>
              </a:rPr>
              <a:t>who learn about the dangers of drugs at home are up to 50 percent </a:t>
            </a:r>
            <a:r>
              <a:rPr lang="en-US" sz="2800" b="1" dirty="0">
                <a:solidFill>
                  <a:srgbClr val="D2ECF2"/>
                </a:solidFill>
                <a:ea typeface="Calibri" panose="020F0502020204030204" pitchFamily="34" charset="0"/>
                <a:cs typeface="Times New Roman" panose="02020603050405020304" pitchFamily="18" charset="0"/>
              </a:rPr>
              <a:t>less likely</a:t>
            </a:r>
            <a:r>
              <a:rPr lang="en-US" sz="2800" dirty="0">
                <a:solidFill>
                  <a:srgbClr val="D2ECF2"/>
                </a:solidFill>
                <a:ea typeface="Calibri" panose="020F0502020204030204" pitchFamily="34" charset="0"/>
                <a:cs typeface="Times New Roman" panose="02020603050405020304" pitchFamily="18" charset="0"/>
              </a:rPr>
              <a:t> to use </a:t>
            </a:r>
            <a:r>
              <a:rPr lang="en-US" sz="2800" dirty="0" smtClean="0">
                <a:solidFill>
                  <a:srgbClr val="D2ECF2"/>
                </a:solidFill>
                <a:ea typeface="Calibri" panose="020F0502020204030204" pitchFamily="34" charset="0"/>
                <a:cs typeface="Times New Roman" panose="02020603050405020304" pitchFamily="18" charset="0"/>
              </a:rPr>
              <a:t>drugs.</a:t>
            </a:r>
            <a:r>
              <a:rPr lang="en-US" sz="1200" dirty="0">
                <a:solidFill>
                  <a:srgbClr val="D2ECF2"/>
                </a:solidFill>
                <a:ea typeface="Calibri" panose="020F0502020204030204" pitchFamily="34" charset="0"/>
                <a:cs typeface="Times New Roman" panose="02020603050405020304" pitchFamily="18" charset="0"/>
              </a:rPr>
              <a:t>*</a:t>
            </a:r>
            <a:endParaRPr lang="en-US" sz="1200" dirty="0" smtClean="0">
              <a:solidFill>
                <a:srgbClr val="D2ECF2"/>
              </a:solidFill>
              <a:ea typeface="Calibri" panose="020F0502020204030204" pitchFamily="34" charset="0"/>
              <a:cs typeface="Times New Roman" panose="02020603050405020304" pitchFamily="18" charset="0"/>
            </a:endParaRPr>
          </a:p>
          <a:p>
            <a:pPr fontAlgn="base">
              <a:buSzPts val="1000"/>
              <a:tabLst>
                <a:tab pos="457200" algn="l"/>
              </a:tabLst>
            </a:pPr>
            <a:endParaRPr lang="en-US" sz="2800" dirty="0" smtClean="0">
              <a:solidFill>
                <a:schemeClr val="bg1"/>
              </a:solidFill>
            </a:endParaRPr>
          </a:p>
          <a:p>
            <a:pPr marR="0" lvl="0" fontAlgn="base">
              <a:spcBef>
                <a:spcPts val="0"/>
              </a:spcBef>
              <a:spcAft>
                <a:spcPts val="0"/>
              </a:spcAft>
              <a:buSzPts val="1000"/>
              <a:tabLst>
                <a:tab pos="457200" algn="l"/>
              </a:tabLst>
            </a:pPr>
            <a:endParaRPr lang="en-US" sz="3200" dirty="0" smtClean="0">
              <a:solidFill>
                <a:srgbClr val="D2ECF2"/>
              </a:solidFill>
              <a:latin typeface="Calibri Light" panose="020F0302020204030204" pitchFamily="34" charset="0"/>
              <a:ea typeface="Calibri" panose="020F0502020204030204" pitchFamily="34" charset="0"/>
              <a:cs typeface="Times New Roman" panose="02020603050405020304" pitchFamily="18" charset="0"/>
            </a:endParaRPr>
          </a:p>
        </p:txBody>
      </p:sp>
      <p:pic>
        <p:nvPicPr>
          <p:cNvPr id="5"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933" r="42451"/>
          <a:stretch/>
        </p:blipFill>
        <p:spPr>
          <a:xfrm>
            <a:off x="6060831" y="-1"/>
            <a:ext cx="6248400" cy="6888685"/>
          </a:xfrm>
        </p:spPr>
      </p:pic>
    </p:spTree>
    <p:extLst>
      <p:ext uri="{BB962C8B-B14F-4D97-AF65-F5344CB8AC3E}">
        <p14:creationId xmlns:p14="http://schemas.microsoft.com/office/powerpoint/2010/main" val="32835735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45537" y="1093883"/>
            <a:ext cx="10668000" cy="1143000"/>
          </a:xfrm>
        </p:spPr>
        <p:txBody>
          <a:bodyPr/>
          <a:lstStyle/>
          <a:p>
            <a:r>
              <a:rPr lang="en-US" b="1" dirty="0" smtClean="0">
                <a:solidFill>
                  <a:srgbClr val="123E6D"/>
                </a:solidFill>
                <a:latin typeface="+mn-lt"/>
              </a:rPr>
              <a:t>What are opioids (prescription painkillers)?</a:t>
            </a:r>
            <a:endParaRPr lang="en-US" b="1" dirty="0">
              <a:solidFill>
                <a:srgbClr val="123E6D"/>
              </a:solidFill>
              <a:latin typeface="+mn-lt"/>
            </a:endParaRPr>
          </a:p>
        </p:txBody>
      </p:sp>
      <p:grpSp>
        <p:nvGrpSpPr>
          <p:cNvPr id="2056" name="Group 2055"/>
          <p:cNvGrpSpPr/>
          <p:nvPr/>
        </p:nvGrpSpPr>
        <p:grpSpPr>
          <a:xfrm>
            <a:off x="6320488" y="2745748"/>
            <a:ext cx="2135143" cy="2545443"/>
            <a:chOff x="3468569" y="3286578"/>
            <a:chExt cx="914400" cy="1159582"/>
          </a:xfrm>
        </p:grpSpPr>
        <p:pic>
          <p:nvPicPr>
            <p:cNvPr id="73" name="Picture 6" descr="http://www.cvs.com/webcontent/images/drug/DrugItem_637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635" r="18048"/>
            <a:stretch/>
          </p:blipFill>
          <p:spPr bwMode="auto">
            <a:xfrm>
              <a:off x="3468569" y="3286578"/>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p:cNvSpPr txBox="1"/>
            <p:nvPr/>
          </p:nvSpPr>
          <p:spPr>
            <a:xfrm>
              <a:off x="3468569" y="4180696"/>
              <a:ext cx="914400" cy="265464"/>
            </a:xfrm>
            <a:prstGeom prst="rect">
              <a:avLst/>
            </a:prstGeom>
            <a:noFill/>
          </p:spPr>
          <p:txBody>
            <a:bodyPr wrap="square" rtlCol="0">
              <a:spAutoFit/>
            </a:bodyPr>
            <a:lstStyle/>
            <a:p>
              <a:pPr algn="ctr"/>
              <a:r>
                <a:rPr lang="en-US" sz="2400" dirty="0">
                  <a:solidFill>
                    <a:srgbClr val="276477"/>
                  </a:solidFill>
                  <a:latin typeface="Arial" panose="020B0604020202020204" pitchFamily="34" charset="0"/>
                  <a:cs typeface="Arial" panose="020B0604020202020204" pitchFamily="34" charset="0"/>
                </a:rPr>
                <a:t>Vicodin</a:t>
              </a:r>
              <a:endParaRPr lang="en-US" sz="2000" dirty="0">
                <a:solidFill>
                  <a:srgbClr val="276477"/>
                </a:solidFill>
                <a:latin typeface="Arial" panose="020B0604020202020204" pitchFamily="34" charset="0"/>
                <a:cs typeface="Arial" panose="020B0604020202020204" pitchFamily="34" charset="0"/>
              </a:endParaRPr>
            </a:p>
          </p:txBody>
        </p:sp>
      </p:grpSp>
      <p:sp>
        <p:nvSpPr>
          <p:cNvPr id="68" name="TextBox 67"/>
          <p:cNvSpPr txBox="1"/>
          <p:nvPr/>
        </p:nvSpPr>
        <p:spPr>
          <a:xfrm>
            <a:off x="772916" y="4708460"/>
            <a:ext cx="2021655" cy="582730"/>
          </a:xfrm>
          <a:prstGeom prst="rect">
            <a:avLst/>
          </a:prstGeom>
          <a:noFill/>
        </p:spPr>
        <p:txBody>
          <a:bodyPr wrap="square" rtlCol="0">
            <a:spAutoFit/>
          </a:bodyPr>
          <a:lstStyle/>
          <a:p>
            <a:pPr algn="ctr"/>
            <a:r>
              <a:rPr lang="en-US" sz="2400" dirty="0">
                <a:solidFill>
                  <a:srgbClr val="276477"/>
                </a:solidFill>
                <a:latin typeface="Arial" panose="020B0604020202020204" pitchFamily="34" charset="0"/>
                <a:cs typeface="Arial" panose="020B0604020202020204" pitchFamily="34" charset="0"/>
              </a:rPr>
              <a:t>Codeine</a:t>
            </a:r>
          </a:p>
        </p:txBody>
      </p:sp>
      <p:grpSp>
        <p:nvGrpSpPr>
          <p:cNvPr id="2057" name="Group 2056"/>
          <p:cNvGrpSpPr/>
          <p:nvPr/>
        </p:nvGrpSpPr>
        <p:grpSpPr>
          <a:xfrm>
            <a:off x="9133630" y="2745748"/>
            <a:ext cx="2079907" cy="2545443"/>
            <a:chOff x="4719890" y="3286578"/>
            <a:chExt cx="914400" cy="1159582"/>
          </a:xfrm>
        </p:grpSpPr>
        <p:pic>
          <p:nvPicPr>
            <p:cNvPr id="75" name="Picture 10" descr="http://www.thepoisonreview.com/wp-content/uploads/fentanyl-patch1.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val="0"/>
                </a:ext>
              </a:extLst>
            </a:blip>
            <a:srcRect l="12571" r="12428"/>
            <a:stretch/>
          </p:blipFill>
          <p:spPr bwMode="auto">
            <a:xfrm>
              <a:off x="4719890" y="3286578"/>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69" name="TextBox 68"/>
            <p:cNvSpPr txBox="1"/>
            <p:nvPr/>
          </p:nvSpPr>
          <p:spPr>
            <a:xfrm>
              <a:off x="4719890" y="4180696"/>
              <a:ext cx="914400" cy="265464"/>
            </a:xfrm>
            <a:prstGeom prst="rect">
              <a:avLst/>
            </a:prstGeom>
            <a:noFill/>
          </p:spPr>
          <p:txBody>
            <a:bodyPr wrap="square" rtlCol="0">
              <a:spAutoFit/>
            </a:bodyPr>
            <a:lstStyle/>
            <a:p>
              <a:pPr algn="ctr"/>
              <a:r>
                <a:rPr lang="en-US" sz="2400" dirty="0">
                  <a:solidFill>
                    <a:srgbClr val="276477"/>
                  </a:solidFill>
                  <a:latin typeface="Arial" panose="020B0604020202020204" pitchFamily="34" charset="0"/>
                  <a:cs typeface="Arial" panose="020B0604020202020204" pitchFamily="34" charset="0"/>
                </a:rPr>
                <a:t>Fentanyl</a:t>
              </a:r>
              <a:endParaRPr lang="en-US" sz="1600" dirty="0">
                <a:solidFill>
                  <a:srgbClr val="276477"/>
                </a:solidFill>
                <a:latin typeface="Arial" panose="020B0604020202020204" pitchFamily="34" charset="0"/>
                <a:cs typeface="Arial" panose="020B0604020202020204" pitchFamily="34" charset="0"/>
              </a:endParaRPr>
            </a:p>
          </p:txBody>
        </p:sp>
      </p:grpSp>
      <p:grpSp>
        <p:nvGrpSpPr>
          <p:cNvPr id="3" name="Group 2"/>
          <p:cNvGrpSpPr/>
          <p:nvPr/>
        </p:nvGrpSpPr>
        <p:grpSpPr>
          <a:xfrm>
            <a:off x="3052114" y="2738881"/>
            <a:ext cx="2477742" cy="2545442"/>
            <a:chOff x="2166177" y="2745750"/>
            <a:chExt cx="1742786" cy="2016616"/>
          </a:xfrm>
        </p:grpSpPr>
        <p:sp>
          <p:nvSpPr>
            <p:cNvPr id="66" name="TextBox 65"/>
            <p:cNvSpPr txBox="1"/>
            <p:nvPr/>
          </p:nvSpPr>
          <p:spPr>
            <a:xfrm>
              <a:off x="2166177" y="4300700"/>
              <a:ext cx="1742786" cy="461666"/>
            </a:xfrm>
            <a:prstGeom prst="rect">
              <a:avLst/>
            </a:prstGeom>
            <a:noFill/>
          </p:spPr>
          <p:txBody>
            <a:bodyPr wrap="none" rtlCol="0">
              <a:spAutoFit/>
            </a:bodyPr>
            <a:lstStyle/>
            <a:p>
              <a:pPr algn="ctr"/>
              <a:r>
                <a:rPr lang="en-US" sz="2400" dirty="0" smtClean="0">
                  <a:solidFill>
                    <a:srgbClr val="276477"/>
                  </a:solidFill>
                  <a:latin typeface="Arial" panose="020B0604020202020204" pitchFamily="34" charset="0"/>
                  <a:cs typeface="Arial" panose="020B0604020202020204" pitchFamily="34" charset="0"/>
                </a:rPr>
                <a:t>Oxycodone</a:t>
              </a:r>
              <a:endParaRPr lang="en-US" sz="2400" dirty="0">
                <a:solidFill>
                  <a:srgbClr val="276477"/>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l="6540" t="16491" r="9981" b="16924"/>
            <a:stretch/>
          </p:blipFill>
          <p:spPr>
            <a:xfrm rot="5400000">
              <a:off x="2242458" y="2954680"/>
              <a:ext cx="1590223" cy="1172363"/>
            </a:xfrm>
            <a:prstGeom prst="rect">
              <a:avLst/>
            </a:prstGeom>
          </p:spPr>
        </p:pic>
      </p:grpSp>
      <p:pic>
        <p:nvPicPr>
          <p:cNvPr id="5" name="Picture 4"/>
          <p:cNvPicPr>
            <a:picLocks noChangeAspect="1"/>
          </p:cNvPicPr>
          <p:nvPr/>
        </p:nvPicPr>
        <p:blipFill rotWithShape="1">
          <a:blip r:embed="rId7">
            <a:extLst>
              <a:ext uri="{28A0092B-C50C-407E-A947-70E740481C1C}">
                <a14:useLocalDpi xmlns:a14="http://schemas.microsoft.com/office/drawing/2010/main" val="0"/>
              </a:ext>
            </a:extLst>
          </a:blip>
          <a:srcRect l="20014" t="2103" r="16076" b="1739"/>
          <a:stretch/>
        </p:blipFill>
        <p:spPr>
          <a:xfrm>
            <a:off x="834916" y="2738881"/>
            <a:ext cx="1959656" cy="1969579"/>
          </a:xfrm>
          <a:prstGeom prst="rect">
            <a:avLst/>
          </a:prstGeom>
        </p:spPr>
      </p:pic>
    </p:spTree>
    <p:extLst>
      <p:ext uri="{BB962C8B-B14F-4D97-AF65-F5344CB8AC3E}">
        <p14:creationId xmlns:p14="http://schemas.microsoft.com/office/powerpoint/2010/main" val="32934257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23E6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3483" y="560788"/>
            <a:ext cx="6864826" cy="1325563"/>
          </a:xfrm>
        </p:spPr>
        <p:txBody>
          <a:bodyPr/>
          <a:lstStyle/>
          <a:p>
            <a:r>
              <a:rPr lang="en-US" b="1" dirty="0" smtClean="0">
                <a:solidFill>
                  <a:schemeClr val="accent4"/>
                </a:solidFill>
                <a:latin typeface="+mn-lt"/>
              </a:rPr>
              <a:t>Signs</a:t>
            </a:r>
            <a:r>
              <a:rPr lang="en-US" b="1" dirty="0" smtClean="0">
                <a:solidFill>
                  <a:srgbClr val="D2ECF2"/>
                </a:solidFill>
                <a:latin typeface="+mn-lt"/>
              </a:rPr>
              <a:t> of Substance Misuse / Addiction:</a:t>
            </a:r>
            <a:endParaRPr lang="en-US" b="1" dirty="0">
              <a:solidFill>
                <a:srgbClr val="D2ECF2"/>
              </a:solidFill>
              <a:latin typeface="+mn-lt"/>
            </a:endParaRPr>
          </a:p>
        </p:txBody>
      </p:sp>
      <p:sp>
        <p:nvSpPr>
          <p:cNvPr id="3" name="Content Placeholder 2"/>
          <p:cNvSpPr>
            <a:spLocks noGrp="1"/>
          </p:cNvSpPr>
          <p:nvPr>
            <p:ph idx="1"/>
          </p:nvPr>
        </p:nvSpPr>
        <p:spPr>
          <a:xfrm>
            <a:off x="525011" y="2506662"/>
            <a:ext cx="5934404" cy="2581310"/>
          </a:xfrm>
        </p:spPr>
        <p:txBody>
          <a:bodyPr>
            <a:noAutofit/>
          </a:bodyPr>
          <a:lstStyle/>
          <a:p>
            <a:pPr fontAlgn="base">
              <a:lnSpc>
                <a:spcPct val="100000"/>
              </a:lnSpc>
              <a:spcBef>
                <a:spcPts val="600"/>
              </a:spcBef>
              <a:buSzPct val="100000"/>
              <a:tabLst>
                <a:tab pos="228600" algn="l"/>
              </a:tabLst>
              <a:defRPr/>
            </a:pPr>
            <a:r>
              <a:rPr lang="en-US" sz="3200" dirty="0" smtClean="0">
                <a:solidFill>
                  <a:schemeClr val="bg1"/>
                </a:solidFill>
                <a:ea typeface="Calibri" panose="020F0502020204030204" pitchFamily="34" charset="0"/>
                <a:cs typeface="Times New Roman" panose="02020603050405020304" pitchFamily="18" charset="0"/>
              </a:rPr>
              <a:t>Pinpoint pupils</a:t>
            </a:r>
          </a:p>
          <a:p>
            <a:pPr fontAlgn="base">
              <a:lnSpc>
                <a:spcPct val="100000"/>
              </a:lnSpc>
              <a:spcBef>
                <a:spcPts val="600"/>
              </a:spcBef>
              <a:buSzPct val="100000"/>
              <a:tabLst>
                <a:tab pos="228600" algn="l"/>
              </a:tabLst>
              <a:defRPr/>
            </a:pPr>
            <a:r>
              <a:rPr lang="en-US" sz="3200" dirty="0" smtClean="0">
                <a:solidFill>
                  <a:schemeClr val="bg1"/>
                </a:solidFill>
                <a:ea typeface="Calibri" panose="020F0502020204030204" pitchFamily="34" charset="0"/>
                <a:cs typeface="Times New Roman" panose="02020603050405020304" pitchFamily="18" charset="0"/>
              </a:rPr>
              <a:t>Unkempt, dirty appearance</a:t>
            </a:r>
          </a:p>
          <a:p>
            <a:pPr fontAlgn="base">
              <a:lnSpc>
                <a:spcPct val="100000"/>
              </a:lnSpc>
              <a:spcBef>
                <a:spcPts val="600"/>
              </a:spcBef>
              <a:buSzPct val="100000"/>
              <a:tabLst>
                <a:tab pos="228600" algn="l"/>
              </a:tabLst>
              <a:defRPr/>
            </a:pPr>
            <a:r>
              <a:rPr lang="en-US" sz="3200" dirty="0" smtClean="0">
                <a:solidFill>
                  <a:schemeClr val="bg1"/>
                </a:solidFill>
                <a:ea typeface="Calibri" panose="020F0502020204030204" pitchFamily="34" charset="0"/>
                <a:cs typeface="Times New Roman" panose="02020603050405020304" pitchFamily="18" charset="0"/>
              </a:rPr>
              <a:t>Track marks</a:t>
            </a:r>
            <a:endParaRPr lang="en-US" sz="3200" dirty="0">
              <a:solidFill>
                <a:schemeClr val="bg1"/>
              </a:solidFill>
              <a:ea typeface="Calibri" panose="020F0502020204030204" pitchFamily="34" charset="0"/>
              <a:cs typeface="Times New Roman" panose="02020603050405020304" pitchFamily="18" charset="0"/>
            </a:endParaRPr>
          </a:p>
        </p:txBody>
      </p:sp>
      <p:sp>
        <p:nvSpPr>
          <p:cNvPr id="7" name="Content Placeholder 2"/>
          <p:cNvSpPr txBox="1">
            <a:spLocks/>
          </p:cNvSpPr>
          <p:nvPr/>
        </p:nvSpPr>
        <p:spPr>
          <a:xfrm>
            <a:off x="525011" y="4206508"/>
            <a:ext cx="5254466" cy="2827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smtClean="0">
                <a:solidFill>
                  <a:prstClr val="white"/>
                </a:solidFill>
                <a:ea typeface="Calibri" panose="020F0502020204030204" pitchFamily="34" charset="0"/>
                <a:cs typeface="Times New Roman" panose="02020603050405020304" pitchFamily="18" charset="0"/>
              </a:rPr>
              <a:t>Withdrawn </a:t>
            </a:r>
            <a:r>
              <a:rPr lang="en-US" sz="3200" dirty="0">
                <a:solidFill>
                  <a:prstClr val="white"/>
                </a:solidFill>
                <a:ea typeface="Calibri" panose="020F0502020204030204" pitchFamily="34" charset="0"/>
                <a:cs typeface="Times New Roman" panose="02020603050405020304" pitchFamily="18" charset="0"/>
              </a:rPr>
              <a:t>or depressed</a:t>
            </a:r>
          </a:p>
          <a:p>
            <a:r>
              <a:rPr lang="en-US" sz="3200" dirty="0" smtClean="0">
                <a:solidFill>
                  <a:prstClr val="white"/>
                </a:solidFill>
              </a:rPr>
              <a:t>Makes endless excuses</a:t>
            </a:r>
          </a:p>
          <a:p>
            <a:r>
              <a:rPr lang="en-US" sz="3200" dirty="0" smtClean="0">
                <a:solidFill>
                  <a:prstClr val="white"/>
                </a:solidFill>
              </a:rPr>
              <a:t>Uncharacteristically loud, obnoxious behavior</a:t>
            </a:r>
          </a:p>
        </p:txBody>
      </p:sp>
      <p:cxnSp>
        <p:nvCxnSpPr>
          <p:cNvPr id="5" name="Straight Connector 4"/>
          <p:cNvCxnSpPr/>
          <p:nvPr/>
        </p:nvCxnSpPr>
        <p:spPr>
          <a:xfrm>
            <a:off x="0" y="2180492"/>
            <a:ext cx="12192000" cy="719"/>
          </a:xfrm>
          <a:prstGeom prst="line">
            <a:avLst/>
          </a:prstGeom>
        </p:spPr>
        <p:style>
          <a:lnRef idx="1">
            <a:schemeClr val="accent2"/>
          </a:lnRef>
          <a:fillRef idx="0">
            <a:schemeClr val="accent2"/>
          </a:fillRef>
          <a:effectRef idx="0">
            <a:schemeClr val="accent2"/>
          </a:effectRef>
          <a:fontRef idx="minor">
            <a:schemeClr val="tx1"/>
          </a:fontRef>
        </p:style>
      </p:cxnSp>
      <p:sp>
        <p:nvSpPr>
          <p:cNvPr id="9" name="Content Placeholder 2"/>
          <p:cNvSpPr txBox="1">
            <a:spLocks/>
          </p:cNvSpPr>
          <p:nvPr/>
        </p:nvSpPr>
        <p:spPr>
          <a:xfrm>
            <a:off x="5989200" y="2557273"/>
            <a:ext cx="4432615" cy="2827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smtClean="0">
                <a:solidFill>
                  <a:prstClr val="white"/>
                </a:solidFill>
              </a:rPr>
              <a:t>Laughs at nothing</a:t>
            </a:r>
          </a:p>
          <a:p>
            <a:r>
              <a:rPr lang="en-US" sz="3200" dirty="0">
                <a:solidFill>
                  <a:schemeClr val="bg1"/>
                </a:solidFill>
                <a:ea typeface="Calibri" panose="020F0502020204030204" pitchFamily="34" charset="0"/>
                <a:cs typeface="Times New Roman" panose="02020603050405020304" pitchFamily="18" charset="0"/>
              </a:rPr>
              <a:t>Cash flow </a:t>
            </a:r>
            <a:r>
              <a:rPr lang="en-US" sz="3200" dirty="0" smtClean="0">
                <a:solidFill>
                  <a:schemeClr val="bg1"/>
                </a:solidFill>
                <a:ea typeface="Calibri" panose="020F0502020204030204" pitchFamily="34" charset="0"/>
                <a:cs typeface="Times New Roman" panose="02020603050405020304" pitchFamily="18" charset="0"/>
              </a:rPr>
              <a:t>issues / missing valuables</a:t>
            </a:r>
          </a:p>
          <a:p>
            <a:r>
              <a:rPr lang="en-US" sz="3200" dirty="0" smtClean="0">
                <a:solidFill>
                  <a:schemeClr val="bg1"/>
                </a:solidFill>
                <a:ea typeface="Calibri" panose="020F0502020204030204" pitchFamily="34" charset="0"/>
                <a:cs typeface="Times New Roman" panose="02020603050405020304" pitchFamily="18" charset="0"/>
              </a:rPr>
              <a:t>Missing / burnt spoons</a:t>
            </a:r>
            <a:endParaRPr lang="en-US" sz="3200" dirty="0">
              <a:solidFill>
                <a:schemeClr val="bg1"/>
              </a:solidFill>
              <a:ea typeface="Calibri" panose="020F0502020204030204" pitchFamily="34" charset="0"/>
              <a:cs typeface="Times New Roman" panose="02020603050405020304" pitchFamily="18" charset="0"/>
            </a:endParaRPr>
          </a:p>
          <a:p>
            <a:pPr marL="0" indent="0">
              <a:buNone/>
            </a:pPr>
            <a:endParaRPr lang="en-US" sz="3200" dirty="0" smtClean="0">
              <a:solidFill>
                <a:prstClr val="white"/>
              </a:solidFill>
              <a:ea typeface="Calibri" panose="020F0502020204030204" pitchFamily="34" charset="0"/>
              <a:cs typeface="Times New Roman" panose="02020603050405020304" pitchFamily="18" charset="0"/>
            </a:endParaRPr>
          </a:p>
        </p:txBody>
      </p:sp>
      <p:pic>
        <p:nvPicPr>
          <p:cNvPr id="8" name="Content Placeholder 3"/>
          <p:cNvPicPr>
            <a:picLocks noChangeAspect="1"/>
          </p:cNvPicPr>
          <p:nvPr/>
        </p:nvPicPr>
        <p:blipFill rotWithShape="1">
          <a:blip r:embed="rId3"/>
          <a:srcRect b="5181"/>
          <a:stretch/>
        </p:blipFill>
        <p:spPr>
          <a:xfrm>
            <a:off x="8870320" y="1"/>
            <a:ext cx="3321680" cy="2180491"/>
          </a:xfrm>
          <a:prstGeom prst="rect">
            <a:avLst/>
          </a:prstGeom>
        </p:spPr>
      </p:pic>
    </p:spTree>
    <p:extLst>
      <p:ext uri="{BB962C8B-B14F-4D97-AF65-F5344CB8AC3E}">
        <p14:creationId xmlns:p14="http://schemas.microsoft.com/office/powerpoint/2010/main" val="11186523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23E6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4183" y="437636"/>
            <a:ext cx="8414341" cy="1325563"/>
          </a:xfrm>
        </p:spPr>
        <p:txBody>
          <a:bodyPr>
            <a:normAutofit fontScale="90000"/>
          </a:bodyPr>
          <a:lstStyle/>
          <a:p>
            <a:r>
              <a:rPr lang="en-US" sz="4000" b="1" dirty="0" smtClean="0">
                <a:solidFill>
                  <a:srgbClr val="D2ECF2"/>
                </a:solidFill>
                <a:latin typeface="+mn-lt"/>
              </a:rPr>
              <a:t>Prescription painkillers are a last resort. </a:t>
            </a:r>
            <a:br>
              <a:rPr lang="en-US" sz="4000" b="1" dirty="0" smtClean="0">
                <a:solidFill>
                  <a:srgbClr val="D2ECF2"/>
                </a:solidFill>
                <a:latin typeface="+mn-lt"/>
              </a:rPr>
            </a:br>
            <a:endParaRPr lang="en-US" sz="3100" b="1" dirty="0">
              <a:solidFill>
                <a:srgbClr val="FFC000"/>
              </a:solidFill>
              <a:latin typeface="+mn-lt"/>
            </a:endParaRPr>
          </a:p>
        </p:txBody>
      </p:sp>
      <p:sp>
        <p:nvSpPr>
          <p:cNvPr id="3" name="Content Placeholder 2"/>
          <p:cNvSpPr>
            <a:spLocks noGrp="1"/>
          </p:cNvSpPr>
          <p:nvPr>
            <p:ph idx="1"/>
          </p:nvPr>
        </p:nvSpPr>
        <p:spPr>
          <a:xfrm>
            <a:off x="279866" y="2291789"/>
            <a:ext cx="6574503" cy="2909978"/>
          </a:xfrm>
        </p:spPr>
        <p:txBody>
          <a:bodyPr>
            <a:normAutofit fontScale="92500" lnSpcReduction="20000"/>
          </a:bodyPr>
          <a:lstStyle/>
          <a:p>
            <a:pPr marL="457200" marR="0" fontAlgn="base">
              <a:lnSpc>
                <a:spcPct val="100000"/>
              </a:lnSpc>
              <a:spcBef>
                <a:spcPts val="600"/>
              </a:spcBef>
              <a:spcAft>
                <a:spcPts val="600"/>
              </a:spcAft>
            </a:pPr>
            <a:r>
              <a:rPr lang="en-US" dirty="0" smtClean="0">
                <a:solidFill>
                  <a:schemeClr val="bg1"/>
                </a:solidFill>
                <a:ea typeface="Calibri" panose="020F0502020204030204" pitchFamily="34" charset="0"/>
                <a:cs typeface="Times New Roman" panose="02020603050405020304" pitchFamily="18" charset="0"/>
              </a:rPr>
              <a:t>What are the risks associated with painkillers?</a:t>
            </a:r>
          </a:p>
          <a:p>
            <a:pPr marL="457200" marR="0" fontAlgn="base">
              <a:lnSpc>
                <a:spcPct val="100000"/>
              </a:lnSpc>
              <a:spcBef>
                <a:spcPts val="600"/>
              </a:spcBef>
              <a:spcAft>
                <a:spcPts val="600"/>
              </a:spcAft>
            </a:pPr>
            <a:r>
              <a:rPr lang="en-US" dirty="0" smtClean="0">
                <a:solidFill>
                  <a:schemeClr val="bg1"/>
                </a:solidFill>
                <a:ea typeface="Calibri" panose="020F0502020204030204" pitchFamily="34" charset="0"/>
                <a:cs typeface="Times New Roman" panose="02020603050405020304" pitchFamily="18" charset="0"/>
              </a:rPr>
              <a:t>Are there other ways to treat the pain other than painkillers?</a:t>
            </a:r>
          </a:p>
          <a:p>
            <a:pPr marL="457200" marR="0" fontAlgn="base">
              <a:lnSpc>
                <a:spcPct val="100000"/>
              </a:lnSpc>
              <a:spcBef>
                <a:spcPts val="600"/>
              </a:spcBef>
              <a:spcAft>
                <a:spcPts val="600"/>
              </a:spcAft>
            </a:pPr>
            <a:r>
              <a:rPr lang="en-US" dirty="0" smtClean="0">
                <a:solidFill>
                  <a:schemeClr val="bg1"/>
                </a:solidFill>
                <a:ea typeface="Calibri" panose="020F0502020204030204" pitchFamily="34" charset="0"/>
                <a:cs typeface="Times New Roman" panose="02020603050405020304" pitchFamily="18" charset="0"/>
              </a:rPr>
              <a:t>What </a:t>
            </a:r>
            <a:r>
              <a:rPr lang="en-US" dirty="0">
                <a:solidFill>
                  <a:schemeClr val="bg1"/>
                </a:solidFill>
                <a:ea typeface="Calibri" panose="020F0502020204030204" pitchFamily="34" charset="0"/>
                <a:cs typeface="Times New Roman" panose="02020603050405020304" pitchFamily="18" charset="0"/>
              </a:rPr>
              <a:t>are the side effects of </a:t>
            </a:r>
            <a:r>
              <a:rPr lang="en-US" dirty="0" smtClean="0">
                <a:solidFill>
                  <a:schemeClr val="bg1"/>
                </a:solidFill>
                <a:ea typeface="Calibri" panose="020F0502020204030204" pitchFamily="34" charset="0"/>
                <a:cs typeface="Times New Roman" panose="02020603050405020304" pitchFamily="18" charset="0"/>
              </a:rPr>
              <a:t>painkillers?</a:t>
            </a:r>
            <a:endParaRPr lang="en-US" dirty="0">
              <a:solidFill>
                <a:schemeClr val="bg1"/>
              </a:solidFill>
              <a:ea typeface="Calibri" panose="020F0502020204030204" pitchFamily="34" charset="0"/>
              <a:cs typeface="Times New Roman" panose="02020603050405020304" pitchFamily="18" charset="0"/>
            </a:endParaRPr>
          </a:p>
          <a:p>
            <a:pPr marL="457200" marR="0" fontAlgn="base">
              <a:lnSpc>
                <a:spcPct val="100000"/>
              </a:lnSpc>
              <a:spcBef>
                <a:spcPts val="600"/>
              </a:spcBef>
              <a:spcAft>
                <a:spcPts val="600"/>
              </a:spcAft>
            </a:pPr>
            <a:r>
              <a:rPr lang="en-US" dirty="0" smtClean="0">
                <a:solidFill>
                  <a:schemeClr val="bg1"/>
                </a:solidFill>
                <a:ea typeface="Calibri" panose="020F0502020204030204" pitchFamily="34" charset="0"/>
                <a:cs typeface="Times New Roman" panose="02020603050405020304" pitchFamily="18" charset="0"/>
              </a:rPr>
              <a:t>When </a:t>
            </a:r>
            <a:r>
              <a:rPr lang="en-US" dirty="0">
                <a:solidFill>
                  <a:schemeClr val="bg1"/>
                </a:solidFill>
                <a:ea typeface="Calibri" panose="020F0502020204030204" pitchFamily="34" charset="0"/>
                <a:cs typeface="Times New Roman" panose="02020603050405020304" pitchFamily="18" charset="0"/>
              </a:rPr>
              <a:t>can I switch to </a:t>
            </a:r>
            <a:r>
              <a:rPr lang="en-US" dirty="0" smtClean="0">
                <a:solidFill>
                  <a:schemeClr val="bg1"/>
                </a:solidFill>
                <a:ea typeface="Calibri" panose="020F0502020204030204" pitchFamily="34" charset="0"/>
                <a:cs typeface="Times New Roman" panose="02020603050405020304" pitchFamily="18" charset="0"/>
              </a:rPr>
              <a:t>acetaminophen (Tylenol) </a:t>
            </a:r>
            <a:r>
              <a:rPr lang="en-US" dirty="0">
                <a:solidFill>
                  <a:schemeClr val="bg1"/>
                </a:solidFill>
                <a:ea typeface="Calibri" panose="020F0502020204030204" pitchFamily="34" charset="0"/>
                <a:cs typeface="Times New Roman" panose="02020603050405020304" pitchFamily="18" charset="0"/>
              </a:rPr>
              <a:t>and </a:t>
            </a:r>
            <a:r>
              <a:rPr lang="en-US" dirty="0" smtClean="0">
                <a:solidFill>
                  <a:schemeClr val="bg1"/>
                </a:solidFill>
                <a:ea typeface="Calibri" panose="020F0502020204030204" pitchFamily="34" charset="0"/>
                <a:cs typeface="Times New Roman" panose="02020603050405020304" pitchFamily="18" charset="0"/>
              </a:rPr>
              <a:t>ibuprofen (Advil)?</a:t>
            </a:r>
            <a:endParaRPr lang="en-US" dirty="0">
              <a:solidFill>
                <a:schemeClr val="bg1"/>
              </a:solidFill>
              <a:ea typeface="Calibri" panose="020F0502020204030204" pitchFamily="34" charset="0"/>
              <a:cs typeface="Times New Roman" panose="02020603050405020304" pitchFamily="18" charset="0"/>
            </a:endParaRPr>
          </a:p>
        </p:txBody>
      </p:sp>
      <p:pic>
        <p:nvPicPr>
          <p:cNvPr id="4" name="Picture 2" descr="Image result for sports injur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58" r="26029" b="6396"/>
          <a:stretch/>
        </p:blipFill>
        <p:spPr bwMode="auto">
          <a:xfrm>
            <a:off x="8698524" y="919007"/>
            <a:ext cx="3506538" cy="222705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284183" y="1459259"/>
            <a:ext cx="5202218" cy="98889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solidFill>
                  <a:srgbClr val="FFC000"/>
                </a:solidFill>
                <a:latin typeface="+mn-lt"/>
              </a:rPr>
              <a:t>Ask doctors and nurses:</a:t>
            </a:r>
            <a:endParaRPr lang="en-US" sz="4000" b="1" dirty="0">
              <a:solidFill>
                <a:srgbClr val="FFC000"/>
              </a:solidFill>
              <a:latin typeface="+mn-lt"/>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4616" y="3186789"/>
            <a:ext cx="3497384" cy="2333027"/>
          </a:xfrm>
          <a:prstGeom prst="rect">
            <a:avLst/>
          </a:prstGeom>
        </p:spPr>
      </p:pic>
      <p:sp>
        <p:nvSpPr>
          <p:cNvPr id="7" name="Title 1"/>
          <p:cNvSpPr txBox="1">
            <a:spLocks/>
          </p:cNvSpPr>
          <p:nvPr/>
        </p:nvSpPr>
        <p:spPr>
          <a:xfrm>
            <a:off x="279866" y="5555433"/>
            <a:ext cx="9164618" cy="988890"/>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solidFill>
                  <a:srgbClr val="FFC000"/>
                </a:solidFill>
                <a:latin typeface="+mn-lt"/>
              </a:rPr>
              <a:t>Remind Parents: Never ever share your meds</a:t>
            </a:r>
            <a:endParaRPr lang="en-US" sz="4000" b="1" dirty="0">
              <a:solidFill>
                <a:srgbClr val="FFC000"/>
              </a:solidFill>
              <a:latin typeface="+mn-lt"/>
            </a:endParaRPr>
          </a:p>
        </p:txBody>
      </p:sp>
    </p:spTree>
    <p:extLst>
      <p:ext uri="{BB962C8B-B14F-4D97-AF65-F5344CB8AC3E}">
        <p14:creationId xmlns:p14="http://schemas.microsoft.com/office/powerpoint/2010/main" val="7542077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120396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1275" y="3765671"/>
            <a:ext cx="4237386" cy="3164961"/>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4288" y="-72632"/>
            <a:ext cx="6008708" cy="400580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76110" y="3883847"/>
            <a:ext cx="8124765" cy="3046786"/>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32450" y="-310626"/>
            <a:ext cx="3484081" cy="4717277"/>
          </a:xfrm>
          <a:prstGeom prst="rect">
            <a:avLst/>
          </a:prstGeom>
        </p:spPr>
      </p:pic>
      <p:pic>
        <p:nvPicPr>
          <p:cNvPr id="9" name="Picture 8"/>
          <p:cNvPicPr>
            <a:picLocks noChangeAspect="1"/>
          </p:cNvPicPr>
          <p:nvPr/>
        </p:nvPicPr>
        <p:blipFill rotWithShape="1">
          <a:blip r:embed="rId7" cstate="print">
            <a:extLst>
              <a:ext uri="{28A0092B-C50C-407E-A947-70E740481C1C}">
                <a14:useLocalDpi xmlns:a14="http://schemas.microsoft.com/office/drawing/2010/main" val="0"/>
              </a:ext>
            </a:extLst>
          </a:blip>
          <a:srcRect l="12091" t="10908" r="18104" b="35758"/>
          <a:stretch/>
        </p:blipFill>
        <p:spPr>
          <a:xfrm>
            <a:off x="-1094933" y="-870621"/>
            <a:ext cx="6439626" cy="6367271"/>
          </a:xfrm>
          <a:prstGeom prst="ellipse">
            <a:avLst/>
          </a:prstGeom>
        </p:spPr>
      </p:pic>
    </p:spTree>
    <p:extLst>
      <p:ext uri="{BB962C8B-B14F-4D97-AF65-F5344CB8AC3E}">
        <p14:creationId xmlns:p14="http://schemas.microsoft.com/office/powerpoint/2010/main" val="40647284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23E6D"/>
        </a:solidFill>
        <a:effectLst/>
      </p:bgPr>
    </p:bg>
    <p:spTree>
      <p:nvGrpSpPr>
        <p:cNvPr id="1" name=""/>
        <p:cNvGrpSpPr/>
        <p:nvPr/>
      </p:nvGrpSpPr>
      <p:grpSpPr>
        <a:xfrm>
          <a:off x="0" y="0"/>
          <a:ext cx="0" cy="0"/>
          <a:chOff x="0" y="0"/>
          <a:chExt cx="0" cy="0"/>
        </a:xfrm>
      </p:grpSpPr>
      <p:sp>
        <p:nvSpPr>
          <p:cNvPr id="6" name="Rectangle 5"/>
          <p:cNvSpPr/>
          <p:nvPr/>
        </p:nvSpPr>
        <p:spPr>
          <a:xfrm>
            <a:off x="478412" y="1554262"/>
            <a:ext cx="5577840" cy="4431983"/>
          </a:xfrm>
          <a:prstGeom prst="rect">
            <a:avLst/>
          </a:prstGeom>
        </p:spPr>
        <p:txBody>
          <a:bodyPr wrap="square">
            <a:spAutoFit/>
          </a:bodyPr>
          <a:lstStyle/>
          <a:p>
            <a:pPr marL="630238" marR="0" lvl="0" indent="-346075" fontAlgn="base">
              <a:spcBef>
                <a:spcPts val="600"/>
              </a:spcBef>
              <a:spcAft>
                <a:spcPts val="600"/>
              </a:spcAft>
              <a:buSzPct val="100000"/>
              <a:buFont typeface="Arial" charset="0"/>
              <a:buChar char="•"/>
              <a:tabLst>
                <a:tab pos="690563" algn="l"/>
              </a:tabLst>
            </a:pPr>
            <a:r>
              <a:rPr lang="en-US" sz="3600" b="1" dirty="0" smtClean="0">
                <a:solidFill>
                  <a:srgbClr val="FFC000"/>
                </a:solidFill>
                <a:ea typeface="Calibri" panose="020F0502020204030204" pitchFamily="34" charset="0"/>
                <a:cs typeface="Times New Roman" panose="02020603050405020304" pitchFamily="18" charset="0"/>
              </a:rPr>
              <a:t>Count</a:t>
            </a:r>
            <a:r>
              <a:rPr lang="en-US" sz="3600" b="1" dirty="0" smtClean="0">
                <a:solidFill>
                  <a:schemeClr val="bg1"/>
                </a:solidFill>
                <a:ea typeface="Calibri" panose="020F0502020204030204" pitchFamily="34" charset="0"/>
                <a:cs typeface="Times New Roman" panose="02020603050405020304" pitchFamily="18" charset="0"/>
              </a:rPr>
              <a:t> </a:t>
            </a:r>
            <a:r>
              <a:rPr lang="en-US" sz="3600" b="1" dirty="0">
                <a:solidFill>
                  <a:schemeClr val="bg1"/>
                </a:solidFill>
                <a:ea typeface="Calibri" panose="020F0502020204030204" pitchFamily="34" charset="0"/>
                <a:cs typeface="Times New Roman" panose="02020603050405020304" pitchFamily="18" charset="0"/>
              </a:rPr>
              <a:t>the number </a:t>
            </a:r>
            <a:r>
              <a:rPr lang="en-US" sz="3600" b="1" dirty="0" smtClean="0">
                <a:solidFill>
                  <a:schemeClr val="bg1"/>
                </a:solidFill>
                <a:ea typeface="Calibri" panose="020F0502020204030204" pitchFamily="34" charset="0"/>
                <a:cs typeface="Times New Roman" panose="02020603050405020304" pitchFamily="18" charset="0"/>
              </a:rPr>
              <a:t>of painkillers </a:t>
            </a:r>
            <a:r>
              <a:rPr lang="en-US" sz="3600" b="1" dirty="0">
                <a:solidFill>
                  <a:schemeClr val="bg1"/>
                </a:solidFill>
                <a:ea typeface="Calibri" panose="020F0502020204030204" pitchFamily="34" charset="0"/>
                <a:cs typeface="Times New Roman" panose="02020603050405020304" pitchFamily="18" charset="0"/>
              </a:rPr>
              <a:t>in your </a:t>
            </a:r>
            <a:r>
              <a:rPr lang="en-US" sz="3600" b="1" dirty="0" smtClean="0">
                <a:solidFill>
                  <a:schemeClr val="bg1"/>
                </a:solidFill>
                <a:ea typeface="Calibri" panose="020F0502020204030204" pitchFamily="34" charset="0"/>
                <a:cs typeface="Times New Roman" panose="02020603050405020304" pitchFamily="18" charset="0"/>
              </a:rPr>
              <a:t>home</a:t>
            </a:r>
          </a:p>
          <a:p>
            <a:pPr marL="630238" marR="0" lvl="0" indent="-346075" fontAlgn="base">
              <a:spcBef>
                <a:spcPts val="600"/>
              </a:spcBef>
              <a:spcAft>
                <a:spcPts val="600"/>
              </a:spcAft>
              <a:buSzPct val="100000"/>
              <a:buFont typeface="Arial" charset="0"/>
              <a:buChar char="•"/>
              <a:tabLst>
                <a:tab pos="690563" algn="l"/>
              </a:tabLst>
            </a:pPr>
            <a:r>
              <a:rPr lang="en-US" sz="3600" b="1" dirty="0" smtClean="0">
                <a:solidFill>
                  <a:srgbClr val="FFC000"/>
                </a:solidFill>
                <a:ea typeface="Calibri" panose="020F0502020204030204" pitchFamily="34" charset="0"/>
                <a:cs typeface="Times New Roman" panose="02020603050405020304" pitchFamily="18" charset="0"/>
              </a:rPr>
              <a:t>Secure</a:t>
            </a:r>
            <a:r>
              <a:rPr lang="en-US" sz="3600" b="1" dirty="0" smtClean="0">
                <a:solidFill>
                  <a:schemeClr val="bg1"/>
                </a:solidFill>
                <a:ea typeface="Calibri" panose="020F0502020204030204" pitchFamily="34" charset="0"/>
                <a:cs typeface="Times New Roman" panose="02020603050405020304" pitchFamily="18" charset="0"/>
              </a:rPr>
              <a:t> your pills</a:t>
            </a:r>
          </a:p>
          <a:p>
            <a:pPr marL="630238" marR="0" lvl="0" indent="-346075" fontAlgn="base">
              <a:spcBef>
                <a:spcPts val="600"/>
              </a:spcBef>
              <a:spcAft>
                <a:spcPts val="600"/>
              </a:spcAft>
              <a:buSzPct val="100000"/>
              <a:buFont typeface="Arial" charset="0"/>
              <a:buChar char="•"/>
              <a:tabLst>
                <a:tab pos="690563" algn="l"/>
              </a:tabLst>
            </a:pPr>
            <a:r>
              <a:rPr lang="en-US" sz="3600" b="1" dirty="0" smtClean="0">
                <a:solidFill>
                  <a:srgbClr val="FFC000"/>
                </a:solidFill>
                <a:ea typeface="Calibri" panose="020F0502020204030204" pitchFamily="34" charset="0"/>
                <a:cs typeface="Times New Roman" panose="02020603050405020304" pitchFamily="18" charset="0"/>
              </a:rPr>
              <a:t>Drop </a:t>
            </a:r>
            <a:r>
              <a:rPr lang="en-US" sz="3600" b="1" dirty="0">
                <a:solidFill>
                  <a:srgbClr val="FFC000"/>
                </a:solidFill>
                <a:ea typeface="Calibri" panose="020F0502020204030204" pitchFamily="34" charset="0"/>
                <a:cs typeface="Times New Roman" panose="02020603050405020304" pitchFamily="18" charset="0"/>
              </a:rPr>
              <a:t>off</a:t>
            </a:r>
            <a:r>
              <a:rPr lang="en-US" sz="3600" b="1" dirty="0">
                <a:solidFill>
                  <a:schemeClr val="bg1"/>
                </a:solidFill>
                <a:ea typeface="Calibri" panose="020F0502020204030204" pitchFamily="34" charset="0"/>
                <a:cs typeface="Times New Roman" panose="02020603050405020304" pitchFamily="18" charset="0"/>
              </a:rPr>
              <a:t> unused pills at a RX Drop-Off </a:t>
            </a:r>
            <a:r>
              <a:rPr lang="en-US" sz="3600" b="1" dirty="0" smtClean="0">
                <a:solidFill>
                  <a:schemeClr val="bg1"/>
                </a:solidFill>
                <a:ea typeface="Calibri" panose="020F0502020204030204" pitchFamily="34" charset="0"/>
                <a:cs typeface="Times New Roman" panose="02020603050405020304" pitchFamily="18" charset="0"/>
              </a:rPr>
              <a:t>Location</a:t>
            </a:r>
          </a:p>
          <a:p>
            <a:pPr marL="630238" marR="0" lvl="0" indent="-346075" fontAlgn="base">
              <a:spcBef>
                <a:spcPts val="600"/>
              </a:spcBef>
              <a:spcAft>
                <a:spcPts val="600"/>
              </a:spcAft>
              <a:buSzPct val="100000"/>
              <a:buFont typeface="Arial" charset="0"/>
              <a:buChar char="•"/>
              <a:tabLst>
                <a:tab pos="690563" algn="l"/>
              </a:tabLst>
            </a:pPr>
            <a:r>
              <a:rPr lang="en-US" sz="3600" b="1" dirty="0" smtClean="0">
                <a:solidFill>
                  <a:srgbClr val="FFC000"/>
                </a:solidFill>
                <a:ea typeface="Calibri" panose="020F0502020204030204" pitchFamily="34" charset="0"/>
                <a:cs typeface="Times New Roman" panose="02020603050405020304" pitchFamily="18" charset="0"/>
              </a:rPr>
              <a:t>Ask</a:t>
            </a:r>
            <a:r>
              <a:rPr lang="en-US" sz="3600" b="1" dirty="0" smtClean="0">
                <a:solidFill>
                  <a:schemeClr val="bg1"/>
                </a:solidFill>
                <a:ea typeface="Calibri" panose="020F0502020204030204" pitchFamily="34" charset="0"/>
                <a:cs typeface="Times New Roman" panose="02020603050405020304" pitchFamily="18" charset="0"/>
              </a:rPr>
              <a:t> </a:t>
            </a:r>
            <a:r>
              <a:rPr lang="en-US" sz="3600" b="1" dirty="0">
                <a:solidFill>
                  <a:schemeClr val="bg1"/>
                </a:solidFill>
                <a:ea typeface="Calibri" panose="020F0502020204030204" pitchFamily="34" charset="0"/>
                <a:cs typeface="Times New Roman" panose="02020603050405020304" pitchFamily="18" charset="0"/>
              </a:rPr>
              <a:t>your friends </a:t>
            </a:r>
            <a:r>
              <a:rPr lang="en-US" sz="3600" b="1" dirty="0" smtClean="0">
                <a:solidFill>
                  <a:schemeClr val="bg1"/>
                </a:solidFill>
                <a:ea typeface="Calibri" panose="020F0502020204030204" pitchFamily="34" charset="0"/>
                <a:cs typeface="Times New Roman" panose="02020603050405020304" pitchFamily="18" charset="0"/>
              </a:rPr>
              <a:t>&amp; family to </a:t>
            </a:r>
            <a:r>
              <a:rPr lang="en-US" sz="3600" b="1" dirty="0">
                <a:solidFill>
                  <a:schemeClr val="bg1"/>
                </a:solidFill>
                <a:ea typeface="Calibri" panose="020F0502020204030204" pitchFamily="34" charset="0"/>
                <a:cs typeface="Times New Roman" panose="02020603050405020304" pitchFamily="18" charset="0"/>
              </a:rPr>
              <a:t>do the </a:t>
            </a:r>
            <a:r>
              <a:rPr lang="en-US" sz="3600" b="1" dirty="0" smtClean="0">
                <a:solidFill>
                  <a:schemeClr val="bg1"/>
                </a:solidFill>
                <a:ea typeface="Calibri" panose="020F0502020204030204" pitchFamily="34" charset="0"/>
                <a:cs typeface="Times New Roman" panose="02020603050405020304" pitchFamily="18" charset="0"/>
              </a:rPr>
              <a:t>same</a:t>
            </a:r>
            <a:endParaRPr lang="en-US" sz="3600" b="1" dirty="0">
              <a:solidFill>
                <a:schemeClr val="bg1"/>
              </a:solidFill>
              <a:ea typeface="Calibri" panose="020F0502020204030204" pitchFamily="34" charset="0"/>
              <a:cs typeface="Times New Roman" panose="02020603050405020304" pitchFamily="18" charset="0"/>
            </a:endParaRPr>
          </a:p>
        </p:txBody>
      </p:sp>
      <p:sp>
        <p:nvSpPr>
          <p:cNvPr id="2" name="Rectangle 1"/>
          <p:cNvSpPr/>
          <p:nvPr/>
        </p:nvSpPr>
        <p:spPr>
          <a:xfrm>
            <a:off x="601000" y="682253"/>
            <a:ext cx="4558940" cy="707886"/>
          </a:xfrm>
          <a:prstGeom prst="rect">
            <a:avLst/>
          </a:prstGeom>
        </p:spPr>
        <p:txBody>
          <a:bodyPr wrap="none">
            <a:spAutoFit/>
          </a:bodyPr>
          <a:lstStyle/>
          <a:p>
            <a:r>
              <a:rPr lang="en-US" sz="4000" b="1" dirty="0" smtClean="0">
                <a:solidFill>
                  <a:srgbClr val="D2ECF2"/>
                </a:solidFill>
                <a:ea typeface="Calibri" panose="020F0502020204030204" pitchFamily="34" charset="0"/>
                <a:cs typeface="Cordia New" panose="020B0304020202020204" pitchFamily="34" charset="-34"/>
              </a:rPr>
              <a:t>Simple steps to </a:t>
            </a:r>
            <a:r>
              <a:rPr lang="en-US" sz="4000" b="1" dirty="0" smtClean="0">
                <a:solidFill>
                  <a:srgbClr val="FFC000"/>
                </a:solidFill>
                <a:ea typeface="Calibri" panose="020F0502020204030204" pitchFamily="34" charset="0"/>
                <a:cs typeface="Cordia New" panose="020B0304020202020204" pitchFamily="34" charset="-34"/>
              </a:rPr>
              <a:t>help</a:t>
            </a:r>
            <a:r>
              <a:rPr lang="en-US" sz="2800" dirty="0" smtClean="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a:t>
            </a:r>
            <a:endParaRPr lang="en-US" sz="2800" dirty="0">
              <a:solidFill>
                <a:schemeClr val="bg1"/>
              </a:solidFill>
            </a:endParaRPr>
          </a:p>
        </p:txBody>
      </p:sp>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7897" y="0"/>
            <a:ext cx="4575857" cy="6856454"/>
          </a:xfrm>
          <a:prstGeom prst="rect">
            <a:avLst/>
          </a:prstGeom>
        </p:spPr>
      </p:pic>
    </p:spTree>
    <p:extLst>
      <p:ext uri="{BB962C8B-B14F-4D97-AF65-F5344CB8AC3E}">
        <p14:creationId xmlns:p14="http://schemas.microsoft.com/office/powerpoint/2010/main" val="39600853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907" y="500062"/>
            <a:ext cx="10515600" cy="1325563"/>
          </a:xfrm>
        </p:spPr>
        <p:txBody>
          <a:bodyPr/>
          <a:lstStyle/>
          <a:p>
            <a:r>
              <a:rPr lang="en-US" b="1" dirty="0">
                <a:solidFill>
                  <a:srgbClr val="FFC000"/>
                </a:solidFill>
                <a:latin typeface="+mn-lt"/>
              </a:rPr>
              <a:t>Safely Dispose </a:t>
            </a:r>
            <a:r>
              <a:rPr lang="en-US" b="1" dirty="0">
                <a:solidFill>
                  <a:schemeClr val="bg1"/>
                </a:solidFill>
                <a:latin typeface="+mn-lt"/>
              </a:rPr>
              <a:t>of Your Prescription </a:t>
            </a:r>
            <a:r>
              <a:rPr lang="en-US" b="1" dirty="0" smtClean="0">
                <a:solidFill>
                  <a:schemeClr val="bg1"/>
                </a:solidFill>
                <a:latin typeface="+mn-lt"/>
              </a:rPr>
              <a:t>Drugs</a:t>
            </a:r>
            <a:endParaRPr lang="en-US" b="1" dirty="0">
              <a:solidFill>
                <a:schemeClr val="bg1"/>
              </a:solidFill>
              <a:latin typeface="+mn-lt"/>
            </a:endParaRPr>
          </a:p>
        </p:txBody>
      </p:sp>
      <p:sp>
        <p:nvSpPr>
          <p:cNvPr id="4" name="Content Placeholder 3"/>
          <p:cNvSpPr>
            <a:spLocks noGrp="1"/>
          </p:cNvSpPr>
          <p:nvPr>
            <p:ph idx="1"/>
          </p:nvPr>
        </p:nvSpPr>
        <p:spPr>
          <a:xfrm>
            <a:off x="838200" y="1825625"/>
            <a:ext cx="10515600" cy="4431983"/>
          </a:xfrm>
          <a:prstGeom prst="rect">
            <a:avLst/>
          </a:prstGeom>
        </p:spPr>
        <p:txBody>
          <a:bodyPr wrap="square">
            <a:spAutoFit/>
          </a:bodyPr>
          <a:lstStyle/>
          <a:p>
            <a:r>
              <a:rPr lang="en-US" sz="3600" b="1" dirty="0" smtClean="0">
                <a:solidFill>
                  <a:schemeClr val="bg1"/>
                </a:solidFill>
              </a:rPr>
              <a:t>The lobby of the Buncombe </a:t>
            </a:r>
            <a:r>
              <a:rPr lang="en-US" sz="3600" b="1" dirty="0">
                <a:solidFill>
                  <a:schemeClr val="bg1"/>
                </a:solidFill>
              </a:rPr>
              <a:t>C</a:t>
            </a:r>
            <a:r>
              <a:rPr lang="en-US" sz="3600" b="1" dirty="0" smtClean="0">
                <a:solidFill>
                  <a:schemeClr val="bg1"/>
                </a:solidFill>
              </a:rPr>
              <a:t>ounty </a:t>
            </a:r>
            <a:r>
              <a:rPr lang="en-US" sz="3600" b="1" dirty="0">
                <a:solidFill>
                  <a:schemeClr val="bg1"/>
                </a:solidFill>
              </a:rPr>
              <a:t>S</a:t>
            </a:r>
            <a:r>
              <a:rPr lang="en-US" sz="3600" b="1" dirty="0" smtClean="0">
                <a:solidFill>
                  <a:schemeClr val="bg1"/>
                </a:solidFill>
              </a:rPr>
              <a:t>heriff’s </a:t>
            </a:r>
            <a:r>
              <a:rPr lang="en-US" sz="3600" b="1" dirty="0">
                <a:solidFill>
                  <a:schemeClr val="bg1"/>
                </a:solidFill>
              </a:rPr>
              <a:t>O</a:t>
            </a:r>
            <a:r>
              <a:rPr lang="en-US" sz="3600" b="1" dirty="0" smtClean="0">
                <a:solidFill>
                  <a:schemeClr val="bg1"/>
                </a:solidFill>
              </a:rPr>
              <a:t>ffice at 339 New </a:t>
            </a:r>
            <a:r>
              <a:rPr lang="en-US" sz="3600" b="1" dirty="0">
                <a:solidFill>
                  <a:schemeClr val="bg1"/>
                </a:solidFill>
              </a:rPr>
              <a:t>L</a:t>
            </a:r>
            <a:r>
              <a:rPr lang="en-US" sz="3600" b="1" dirty="0" smtClean="0">
                <a:solidFill>
                  <a:schemeClr val="bg1"/>
                </a:solidFill>
              </a:rPr>
              <a:t>eicester </a:t>
            </a:r>
            <a:r>
              <a:rPr lang="en-US" sz="3600" b="1" dirty="0">
                <a:solidFill>
                  <a:schemeClr val="bg1"/>
                </a:solidFill>
              </a:rPr>
              <a:t>H</a:t>
            </a:r>
            <a:r>
              <a:rPr lang="en-US" sz="3600" b="1" dirty="0" smtClean="0">
                <a:solidFill>
                  <a:schemeClr val="bg1"/>
                </a:solidFill>
              </a:rPr>
              <a:t>wy</a:t>
            </a:r>
            <a:endParaRPr lang="en-US" sz="3600" dirty="0" smtClean="0">
              <a:solidFill>
                <a:schemeClr val="bg1"/>
              </a:solidFill>
            </a:endParaRPr>
          </a:p>
          <a:p>
            <a:r>
              <a:rPr lang="en-US" sz="3600" b="1" dirty="0" smtClean="0">
                <a:solidFill>
                  <a:schemeClr val="bg1"/>
                </a:solidFill>
              </a:rPr>
              <a:t>The Buncombe County </a:t>
            </a:r>
            <a:r>
              <a:rPr lang="en-US" sz="3600" b="1" dirty="0">
                <a:solidFill>
                  <a:schemeClr val="bg1"/>
                </a:solidFill>
              </a:rPr>
              <a:t>C</a:t>
            </a:r>
            <a:r>
              <a:rPr lang="en-US" sz="3600" b="1" dirty="0" smtClean="0">
                <a:solidFill>
                  <a:schemeClr val="bg1"/>
                </a:solidFill>
              </a:rPr>
              <a:t>ourthouse at 60 Court </a:t>
            </a:r>
            <a:r>
              <a:rPr lang="en-US" sz="3600" b="1" dirty="0">
                <a:solidFill>
                  <a:schemeClr val="bg1"/>
                </a:solidFill>
              </a:rPr>
              <a:t>P</a:t>
            </a:r>
            <a:r>
              <a:rPr lang="en-US" sz="3600" b="1" dirty="0" smtClean="0">
                <a:solidFill>
                  <a:schemeClr val="bg1"/>
                </a:solidFill>
              </a:rPr>
              <a:t>laza</a:t>
            </a:r>
            <a:endParaRPr lang="en-US" sz="3600" dirty="0" smtClean="0">
              <a:solidFill>
                <a:schemeClr val="bg1"/>
              </a:solidFill>
            </a:endParaRPr>
          </a:p>
          <a:p>
            <a:r>
              <a:rPr lang="en-US" sz="3600" b="1" dirty="0" smtClean="0">
                <a:solidFill>
                  <a:schemeClr val="bg1"/>
                </a:solidFill>
              </a:rPr>
              <a:t>Lobby of the </a:t>
            </a:r>
            <a:r>
              <a:rPr lang="en-US" sz="3600" b="1" dirty="0">
                <a:solidFill>
                  <a:schemeClr val="bg1"/>
                </a:solidFill>
              </a:rPr>
              <a:t>A</a:t>
            </a:r>
            <a:r>
              <a:rPr lang="en-US" sz="3600" b="1" dirty="0" smtClean="0">
                <a:solidFill>
                  <a:schemeClr val="bg1"/>
                </a:solidFill>
              </a:rPr>
              <a:t>sheville </a:t>
            </a:r>
            <a:r>
              <a:rPr lang="en-US" sz="3600" b="1" dirty="0">
                <a:solidFill>
                  <a:schemeClr val="bg1"/>
                </a:solidFill>
              </a:rPr>
              <a:t>P</a:t>
            </a:r>
            <a:r>
              <a:rPr lang="en-US" sz="3600" b="1" dirty="0" smtClean="0">
                <a:solidFill>
                  <a:schemeClr val="bg1"/>
                </a:solidFill>
              </a:rPr>
              <a:t>olice </a:t>
            </a:r>
            <a:r>
              <a:rPr lang="en-US" sz="3600" b="1" dirty="0">
                <a:solidFill>
                  <a:schemeClr val="bg1"/>
                </a:solidFill>
              </a:rPr>
              <a:t>D</a:t>
            </a:r>
            <a:r>
              <a:rPr lang="en-US" sz="3600" b="1" dirty="0" smtClean="0">
                <a:solidFill>
                  <a:schemeClr val="bg1"/>
                </a:solidFill>
              </a:rPr>
              <a:t>epartment at 100 Court Plaza  </a:t>
            </a:r>
          </a:p>
          <a:p>
            <a:r>
              <a:rPr lang="en-US" sz="3600" b="1" dirty="0">
                <a:solidFill>
                  <a:schemeClr val="bg1"/>
                </a:solidFill>
              </a:rPr>
              <a:t>Walgreens Pharmacy 1835 Hendersonville Rd. Asheville, NC 28803 </a:t>
            </a:r>
            <a:endParaRPr lang="en-US" sz="3600" dirty="0" smtClean="0">
              <a:solidFill>
                <a:schemeClr val="bg1"/>
              </a:solidFill>
            </a:endParaRPr>
          </a:p>
          <a:p>
            <a:pPr marL="630238" marR="0" lvl="0" indent="-173038" fontAlgn="base">
              <a:spcBef>
                <a:spcPts val="600"/>
              </a:spcBef>
              <a:spcAft>
                <a:spcPts val="600"/>
              </a:spcAft>
              <a:buSzPct val="100000"/>
              <a:buFont typeface="Arial" charset="0"/>
              <a:buChar char="•"/>
              <a:tabLst>
                <a:tab pos="690563" algn="l"/>
              </a:tabLst>
            </a:pPr>
            <a:endParaRPr lang="en-US" b="1" dirty="0">
              <a:solidFill>
                <a:schemeClr val="bg1"/>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42331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878" y="1112376"/>
            <a:ext cx="10515600" cy="1325563"/>
          </a:xfrm>
        </p:spPr>
        <p:txBody>
          <a:bodyPr/>
          <a:lstStyle/>
          <a:p>
            <a:r>
              <a:rPr lang="en-US" b="1" dirty="0" smtClean="0">
                <a:solidFill>
                  <a:srgbClr val="FFC000"/>
                </a:solidFill>
                <a:latin typeface="+mn-lt"/>
              </a:rPr>
              <a:t>Get help </a:t>
            </a:r>
            <a:r>
              <a:rPr lang="en-US" b="1" dirty="0" smtClean="0">
                <a:solidFill>
                  <a:srgbClr val="D2ECF2"/>
                </a:solidFill>
                <a:latin typeface="+mn-lt"/>
              </a:rPr>
              <a:t>for yourself or loved ones.</a:t>
            </a:r>
            <a:endParaRPr lang="en-US" b="1" dirty="0">
              <a:solidFill>
                <a:srgbClr val="D2ECF2"/>
              </a:solidFill>
              <a:latin typeface="+mn-lt"/>
            </a:endParaRPr>
          </a:p>
        </p:txBody>
      </p:sp>
      <p:sp>
        <p:nvSpPr>
          <p:cNvPr id="4" name="Content Placeholder 3"/>
          <p:cNvSpPr>
            <a:spLocks noGrp="1"/>
          </p:cNvSpPr>
          <p:nvPr>
            <p:ph idx="1"/>
          </p:nvPr>
        </p:nvSpPr>
        <p:spPr>
          <a:xfrm>
            <a:off x="838200" y="2730193"/>
            <a:ext cx="10515600" cy="1467068"/>
          </a:xfrm>
          <a:prstGeom prst="rect">
            <a:avLst/>
          </a:prstGeom>
        </p:spPr>
        <p:txBody>
          <a:bodyPr wrap="square">
            <a:spAutoFit/>
          </a:bodyPr>
          <a:lstStyle/>
          <a:p>
            <a:r>
              <a:rPr lang="en-US" sz="5400" dirty="0">
                <a:solidFill>
                  <a:schemeClr val="bg1"/>
                </a:solidFill>
              </a:rPr>
              <a:t>Call </a:t>
            </a:r>
            <a:r>
              <a:rPr lang="en-US" sz="5400" dirty="0" smtClean="0">
                <a:solidFill>
                  <a:schemeClr val="bg1"/>
                </a:solidFill>
              </a:rPr>
              <a:t>VAYA Health at </a:t>
            </a:r>
            <a:r>
              <a:rPr lang="en-US" sz="5400" b="1" dirty="0" smtClean="0">
                <a:solidFill>
                  <a:schemeClr val="bg1"/>
                </a:solidFill>
              </a:rPr>
              <a:t>1-800-849-6127</a:t>
            </a:r>
          </a:p>
          <a:p>
            <a:pPr marL="0" indent="0">
              <a:buNone/>
            </a:pPr>
            <a:endParaRPr lang="en-US" sz="3600" dirty="0" smtClean="0">
              <a:solidFill>
                <a:schemeClr val="bg1"/>
              </a:solidFill>
            </a:endParaRPr>
          </a:p>
        </p:txBody>
      </p:sp>
    </p:spTree>
    <p:extLst>
      <p:ext uri="{BB962C8B-B14F-4D97-AF65-F5344CB8AC3E}">
        <p14:creationId xmlns:p14="http://schemas.microsoft.com/office/powerpoint/2010/main" val="20037340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dirty="0">
                <a:solidFill>
                  <a:schemeClr val="bg1"/>
                </a:solidFill>
              </a:rPr>
              <a:t>Syringe </a:t>
            </a:r>
            <a:r>
              <a:rPr lang="en-US" b="1" dirty="0" smtClean="0">
                <a:solidFill>
                  <a:schemeClr val="bg1"/>
                </a:solidFill>
              </a:rPr>
              <a:t>Exchange and Disposal: </a:t>
            </a:r>
            <a:r>
              <a:rPr lang="en-US" dirty="0" smtClean="0">
                <a:solidFill>
                  <a:schemeClr val="bg1"/>
                </a:solidFill>
              </a:rPr>
              <a:t>The </a:t>
            </a:r>
            <a:r>
              <a:rPr lang="en-US" dirty="0">
                <a:solidFill>
                  <a:schemeClr val="bg1"/>
                </a:solidFill>
              </a:rPr>
              <a:t>Steady Collective can be contacted at </a:t>
            </a:r>
            <a:r>
              <a:rPr lang="en-US" dirty="0">
                <a:solidFill>
                  <a:schemeClr val="bg1"/>
                </a:solidFill>
                <a:hlinkClick r:id="rId2"/>
              </a:rPr>
              <a:t>steady@thesteadycollective.org</a:t>
            </a:r>
            <a:endParaRPr lang="en-US" dirty="0">
              <a:solidFill>
                <a:schemeClr val="bg1"/>
              </a:solidFill>
            </a:endParaRPr>
          </a:p>
          <a:p>
            <a:pPr marL="0" indent="0">
              <a:buNone/>
            </a:pPr>
            <a:endParaRPr lang="en-US" b="1" dirty="0" smtClean="0">
              <a:solidFill>
                <a:schemeClr val="bg1"/>
              </a:solidFill>
            </a:endParaRPr>
          </a:p>
          <a:p>
            <a:pPr marL="0" indent="0">
              <a:buNone/>
            </a:pPr>
            <a:r>
              <a:rPr lang="en-US" b="1" dirty="0" smtClean="0">
                <a:solidFill>
                  <a:schemeClr val="bg1"/>
                </a:solidFill>
              </a:rPr>
              <a:t>Free </a:t>
            </a:r>
            <a:r>
              <a:rPr lang="en-US" b="1" dirty="0">
                <a:solidFill>
                  <a:schemeClr val="bg1"/>
                </a:solidFill>
              </a:rPr>
              <a:t>HIV and </a:t>
            </a:r>
            <a:r>
              <a:rPr lang="en-US" b="1" dirty="0" err="1">
                <a:solidFill>
                  <a:schemeClr val="bg1"/>
                </a:solidFill>
              </a:rPr>
              <a:t>Hep</a:t>
            </a:r>
            <a:r>
              <a:rPr lang="en-US" b="1" dirty="0">
                <a:solidFill>
                  <a:schemeClr val="bg1"/>
                </a:solidFill>
              </a:rPr>
              <a:t> C Testing: </a:t>
            </a:r>
            <a:r>
              <a:rPr lang="en-US" dirty="0">
                <a:solidFill>
                  <a:schemeClr val="bg1"/>
                </a:solidFill>
              </a:rPr>
              <a:t>WNCAP can be reached at (828) 252-7489 or by email at </a:t>
            </a:r>
            <a:r>
              <a:rPr lang="en-US" dirty="0">
                <a:solidFill>
                  <a:schemeClr val="bg1"/>
                </a:solidFill>
                <a:hlinkClick r:id="rId3"/>
              </a:rPr>
              <a:t>wncap@wncap.org</a:t>
            </a:r>
            <a:endParaRPr lang="en-US" dirty="0">
              <a:solidFill>
                <a:schemeClr val="bg1"/>
              </a:solidFill>
            </a:endParaRPr>
          </a:p>
          <a:p>
            <a:endParaRPr lang="en-US" dirty="0">
              <a:solidFill>
                <a:schemeClr val="bg1"/>
              </a:solidFill>
            </a:endParaRPr>
          </a:p>
          <a:p>
            <a:pPr marL="0" indent="0">
              <a:buNone/>
            </a:pPr>
            <a:r>
              <a:rPr lang="en-US" b="1" dirty="0">
                <a:solidFill>
                  <a:schemeClr val="bg1"/>
                </a:solidFill>
              </a:rPr>
              <a:t>STD Testing &amp; Family Planning -</a:t>
            </a:r>
            <a:r>
              <a:rPr lang="en-US" dirty="0">
                <a:solidFill>
                  <a:schemeClr val="bg1"/>
                </a:solidFill>
              </a:rPr>
              <a:t>Buncombe County Health Department: (828) 250-5000</a:t>
            </a:r>
          </a:p>
          <a:p>
            <a:endParaRPr lang="en-US" dirty="0"/>
          </a:p>
        </p:txBody>
      </p:sp>
      <p:sp>
        <p:nvSpPr>
          <p:cNvPr id="4" name="Title 1"/>
          <p:cNvSpPr>
            <a:spLocks noGrp="1"/>
          </p:cNvSpPr>
          <p:nvPr>
            <p:ph type="title"/>
          </p:nvPr>
        </p:nvSpPr>
        <p:spPr>
          <a:xfrm>
            <a:off x="765772" y="374179"/>
            <a:ext cx="10515600" cy="1325563"/>
          </a:xfrm>
        </p:spPr>
        <p:txBody>
          <a:bodyPr/>
          <a:lstStyle/>
          <a:p>
            <a:r>
              <a:rPr lang="en-US" b="1" dirty="0" smtClean="0">
                <a:solidFill>
                  <a:srgbClr val="FFC000"/>
                </a:solidFill>
                <a:latin typeface="+mn-lt"/>
              </a:rPr>
              <a:t>Protect </a:t>
            </a:r>
            <a:r>
              <a:rPr lang="en-US" b="1" dirty="0" smtClean="0">
                <a:solidFill>
                  <a:srgbClr val="D2ECF2"/>
                </a:solidFill>
                <a:latin typeface="+mn-lt"/>
              </a:rPr>
              <a:t>yourself and others:</a:t>
            </a:r>
            <a:endParaRPr lang="en-US" b="1" dirty="0">
              <a:solidFill>
                <a:srgbClr val="D2ECF2"/>
              </a:solidFill>
              <a:latin typeface="+mn-lt"/>
            </a:endParaRPr>
          </a:p>
        </p:txBody>
      </p:sp>
    </p:spTree>
    <p:extLst>
      <p:ext uri="{BB962C8B-B14F-4D97-AF65-F5344CB8AC3E}">
        <p14:creationId xmlns:p14="http://schemas.microsoft.com/office/powerpoint/2010/main" val="14972966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23E6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p:spPr>
        <p:txBody>
          <a:bodyPr>
            <a:normAutofit/>
          </a:bodyPr>
          <a:lstStyle/>
          <a:p>
            <a:r>
              <a:rPr lang="en-US" sz="5400" b="1" dirty="0" smtClean="0">
                <a:solidFill>
                  <a:schemeClr val="accent4"/>
                </a:solidFill>
                <a:latin typeface="+mn-lt"/>
              </a:rPr>
              <a:t>3 ways </a:t>
            </a:r>
            <a:r>
              <a:rPr lang="en-US" sz="5400" dirty="0" smtClean="0">
                <a:solidFill>
                  <a:srgbClr val="D2ECF2"/>
                </a:solidFill>
                <a:latin typeface="+mn-lt"/>
              </a:rPr>
              <a:t>each of us can help:</a:t>
            </a:r>
            <a:endParaRPr lang="en-US" sz="5400" dirty="0">
              <a:solidFill>
                <a:srgbClr val="D2ECF2"/>
              </a:solidFill>
              <a:latin typeface="+mn-lt"/>
            </a:endParaRPr>
          </a:p>
        </p:txBody>
      </p:sp>
      <p:sp>
        <p:nvSpPr>
          <p:cNvPr id="3" name="Content Placeholder 2"/>
          <p:cNvSpPr>
            <a:spLocks noGrp="1"/>
          </p:cNvSpPr>
          <p:nvPr>
            <p:ph idx="1"/>
          </p:nvPr>
        </p:nvSpPr>
        <p:spPr>
          <a:xfrm>
            <a:off x="838200" y="1481496"/>
            <a:ext cx="10515600" cy="4351338"/>
          </a:xfrm>
        </p:spPr>
        <p:txBody>
          <a:bodyPr>
            <a:normAutofit fontScale="92500" lnSpcReduction="20000"/>
          </a:bodyPr>
          <a:lstStyle/>
          <a:p>
            <a:pPr marL="514350" indent="-514350">
              <a:lnSpc>
                <a:spcPct val="100000"/>
              </a:lnSpc>
              <a:spcBef>
                <a:spcPts val="1600"/>
              </a:spcBef>
              <a:spcAft>
                <a:spcPts val="1200"/>
              </a:spcAft>
              <a:buFont typeface="+mj-lt"/>
              <a:buAutoNum type="arabicPeriod"/>
            </a:pPr>
            <a:endParaRPr lang="en-US" sz="3200" dirty="0" smtClean="0">
              <a:solidFill>
                <a:schemeClr val="bg1"/>
              </a:solidFill>
            </a:endParaRPr>
          </a:p>
          <a:p>
            <a:pPr marL="514350" indent="-514350">
              <a:lnSpc>
                <a:spcPct val="100000"/>
              </a:lnSpc>
              <a:spcBef>
                <a:spcPts val="1600"/>
              </a:spcBef>
              <a:spcAft>
                <a:spcPts val="1200"/>
              </a:spcAft>
              <a:buFont typeface="+mj-lt"/>
              <a:buAutoNum type="arabicPeriod"/>
            </a:pPr>
            <a:r>
              <a:rPr lang="en-US" sz="3200" dirty="0" smtClean="0">
                <a:solidFill>
                  <a:schemeClr val="bg1"/>
                </a:solidFill>
              </a:rPr>
              <a:t>Talk about this as a health epidemic to your children and friends.</a:t>
            </a:r>
          </a:p>
          <a:p>
            <a:pPr marL="514350" indent="-514350">
              <a:lnSpc>
                <a:spcPct val="100000"/>
              </a:lnSpc>
              <a:spcBef>
                <a:spcPts val="1600"/>
              </a:spcBef>
              <a:spcAft>
                <a:spcPts val="1200"/>
              </a:spcAft>
              <a:buFont typeface="+mj-lt"/>
              <a:buAutoNum type="arabicPeriod"/>
            </a:pPr>
            <a:r>
              <a:rPr lang="en-US" sz="3200" dirty="0" smtClean="0">
                <a:solidFill>
                  <a:schemeClr val="bg1"/>
                </a:solidFill>
              </a:rPr>
              <a:t>Know the signs and symptoms of addiction and support those who want to begin their recovery.</a:t>
            </a:r>
          </a:p>
          <a:p>
            <a:pPr marL="514350" indent="-514350">
              <a:lnSpc>
                <a:spcPct val="100000"/>
              </a:lnSpc>
              <a:spcBef>
                <a:spcPts val="1600"/>
              </a:spcBef>
              <a:spcAft>
                <a:spcPts val="1200"/>
              </a:spcAft>
              <a:buFont typeface="+mj-lt"/>
              <a:buAutoNum type="arabicPeriod"/>
            </a:pPr>
            <a:r>
              <a:rPr lang="en-US" sz="3200" dirty="0" smtClean="0">
                <a:solidFill>
                  <a:schemeClr val="bg1"/>
                </a:solidFill>
              </a:rPr>
              <a:t>Decrease </a:t>
            </a:r>
            <a:r>
              <a:rPr lang="en-US" sz="3200" dirty="0">
                <a:solidFill>
                  <a:schemeClr val="bg1"/>
                </a:solidFill>
              </a:rPr>
              <a:t>the number of painkillers in use in our community. Ask your doctor for other ways to deal with pain. Secure your painkillers. Safely dispose </a:t>
            </a:r>
            <a:r>
              <a:rPr lang="en-US" sz="3200" dirty="0" smtClean="0">
                <a:solidFill>
                  <a:schemeClr val="bg1"/>
                </a:solidFill>
              </a:rPr>
              <a:t>of unused </a:t>
            </a:r>
            <a:r>
              <a:rPr lang="en-US" sz="3200" dirty="0">
                <a:solidFill>
                  <a:schemeClr val="bg1"/>
                </a:solidFill>
              </a:rPr>
              <a:t>painkillers. </a:t>
            </a:r>
          </a:p>
          <a:p>
            <a:pPr marL="0" indent="0">
              <a:lnSpc>
                <a:spcPct val="100000"/>
              </a:lnSpc>
              <a:spcBef>
                <a:spcPts val="1600"/>
              </a:spcBef>
              <a:spcAft>
                <a:spcPts val="1200"/>
              </a:spcAft>
              <a:buNone/>
            </a:pPr>
            <a:endParaRPr lang="en-US" sz="3200" dirty="0">
              <a:solidFill>
                <a:schemeClr val="bg1"/>
              </a:solidFill>
            </a:endParaRPr>
          </a:p>
        </p:txBody>
      </p:sp>
    </p:spTree>
    <p:extLst>
      <p:ext uri="{BB962C8B-B14F-4D97-AF65-F5344CB8AC3E}">
        <p14:creationId xmlns:p14="http://schemas.microsoft.com/office/powerpoint/2010/main" val="11473966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5458" y="2743200"/>
            <a:ext cx="9507071" cy="1754326"/>
          </a:xfrm>
          <a:prstGeom prst="rect">
            <a:avLst/>
          </a:prstGeom>
          <a:noFill/>
        </p:spPr>
        <p:txBody>
          <a:bodyPr wrap="square" rtlCol="0">
            <a:spAutoFit/>
          </a:bodyPr>
          <a:lstStyle/>
          <a:p>
            <a:r>
              <a:rPr lang="en-US" sz="5400" b="1" dirty="0" smtClean="0">
                <a:solidFill>
                  <a:srgbClr val="123E6D"/>
                </a:solidFill>
              </a:rPr>
              <a:t>What will you do to stop this epidemic?</a:t>
            </a:r>
          </a:p>
        </p:txBody>
      </p:sp>
      <p:sp>
        <p:nvSpPr>
          <p:cNvPr id="3" name="Rectangle 2"/>
          <p:cNvSpPr/>
          <p:nvPr/>
        </p:nvSpPr>
        <p:spPr>
          <a:xfrm>
            <a:off x="-201706" y="0"/>
            <a:ext cx="12653682" cy="2084294"/>
          </a:xfrm>
          <a:prstGeom prst="rect">
            <a:avLst/>
          </a:prstGeom>
          <a:solidFill>
            <a:srgbClr val="123E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45457" y="-839583"/>
            <a:ext cx="9507071" cy="2923877"/>
          </a:xfrm>
          <a:prstGeom prst="rect">
            <a:avLst/>
          </a:prstGeom>
          <a:noFill/>
        </p:spPr>
        <p:txBody>
          <a:bodyPr wrap="square" rtlCol="0">
            <a:spAutoFit/>
          </a:bodyPr>
          <a:lstStyle/>
          <a:p>
            <a:r>
              <a:rPr lang="en-US" sz="16600" b="1" dirty="0" smtClean="0">
                <a:solidFill>
                  <a:srgbClr val="FFC000"/>
                </a:solidFill>
              </a:rPr>
              <a:t>…</a:t>
            </a:r>
            <a:r>
              <a:rPr lang="en-US" sz="5400" b="1" dirty="0" smtClean="0">
                <a:solidFill>
                  <a:srgbClr val="123E6D"/>
                </a:solidFill>
              </a:rPr>
              <a:t> </a:t>
            </a:r>
          </a:p>
          <a:p>
            <a:endParaRPr lang="en-US" dirty="0" smtClean="0"/>
          </a:p>
        </p:txBody>
      </p:sp>
    </p:spTree>
    <p:extLst>
      <p:ext uri="{BB962C8B-B14F-4D97-AF65-F5344CB8AC3E}">
        <p14:creationId xmlns:p14="http://schemas.microsoft.com/office/powerpoint/2010/main" val="23446586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522" y="1437597"/>
            <a:ext cx="10515600" cy="1325563"/>
          </a:xfrm>
        </p:spPr>
        <p:txBody>
          <a:bodyPr>
            <a:normAutofit fontScale="90000"/>
          </a:bodyPr>
          <a:lstStyle/>
          <a:p>
            <a:r>
              <a:rPr lang="en-US" sz="4800" b="1" dirty="0" smtClean="0">
                <a:solidFill>
                  <a:schemeClr val="accent4"/>
                </a:solidFill>
              </a:rPr>
              <a:t>Want to help spread this information? You can.  </a:t>
            </a:r>
            <a:endParaRPr lang="en-US" sz="4800" b="1" dirty="0">
              <a:solidFill>
                <a:schemeClr val="accent4"/>
              </a:solidFill>
            </a:endParaRPr>
          </a:p>
        </p:txBody>
      </p:sp>
      <p:sp>
        <p:nvSpPr>
          <p:cNvPr id="3" name="Content Placeholder 2"/>
          <p:cNvSpPr>
            <a:spLocks noGrp="1"/>
          </p:cNvSpPr>
          <p:nvPr>
            <p:ph idx="1"/>
          </p:nvPr>
        </p:nvSpPr>
        <p:spPr>
          <a:xfrm>
            <a:off x="828368" y="3034993"/>
            <a:ext cx="10515600" cy="1500793"/>
          </a:xfrm>
        </p:spPr>
        <p:txBody>
          <a:bodyPr>
            <a:normAutofit/>
          </a:bodyPr>
          <a:lstStyle/>
          <a:p>
            <a:pPr marL="0" indent="0">
              <a:buNone/>
            </a:pPr>
            <a:r>
              <a:rPr lang="en-US" sz="3200" dirty="0" smtClean="0">
                <a:solidFill>
                  <a:schemeClr val="bg1"/>
                </a:solidFill>
              </a:rPr>
              <a:t>Please contact </a:t>
            </a:r>
            <a:r>
              <a:rPr lang="en-US" sz="3200" dirty="0" smtClean="0">
                <a:solidFill>
                  <a:schemeClr val="accent4"/>
                </a:solidFill>
                <a:hlinkClick r:id="rId3"/>
              </a:rPr>
              <a:t>hhspio@buncombecounty.org</a:t>
            </a:r>
            <a:r>
              <a:rPr lang="en-US" sz="3200" dirty="0" smtClean="0">
                <a:solidFill>
                  <a:schemeClr val="accent4"/>
                </a:solidFill>
              </a:rPr>
              <a:t> </a:t>
            </a:r>
            <a:r>
              <a:rPr lang="en-US" sz="3200" dirty="0" smtClean="0">
                <a:solidFill>
                  <a:schemeClr val="bg1"/>
                </a:solidFill>
              </a:rPr>
              <a:t>to schedule a presentation in your community. </a:t>
            </a:r>
            <a:endParaRPr lang="en-US" sz="3200" dirty="0">
              <a:solidFill>
                <a:schemeClr val="bg1"/>
              </a:solidFill>
            </a:endParaRPr>
          </a:p>
        </p:txBody>
      </p:sp>
    </p:spTree>
    <p:extLst>
      <p:ext uri="{BB962C8B-B14F-4D97-AF65-F5344CB8AC3E}">
        <p14:creationId xmlns:p14="http://schemas.microsoft.com/office/powerpoint/2010/main" val="3482526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23E6D"/>
        </a:solidFill>
        <a:effectLst/>
      </p:bgPr>
    </p:bg>
    <p:spTree>
      <p:nvGrpSpPr>
        <p:cNvPr id="1" name=""/>
        <p:cNvGrpSpPr/>
        <p:nvPr/>
      </p:nvGrpSpPr>
      <p:grpSpPr>
        <a:xfrm>
          <a:off x="0" y="0"/>
          <a:ext cx="0" cy="0"/>
          <a:chOff x="0" y="0"/>
          <a:chExt cx="0" cy="0"/>
        </a:xfrm>
      </p:grpSpPr>
      <p:sp>
        <p:nvSpPr>
          <p:cNvPr id="2" name="TextBox 1"/>
          <p:cNvSpPr txBox="1"/>
          <p:nvPr/>
        </p:nvSpPr>
        <p:spPr>
          <a:xfrm>
            <a:off x="1132667" y="1401266"/>
            <a:ext cx="9782827" cy="1938992"/>
          </a:xfrm>
          <a:prstGeom prst="rect">
            <a:avLst/>
          </a:prstGeom>
          <a:noFill/>
        </p:spPr>
        <p:txBody>
          <a:bodyPr wrap="square" rtlCol="0">
            <a:spAutoFit/>
          </a:bodyPr>
          <a:lstStyle/>
          <a:p>
            <a:pPr fontAlgn="base"/>
            <a:r>
              <a:rPr lang="en-US" sz="4000" dirty="0" smtClean="0">
                <a:solidFill>
                  <a:schemeClr val="bg1"/>
                </a:solidFill>
                <a:latin typeface="Franklin Gothic Medium" panose="020B0603020102020204" pitchFamily="34" charset="0"/>
              </a:rPr>
              <a:t>The </a:t>
            </a:r>
            <a:r>
              <a:rPr lang="en-US" sz="4000" dirty="0">
                <a:solidFill>
                  <a:schemeClr val="bg1"/>
                </a:solidFill>
                <a:latin typeface="Franklin Gothic Medium" panose="020B0603020102020204" pitchFamily="34" charset="0"/>
              </a:rPr>
              <a:t>United States has 4.6% of the world’s population, </a:t>
            </a:r>
            <a:r>
              <a:rPr lang="en-US" sz="4000" b="1" dirty="0">
                <a:solidFill>
                  <a:schemeClr val="accent4"/>
                </a:solidFill>
                <a:latin typeface="Franklin Gothic Medium" panose="020B0603020102020204" pitchFamily="34" charset="0"/>
              </a:rPr>
              <a:t>yet we use 80% of the </a:t>
            </a:r>
            <a:r>
              <a:rPr lang="en-US" sz="4000" b="1" dirty="0" smtClean="0">
                <a:solidFill>
                  <a:schemeClr val="accent4"/>
                </a:solidFill>
                <a:latin typeface="Franklin Gothic Medium" panose="020B0603020102020204" pitchFamily="34" charset="0"/>
              </a:rPr>
              <a:t>world’s opioids.</a:t>
            </a:r>
            <a:r>
              <a:rPr lang="en-US" sz="1100" b="1" dirty="0">
                <a:solidFill>
                  <a:schemeClr val="accent4"/>
                </a:solidFill>
                <a:latin typeface="Franklin Gothic Medium" panose="020B0603020102020204" pitchFamily="34" charset="0"/>
              </a:rPr>
              <a:t>1</a:t>
            </a:r>
            <a:r>
              <a:rPr lang="en-US" sz="1000" b="1" dirty="0" smtClean="0">
                <a:solidFill>
                  <a:schemeClr val="accent4"/>
                </a:solidFill>
                <a:latin typeface="Franklin Gothic Medium" panose="020B0603020102020204" pitchFamily="34" charset="0"/>
              </a:rPr>
              <a:t> </a:t>
            </a:r>
            <a:endParaRPr lang="en-US" sz="2400" b="1" dirty="0">
              <a:solidFill>
                <a:schemeClr val="accent4"/>
              </a:solidFill>
              <a:latin typeface="Franklin Gothic Medium" panose="020B0603020102020204" pitchFamily="34" charset="0"/>
            </a:endParaRPr>
          </a:p>
        </p:txBody>
      </p:sp>
    </p:spTree>
    <p:extLst>
      <p:ext uri="{BB962C8B-B14F-4D97-AF65-F5344CB8AC3E}">
        <p14:creationId xmlns:p14="http://schemas.microsoft.com/office/powerpoint/2010/main" val="6355526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905" y="830346"/>
            <a:ext cx="10515600" cy="1325563"/>
          </a:xfrm>
        </p:spPr>
        <p:txBody>
          <a:bodyPr/>
          <a:lstStyle/>
          <a:p>
            <a:r>
              <a:rPr lang="en-US" b="1" dirty="0" smtClean="0">
                <a:solidFill>
                  <a:schemeClr val="bg1"/>
                </a:solidFill>
                <a:latin typeface="+mn-lt"/>
              </a:rPr>
              <a:t>Sources</a:t>
            </a:r>
            <a:endParaRPr lang="en-US" b="1" dirty="0">
              <a:solidFill>
                <a:schemeClr val="bg1"/>
              </a:solidFill>
              <a:latin typeface="+mn-lt"/>
            </a:endParaRPr>
          </a:p>
        </p:txBody>
      </p:sp>
      <p:sp>
        <p:nvSpPr>
          <p:cNvPr id="3" name="Content Placeholder 2"/>
          <p:cNvSpPr>
            <a:spLocks noGrp="1"/>
          </p:cNvSpPr>
          <p:nvPr>
            <p:ph idx="1"/>
          </p:nvPr>
        </p:nvSpPr>
        <p:spPr>
          <a:xfrm>
            <a:off x="838200" y="1937920"/>
            <a:ext cx="10515600" cy="4351338"/>
          </a:xfrm>
        </p:spPr>
        <p:txBody>
          <a:bodyPr>
            <a:normAutofit/>
          </a:bodyPr>
          <a:lstStyle/>
          <a:p>
            <a:pPr marL="514350" indent="-514350">
              <a:buAutoNum type="arabicPeriod"/>
            </a:pPr>
            <a:r>
              <a:rPr lang="en-US" sz="1400" dirty="0" smtClean="0">
                <a:solidFill>
                  <a:schemeClr val="bg1"/>
                </a:solidFill>
                <a:ea typeface="Calibri" panose="020F0502020204030204" pitchFamily="34" charset="0"/>
              </a:rPr>
              <a:t>Seya </a:t>
            </a:r>
            <a:r>
              <a:rPr lang="en-US" sz="1400" dirty="0">
                <a:solidFill>
                  <a:schemeClr val="bg1"/>
                </a:solidFill>
                <a:ea typeface="Calibri" panose="020F0502020204030204" pitchFamily="34" charset="0"/>
              </a:rPr>
              <a:t>M-J, </a:t>
            </a:r>
            <a:r>
              <a:rPr lang="en-US" sz="1400" dirty="0" err="1">
                <a:solidFill>
                  <a:schemeClr val="bg1"/>
                </a:solidFill>
                <a:ea typeface="Calibri" panose="020F0502020204030204" pitchFamily="34" charset="0"/>
              </a:rPr>
              <a:t>Gelders</a:t>
            </a:r>
            <a:r>
              <a:rPr lang="en-US" sz="1400" dirty="0">
                <a:solidFill>
                  <a:schemeClr val="bg1"/>
                </a:solidFill>
                <a:ea typeface="Calibri" panose="020F0502020204030204" pitchFamily="34" charset="0"/>
              </a:rPr>
              <a:t> SF a M, </a:t>
            </a:r>
            <a:r>
              <a:rPr lang="en-US" sz="1400" dirty="0" err="1">
                <a:solidFill>
                  <a:schemeClr val="bg1"/>
                </a:solidFill>
                <a:ea typeface="Calibri" panose="020F0502020204030204" pitchFamily="34" charset="0"/>
              </a:rPr>
              <a:t>Achara</a:t>
            </a:r>
            <a:r>
              <a:rPr lang="en-US" sz="1400" dirty="0">
                <a:solidFill>
                  <a:schemeClr val="bg1"/>
                </a:solidFill>
                <a:ea typeface="Calibri" panose="020F0502020204030204" pitchFamily="34" charset="0"/>
              </a:rPr>
              <a:t> OU, </a:t>
            </a:r>
            <a:r>
              <a:rPr lang="en-US" sz="1400" dirty="0" err="1">
                <a:solidFill>
                  <a:schemeClr val="bg1"/>
                </a:solidFill>
                <a:ea typeface="Calibri" panose="020F0502020204030204" pitchFamily="34" charset="0"/>
              </a:rPr>
              <a:t>Milani</a:t>
            </a:r>
            <a:r>
              <a:rPr lang="en-US" sz="1400" dirty="0">
                <a:solidFill>
                  <a:schemeClr val="bg1"/>
                </a:solidFill>
                <a:ea typeface="Calibri" panose="020F0502020204030204" pitchFamily="34" charset="0"/>
              </a:rPr>
              <a:t> B, </a:t>
            </a:r>
            <a:r>
              <a:rPr lang="en-US" sz="1400" dirty="0" err="1">
                <a:solidFill>
                  <a:schemeClr val="bg1"/>
                </a:solidFill>
                <a:ea typeface="Calibri" panose="020F0502020204030204" pitchFamily="34" charset="0"/>
              </a:rPr>
              <a:t>Scholten</a:t>
            </a:r>
            <a:r>
              <a:rPr lang="en-US" sz="1400" dirty="0">
                <a:solidFill>
                  <a:schemeClr val="bg1"/>
                </a:solidFill>
                <a:ea typeface="Calibri" panose="020F0502020204030204" pitchFamily="34" charset="0"/>
              </a:rPr>
              <a:t> WK. A first comparison between the consumption of and the need for opioid analgesics at country, regional, and global levels. </a:t>
            </a:r>
            <a:r>
              <a:rPr lang="en-US" sz="1400" i="1" dirty="0">
                <a:solidFill>
                  <a:schemeClr val="bg1"/>
                </a:solidFill>
                <a:ea typeface="Calibri" panose="020F0502020204030204" pitchFamily="34" charset="0"/>
              </a:rPr>
              <a:t>J Pain </a:t>
            </a:r>
            <a:r>
              <a:rPr lang="en-US" sz="1400" i="1" dirty="0" err="1">
                <a:solidFill>
                  <a:schemeClr val="bg1"/>
                </a:solidFill>
                <a:ea typeface="Calibri" panose="020F0502020204030204" pitchFamily="34" charset="0"/>
              </a:rPr>
              <a:t>Palliat</a:t>
            </a:r>
            <a:r>
              <a:rPr lang="en-US" sz="1400" i="1" dirty="0">
                <a:solidFill>
                  <a:schemeClr val="bg1"/>
                </a:solidFill>
                <a:ea typeface="Calibri" panose="020F0502020204030204" pitchFamily="34" charset="0"/>
              </a:rPr>
              <a:t> Care </a:t>
            </a:r>
            <a:r>
              <a:rPr lang="en-US" sz="1400" i="1" dirty="0" err="1">
                <a:solidFill>
                  <a:schemeClr val="bg1"/>
                </a:solidFill>
                <a:ea typeface="Calibri" panose="020F0502020204030204" pitchFamily="34" charset="0"/>
              </a:rPr>
              <a:t>Pharmacother</a:t>
            </a:r>
            <a:r>
              <a:rPr lang="en-US" sz="1400" dirty="0">
                <a:solidFill>
                  <a:schemeClr val="bg1"/>
                </a:solidFill>
                <a:ea typeface="Calibri" panose="020F0502020204030204" pitchFamily="34" charset="0"/>
              </a:rPr>
              <a:t>. 2011;25(1):6-18. doi:10.3109/15360288.2010.536307</a:t>
            </a:r>
            <a:r>
              <a:rPr lang="en-US" sz="1400" dirty="0" smtClean="0">
                <a:solidFill>
                  <a:schemeClr val="bg1"/>
                </a:solidFill>
                <a:ea typeface="Calibri" panose="020F0502020204030204" pitchFamily="34" charset="0"/>
              </a:rPr>
              <a:t>.</a:t>
            </a:r>
          </a:p>
          <a:p>
            <a:pPr marL="514350" indent="-514350">
              <a:buFont typeface="Arial" panose="020B0604020202020204" pitchFamily="34" charset="0"/>
              <a:buAutoNum type="arabicPeriod"/>
            </a:pPr>
            <a:r>
              <a:rPr lang="en-US" sz="1400" dirty="0">
                <a:solidFill>
                  <a:schemeClr val="bg1"/>
                </a:solidFill>
                <a:hlinkClick r:id="rId2"/>
              </a:rPr>
              <a:t>https://</a:t>
            </a:r>
            <a:r>
              <a:rPr lang="en-US" sz="1400" dirty="0" smtClean="0">
                <a:solidFill>
                  <a:schemeClr val="bg1"/>
                </a:solidFill>
                <a:hlinkClick r:id="rId2"/>
              </a:rPr>
              <a:t>www.ncdhhs.gov/divisions/mhddsas/ncdcu/prescription-rates-by-county</a:t>
            </a:r>
            <a:endParaRPr lang="en-US" sz="1400" dirty="0" smtClean="0">
              <a:solidFill>
                <a:schemeClr val="bg1"/>
              </a:solidFill>
            </a:endParaRPr>
          </a:p>
          <a:p>
            <a:pPr marL="514350" indent="-514350">
              <a:buFont typeface="Arial" panose="020B0604020202020204" pitchFamily="34" charset="0"/>
              <a:buAutoNum type="arabicPeriod"/>
            </a:pPr>
            <a:r>
              <a:rPr lang="en-US" sz="1400" dirty="0">
                <a:solidFill>
                  <a:schemeClr val="bg1"/>
                </a:solidFill>
              </a:rPr>
              <a:t>One- and 3-year probabilities of continued opioid use among opioid-naïve patients, by number of days’ supply* of the first opioid prescription —https://</a:t>
            </a:r>
            <a:r>
              <a:rPr lang="en-US" sz="1400" dirty="0" smtClean="0">
                <a:solidFill>
                  <a:schemeClr val="bg1"/>
                </a:solidFill>
              </a:rPr>
              <a:t>www.cdc.gov/mmwr/volumes/66/wr/mm6610a1.htm</a:t>
            </a:r>
          </a:p>
          <a:p>
            <a:pPr marL="514350" indent="-514350">
              <a:buFont typeface="Arial" panose="020B0604020202020204" pitchFamily="34" charset="0"/>
              <a:buAutoNum type="arabicPeriod"/>
            </a:pPr>
            <a:r>
              <a:rPr lang="en-US" sz="1400" dirty="0" err="1" smtClean="0">
                <a:solidFill>
                  <a:schemeClr val="bg1"/>
                </a:solidFill>
              </a:rPr>
              <a:t>Khoury</a:t>
            </a:r>
            <a:r>
              <a:rPr lang="en-US" sz="1400" dirty="0">
                <a:solidFill>
                  <a:schemeClr val="bg1"/>
                </a:solidFill>
              </a:rPr>
              <a:t>, </a:t>
            </a:r>
            <a:r>
              <a:rPr lang="en-US" sz="1400" dirty="0" err="1">
                <a:solidFill>
                  <a:schemeClr val="bg1"/>
                </a:solidFill>
              </a:rPr>
              <a:t>Lamya</a:t>
            </a:r>
            <a:r>
              <a:rPr lang="en-US" sz="1400" dirty="0">
                <a:solidFill>
                  <a:schemeClr val="bg1"/>
                </a:solidFill>
              </a:rPr>
              <a:t> et al. “Substance Use, Childhood Traumatic Experience, and Posttraumatic Stress Disorder in an Urban Civilian Population.” </a:t>
            </a:r>
            <a:r>
              <a:rPr lang="en-US" sz="1400" i="1" dirty="0">
                <a:solidFill>
                  <a:schemeClr val="bg1"/>
                </a:solidFill>
              </a:rPr>
              <a:t>Depression and Anxiety</a:t>
            </a:r>
            <a:r>
              <a:rPr lang="en-US" sz="1400" dirty="0">
                <a:solidFill>
                  <a:schemeClr val="bg1"/>
                </a:solidFill>
              </a:rPr>
              <a:t> 27.12 (2010): 1077–1086. </a:t>
            </a:r>
            <a:r>
              <a:rPr lang="en-US" sz="1400" i="1" dirty="0">
                <a:solidFill>
                  <a:schemeClr val="bg1"/>
                </a:solidFill>
              </a:rPr>
              <a:t>PMC</a:t>
            </a:r>
            <a:r>
              <a:rPr lang="en-US" sz="1400" dirty="0">
                <a:solidFill>
                  <a:schemeClr val="bg1"/>
                </a:solidFill>
              </a:rPr>
              <a:t>. Web. 26 July 2017.</a:t>
            </a:r>
          </a:p>
          <a:p>
            <a:pPr marL="514350" indent="-514350">
              <a:buFont typeface="Arial" panose="020B0604020202020204" pitchFamily="34" charset="0"/>
              <a:buAutoNum type="arabicPeriod"/>
            </a:pPr>
            <a:r>
              <a:rPr lang="en-US" sz="1400" dirty="0" smtClean="0">
                <a:solidFill>
                  <a:schemeClr val="bg1"/>
                </a:solidFill>
              </a:rPr>
              <a:t>Substance </a:t>
            </a:r>
            <a:r>
              <a:rPr lang="en-US" sz="1400" dirty="0">
                <a:solidFill>
                  <a:schemeClr val="bg1"/>
                </a:solidFill>
              </a:rPr>
              <a:t>Abuse and Mental Health Services Administration, Results from the 2013 National Survey on Drug Use and Health: Summary of National </a:t>
            </a:r>
            <a:r>
              <a:rPr lang="en-US" sz="1400" dirty="0" smtClean="0">
                <a:solidFill>
                  <a:schemeClr val="bg1"/>
                </a:solidFill>
              </a:rPr>
              <a:t>Findings</a:t>
            </a:r>
            <a:endParaRPr lang="en-US" dirty="0">
              <a:solidFill>
                <a:schemeClr val="bg1"/>
              </a:solidFill>
            </a:endParaRPr>
          </a:p>
          <a:p>
            <a:pPr marL="514350" indent="-514350">
              <a:buFont typeface="Arial" panose="020B0604020202020204" pitchFamily="34" charset="0"/>
              <a:buAutoNum type="arabicPeriod"/>
            </a:pPr>
            <a:endParaRPr lang="en-US" dirty="0">
              <a:solidFill>
                <a:schemeClr val="bg1"/>
              </a:solidFill>
            </a:endParaRPr>
          </a:p>
          <a:p>
            <a:pPr marL="514350" indent="-514350">
              <a:buAutoNum type="arabicPeriod"/>
            </a:pPr>
            <a:endParaRPr lang="en-US" dirty="0" smtClean="0">
              <a:solidFill>
                <a:schemeClr val="bg1"/>
              </a:solidFill>
              <a:latin typeface="Times New Roman" panose="02020603050405020304" pitchFamily="18" charset="0"/>
              <a:ea typeface="Calibri" panose="020F0502020204030204" pitchFamily="34" charset="0"/>
            </a:endParaRPr>
          </a:p>
          <a:p>
            <a:pPr marL="514350" indent="-514350">
              <a:buAutoNum type="arabicPeriod"/>
            </a:pPr>
            <a:endParaRPr lang="en-US" dirty="0">
              <a:solidFill>
                <a:schemeClr val="bg1"/>
              </a:solidFill>
              <a:latin typeface="Times New Roman" panose="02020603050405020304" pitchFamily="18" charset="0"/>
              <a:ea typeface="Calibri" panose="020F0502020204030204" pitchFamily="34" charset="0"/>
            </a:endParaRPr>
          </a:p>
          <a:p>
            <a:endParaRPr lang="en-US" dirty="0"/>
          </a:p>
        </p:txBody>
      </p:sp>
    </p:spTree>
    <p:extLst>
      <p:ext uri="{BB962C8B-B14F-4D97-AF65-F5344CB8AC3E}">
        <p14:creationId xmlns:p14="http://schemas.microsoft.com/office/powerpoint/2010/main" val="1319392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Image result for yearbook">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55" t="17408" r="20012" b="68818"/>
          <a:stretch/>
        </p:blipFill>
        <p:spPr bwMode="auto">
          <a:xfrm>
            <a:off x="6459669" y="-3331"/>
            <a:ext cx="5732331" cy="129573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t="7401" r="8941"/>
          <a:stretch/>
        </p:blipFill>
        <p:spPr>
          <a:xfrm>
            <a:off x="7907143" y="1283952"/>
            <a:ext cx="1266675" cy="1727236"/>
          </a:xfrm>
          <a:prstGeom prst="rect">
            <a:avLst/>
          </a:prstGeom>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l="19915" t="10010" r="22621" b="12246"/>
          <a:stretch/>
        </p:blipFill>
        <p:spPr>
          <a:xfrm>
            <a:off x="6468325" y="3991483"/>
            <a:ext cx="1852151" cy="1669876"/>
          </a:xfrm>
          <a:prstGeom prst="rect">
            <a:avLst/>
          </a:prstGeom>
        </p:spPr>
      </p:pic>
      <p:pic>
        <p:nvPicPr>
          <p:cNvPr id="13" name="Picture 12"/>
          <p:cNvPicPr>
            <a:picLocks noChangeAspect="1"/>
          </p:cNvPicPr>
          <p:nvPr/>
        </p:nvPicPr>
        <p:blipFill>
          <a:blip r:embed="rId7"/>
          <a:stretch>
            <a:fillRect/>
          </a:stretch>
        </p:blipFill>
        <p:spPr>
          <a:xfrm>
            <a:off x="10108956" y="1293554"/>
            <a:ext cx="2083044" cy="1198913"/>
          </a:xfrm>
          <a:prstGeom prst="rect">
            <a:avLst/>
          </a:prstGeom>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92508" y="2477483"/>
            <a:ext cx="1699492" cy="2554559"/>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077082" y="1285115"/>
            <a:ext cx="1436423" cy="2154636"/>
          </a:xfrm>
          <a:prstGeom prst="rect">
            <a:avLst/>
          </a:prstGeom>
        </p:spPr>
      </p:pic>
      <p:pic>
        <p:nvPicPr>
          <p:cNvPr id="4" name="Picture 3"/>
          <p:cNvPicPr>
            <a:picLocks noChangeAspect="1"/>
          </p:cNvPicPr>
          <p:nvPr/>
        </p:nvPicPr>
        <p:blipFill rotWithShape="1">
          <a:blip r:embed="rId10" cstate="print">
            <a:extLst>
              <a:ext uri="{28A0092B-C50C-407E-A947-70E740481C1C}">
                <a14:useLocalDpi xmlns:a14="http://schemas.microsoft.com/office/drawing/2010/main" val="0"/>
              </a:ext>
            </a:extLst>
          </a:blip>
          <a:srcRect l="40635" t="6345"/>
          <a:stretch/>
        </p:blipFill>
        <p:spPr>
          <a:xfrm>
            <a:off x="7697631" y="5135166"/>
            <a:ext cx="1631772" cy="1722833"/>
          </a:xfrm>
          <a:prstGeom prst="rect">
            <a:avLst/>
          </a:prstGeom>
        </p:spPr>
      </p:pic>
      <p:pic>
        <p:nvPicPr>
          <p:cNvPr id="11" name="Picture 10"/>
          <p:cNvPicPr>
            <a:picLocks noChangeAspect="1"/>
          </p:cNvPicPr>
          <p:nvPr/>
        </p:nvPicPr>
        <p:blipFill rotWithShape="1">
          <a:blip r:embed="rId11" cstate="print">
            <a:extLst>
              <a:ext uri="{28A0092B-C50C-407E-A947-70E740481C1C}">
                <a14:useLocalDpi xmlns:a14="http://schemas.microsoft.com/office/drawing/2010/main" val="0"/>
              </a:ext>
            </a:extLst>
          </a:blip>
          <a:srcRect t="-184" r="34018"/>
          <a:stretch/>
        </p:blipFill>
        <p:spPr>
          <a:xfrm>
            <a:off x="6465793" y="1292401"/>
            <a:ext cx="1441350" cy="1453542"/>
          </a:xfrm>
          <a:prstGeom prst="rect">
            <a:avLst/>
          </a:prstGeom>
        </p:spPr>
      </p:pic>
      <p:pic>
        <p:nvPicPr>
          <p:cNvPr id="12" name="Picture 1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971784" y="4948746"/>
            <a:ext cx="1272959" cy="1916130"/>
          </a:xfrm>
          <a:prstGeom prst="rect">
            <a:avLst/>
          </a:prstGeom>
        </p:spPr>
      </p:pic>
      <p:pic>
        <p:nvPicPr>
          <p:cNvPr id="15" name="Picture 1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461281" y="5249078"/>
            <a:ext cx="1286955" cy="1608922"/>
          </a:xfrm>
          <a:prstGeom prst="rect">
            <a:avLst/>
          </a:prstGeom>
        </p:spPr>
      </p:pic>
      <p:sp>
        <p:nvSpPr>
          <p:cNvPr id="17" name="TextBox 16"/>
          <p:cNvSpPr txBox="1"/>
          <p:nvPr/>
        </p:nvSpPr>
        <p:spPr>
          <a:xfrm>
            <a:off x="207302" y="756461"/>
            <a:ext cx="6602662" cy="584775"/>
          </a:xfrm>
          <a:prstGeom prst="rect">
            <a:avLst/>
          </a:prstGeom>
          <a:noFill/>
        </p:spPr>
        <p:txBody>
          <a:bodyPr wrap="square" rtlCol="0">
            <a:spAutoFit/>
          </a:bodyPr>
          <a:lstStyle/>
          <a:p>
            <a:pPr fontAlgn="base"/>
            <a:r>
              <a:rPr lang="en-US" sz="3200" dirty="0" smtClean="0">
                <a:solidFill>
                  <a:srgbClr val="FFC000"/>
                </a:solidFill>
                <a:latin typeface="Franklin Gothic Medium" panose="020B0603020102020204" pitchFamily="34" charset="0"/>
              </a:rPr>
              <a:t>Prescription Painkiller Addiction</a:t>
            </a:r>
            <a:endParaRPr lang="en-US" b="1" dirty="0">
              <a:solidFill>
                <a:srgbClr val="FFC000"/>
              </a:solidFill>
              <a:latin typeface="Franklin Gothic Medium" panose="020B0603020102020204" pitchFamily="34" charset="0"/>
            </a:endParaRPr>
          </a:p>
        </p:txBody>
      </p:sp>
      <p:pic>
        <p:nvPicPr>
          <p:cNvPr id="14" name="Picture 13"/>
          <p:cNvPicPr>
            <a:picLocks noChangeAspect="1"/>
          </p:cNvPicPr>
          <p:nvPr/>
        </p:nvPicPr>
        <p:blipFill rotWithShape="1">
          <a:blip r:embed="rId14" cstate="print">
            <a:extLst>
              <a:ext uri="{28A0092B-C50C-407E-A947-70E740481C1C}">
                <a14:useLocalDpi xmlns:a14="http://schemas.microsoft.com/office/drawing/2010/main" val="0"/>
              </a:ext>
            </a:extLst>
          </a:blip>
          <a:srcRect t="4597" r="35001"/>
          <a:stretch/>
        </p:blipFill>
        <p:spPr>
          <a:xfrm>
            <a:off x="8244833" y="2952445"/>
            <a:ext cx="2262676" cy="2194699"/>
          </a:xfrm>
          <a:prstGeom prst="rect">
            <a:avLst/>
          </a:prstGeom>
        </p:spPr>
      </p:pic>
      <p:sp>
        <p:nvSpPr>
          <p:cNvPr id="21" name="TextBox 20"/>
          <p:cNvSpPr txBox="1"/>
          <p:nvPr/>
        </p:nvSpPr>
        <p:spPr>
          <a:xfrm>
            <a:off x="219210" y="413145"/>
            <a:ext cx="4809242" cy="400110"/>
          </a:xfrm>
          <a:prstGeom prst="rect">
            <a:avLst/>
          </a:prstGeom>
          <a:noFill/>
        </p:spPr>
        <p:txBody>
          <a:bodyPr wrap="square" rtlCol="0">
            <a:spAutoFit/>
          </a:bodyPr>
          <a:lstStyle/>
          <a:p>
            <a:pPr fontAlgn="base"/>
            <a:r>
              <a:rPr lang="en-US" sz="2000" dirty="0" smtClean="0">
                <a:solidFill>
                  <a:srgbClr val="D2ECF2"/>
                </a:solidFill>
                <a:latin typeface="Franklin Gothic Medium" panose="020B0603020102020204" pitchFamily="34" charset="0"/>
              </a:rPr>
              <a:t>Buncombe County Speakers’ Bureau:</a:t>
            </a:r>
          </a:p>
        </p:txBody>
      </p:sp>
      <p:pic>
        <p:nvPicPr>
          <p:cNvPr id="2" name="Picture 1"/>
          <p:cNvPicPr>
            <a:picLocks noChangeAspect="1"/>
          </p:cNvPicPr>
          <p:nvPr/>
        </p:nvPicPr>
        <p:blipFill rotWithShape="1">
          <a:blip r:embed="rId15">
            <a:extLst>
              <a:ext uri="{28A0092B-C50C-407E-A947-70E740481C1C}">
                <a14:useLocalDpi xmlns:a14="http://schemas.microsoft.com/office/drawing/2010/main" val="0"/>
              </a:ext>
            </a:extLst>
          </a:blip>
          <a:srcRect l="37690"/>
          <a:stretch/>
        </p:blipFill>
        <p:spPr>
          <a:xfrm>
            <a:off x="9276431" y="5032042"/>
            <a:ext cx="1716176" cy="1832834"/>
          </a:xfrm>
          <a:prstGeom prst="rect">
            <a:avLst/>
          </a:prstGeom>
        </p:spPr>
      </p:pic>
      <p:pic>
        <p:nvPicPr>
          <p:cNvPr id="24" name="Picture 23"/>
          <p:cNvPicPr>
            <a:picLocks noChangeAspect="1"/>
          </p:cNvPicPr>
          <p:nvPr/>
        </p:nvPicPr>
        <p:blipFill rotWithShape="1">
          <a:blip r:embed="rId16"/>
          <a:srcRect l="12225"/>
          <a:stretch/>
        </p:blipFill>
        <p:spPr>
          <a:xfrm>
            <a:off x="6479632" y="2591137"/>
            <a:ext cx="1780202" cy="1477224"/>
          </a:xfrm>
          <a:prstGeom prst="rect">
            <a:avLst/>
          </a:prstGeom>
        </p:spPr>
      </p:pic>
      <p:sp>
        <p:nvSpPr>
          <p:cNvPr id="27" name="TextBox 26"/>
          <p:cNvSpPr txBox="1"/>
          <p:nvPr/>
        </p:nvSpPr>
        <p:spPr>
          <a:xfrm>
            <a:off x="234764" y="6269543"/>
            <a:ext cx="5730862" cy="369332"/>
          </a:xfrm>
          <a:prstGeom prst="rect">
            <a:avLst/>
          </a:prstGeom>
          <a:noFill/>
        </p:spPr>
        <p:txBody>
          <a:bodyPr wrap="square" rtlCol="0">
            <a:spAutoFit/>
          </a:bodyPr>
          <a:lstStyle/>
          <a:p>
            <a:pPr fontAlgn="base"/>
            <a:r>
              <a:rPr lang="en-US" dirty="0" smtClean="0">
                <a:solidFill>
                  <a:srgbClr val="D2ECF2"/>
                </a:solidFill>
              </a:rPr>
              <a:t>Contact Info: </a:t>
            </a:r>
            <a:r>
              <a:rPr lang="en-US" dirty="0" smtClean="0">
                <a:solidFill>
                  <a:srgbClr val="D2ECF2"/>
                </a:solidFill>
                <a:hlinkClick r:id="rId17"/>
              </a:rPr>
              <a:t>Chiloh.Campbell@buncombecounty.org</a:t>
            </a:r>
            <a:endParaRPr lang="en-US" dirty="0" smtClean="0">
              <a:solidFill>
                <a:srgbClr val="D2ECF2"/>
              </a:solidFill>
            </a:endParaRPr>
          </a:p>
        </p:txBody>
      </p:sp>
      <p:cxnSp>
        <p:nvCxnSpPr>
          <p:cNvPr id="9" name="Straight Connector 8"/>
          <p:cNvCxnSpPr/>
          <p:nvPr/>
        </p:nvCxnSpPr>
        <p:spPr>
          <a:xfrm>
            <a:off x="6445455" y="-3331"/>
            <a:ext cx="44685" cy="6864400"/>
          </a:xfrm>
          <a:prstGeom prst="line">
            <a:avLst/>
          </a:prstGeom>
          <a:ln w="76200"/>
        </p:spPr>
        <p:style>
          <a:lnRef idx="1">
            <a:schemeClr val="accent4"/>
          </a:lnRef>
          <a:fillRef idx="0">
            <a:schemeClr val="accent4"/>
          </a:fillRef>
          <a:effectRef idx="0">
            <a:schemeClr val="accent4"/>
          </a:effectRef>
          <a:fontRef idx="minor">
            <a:schemeClr val="tx1"/>
          </a:fontRef>
        </p:style>
      </p:cxnSp>
      <p:sp>
        <p:nvSpPr>
          <p:cNvPr id="30" name="TextBox 29"/>
          <p:cNvSpPr txBox="1"/>
          <p:nvPr/>
        </p:nvSpPr>
        <p:spPr>
          <a:xfrm>
            <a:off x="219210" y="1341236"/>
            <a:ext cx="6018798" cy="2308324"/>
          </a:xfrm>
          <a:prstGeom prst="rect">
            <a:avLst/>
          </a:prstGeom>
          <a:noFill/>
        </p:spPr>
        <p:txBody>
          <a:bodyPr wrap="square" rtlCol="0">
            <a:spAutoFit/>
          </a:bodyPr>
          <a:lstStyle/>
          <a:p>
            <a:pPr fontAlgn="base"/>
            <a:r>
              <a:rPr lang="en-US" dirty="0" smtClean="0">
                <a:solidFill>
                  <a:srgbClr val="D2ECF2"/>
                </a:solidFill>
                <a:latin typeface="Franklin Gothic Book" panose="020B0503020102020204" pitchFamily="34" charset="0"/>
              </a:rPr>
              <a:t>This train-the-trainer opportunity is designed to support speakers throughout the community as they have the conversation about painkiller addiction. </a:t>
            </a:r>
          </a:p>
          <a:p>
            <a:pPr fontAlgn="base"/>
            <a:r>
              <a:rPr lang="en-US" dirty="0" smtClean="0">
                <a:solidFill>
                  <a:srgbClr val="D2ECF2"/>
                </a:solidFill>
                <a:latin typeface="Franklin Gothic Book" panose="020B0503020102020204" pitchFamily="34" charset="0"/>
              </a:rPr>
              <a:t>Topics include:  </a:t>
            </a:r>
          </a:p>
          <a:p>
            <a:pPr marL="285750" indent="-285750" fontAlgn="base">
              <a:buFont typeface="Arial" panose="020B0604020202020204" pitchFamily="34" charset="0"/>
              <a:buChar char="•"/>
            </a:pPr>
            <a:r>
              <a:rPr lang="en-US" dirty="0" smtClean="0">
                <a:solidFill>
                  <a:srgbClr val="D2ECF2"/>
                </a:solidFill>
                <a:latin typeface="Franklin Gothic Book" panose="020B0503020102020204" pitchFamily="34" charset="0"/>
              </a:rPr>
              <a:t>An overview of the epidemic of painkiller addiction</a:t>
            </a:r>
          </a:p>
          <a:p>
            <a:pPr marL="285750" indent="-285750" fontAlgn="base">
              <a:buFont typeface="Arial" panose="020B0604020202020204" pitchFamily="34" charset="0"/>
              <a:buChar char="•"/>
            </a:pPr>
            <a:r>
              <a:rPr lang="en-US" dirty="0" smtClean="0">
                <a:solidFill>
                  <a:srgbClr val="D2ECF2"/>
                </a:solidFill>
                <a:latin typeface="Franklin Gothic Book" panose="020B0503020102020204" pitchFamily="34" charset="0"/>
              </a:rPr>
              <a:t>Practical ways to prevent addiction from taking root  </a:t>
            </a:r>
          </a:p>
          <a:p>
            <a:pPr marL="285750" indent="-285750" fontAlgn="base">
              <a:buFont typeface="Arial" panose="020B0604020202020204" pitchFamily="34" charset="0"/>
              <a:buChar char="•"/>
            </a:pPr>
            <a:r>
              <a:rPr lang="en-US" dirty="0" smtClean="0">
                <a:solidFill>
                  <a:srgbClr val="D2ECF2"/>
                </a:solidFill>
                <a:latin typeface="Franklin Gothic Book" panose="020B0503020102020204" pitchFamily="34" charset="0"/>
              </a:rPr>
              <a:t>Steps to safety and support for substance use disorder</a:t>
            </a:r>
          </a:p>
          <a:p>
            <a:pPr marL="285750" indent="-285750" fontAlgn="base">
              <a:buFont typeface="Arial" panose="020B0604020202020204" pitchFamily="34" charset="0"/>
              <a:buChar char="•"/>
            </a:pPr>
            <a:r>
              <a:rPr lang="en-US" dirty="0" smtClean="0">
                <a:solidFill>
                  <a:srgbClr val="D2ECF2"/>
                </a:solidFill>
                <a:latin typeface="Franklin Gothic Book" panose="020B0503020102020204" pitchFamily="34" charset="0"/>
              </a:rPr>
              <a:t>Core messages about this public health epidemic</a:t>
            </a:r>
            <a:endParaRPr lang="en-US" dirty="0">
              <a:solidFill>
                <a:srgbClr val="D2ECF2"/>
              </a:solidFill>
            </a:endParaRPr>
          </a:p>
        </p:txBody>
      </p:sp>
      <p:graphicFrame>
        <p:nvGraphicFramePr>
          <p:cNvPr id="16" name="Table 15"/>
          <p:cNvGraphicFramePr>
            <a:graphicFrameLocks noGrp="1"/>
          </p:cNvGraphicFramePr>
          <p:nvPr>
            <p:extLst>
              <p:ext uri="{D42A27DB-BD31-4B8C-83A1-F6EECF244321}">
                <p14:modId xmlns:p14="http://schemas.microsoft.com/office/powerpoint/2010/main" val="4176353746"/>
              </p:ext>
            </p:extLst>
          </p:nvPr>
        </p:nvGraphicFramePr>
        <p:xfrm>
          <a:off x="228378" y="3865408"/>
          <a:ext cx="5761970" cy="2334982"/>
        </p:xfrm>
        <a:graphic>
          <a:graphicData uri="http://schemas.openxmlformats.org/drawingml/2006/table">
            <a:tbl>
              <a:tblPr firstRow="1" bandRow="1">
                <a:tableStyleId>{5C22544A-7EE6-4342-B048-85BDC9FD1C3A}</a:tableStyleId>
              </a:tblPr>
              <a:tblGrid>
                <a:gridCol w="5761970"/>
              </a:tblGrid>
              <a:tr h="4261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rgbClr val="FFC000"/>
                          </a:solidFill>
                          <a:latin typeface="Franklin Gothic Medium" panose="020B0603020102020204" pitchFamily="34" charset="0"/>
                        </a:rPr>
                        <a:t>Join us</a:t>
                      </a:r>
                      <a:r>
                        <a:rPr lang="en-US" sz="1800" b="0" baseline="0" dirty="0" smtClean="0">
                          <a:solidFill>
                            <a:srgbClr val="FFC000"/>
                          </a:solidFill>
                          <a:latin typeface="Franklin Gothic Medium" panose="020B0603020102020204" pitchFamily="34" charset="0"/>
                        </a:rPr>
                        <a:t> </a:t>
                      </a:r>
                      <a:r>
                        <a:rPr lang="en-US" sz="1800" b="0" dirty="0" smtClean="0">
                          <a:solidFill>
                            <a:srgbClr val="FFC000"/>
                          </a:solidFill>
                          <a:latin typeface="Franklin Gothic Medium" panose="020B0603020102020204" pitchFamily="34" charset="0"/>
                        </a:rPr>
                        <a:t>for a train-the-trainer on these</a:t>
                      </a:r>
                      <a:r>
                        <a:rPr lang="en-US" sz="1800" b="0" baseline="0" dirty="0" smtClean="0">
                          <a:solidFill>
                            <a:srgbClr val="FFC000"/>
                          </a:solidFill>
                          <a:latin typeface="Franklin Gothic Medium" panose="020B0603020102020204" pitchFamily="34" charset="0"/>
                        </a:rPr>
                        <a:t> </a:t>
                      </a:r>
                      <a:r>
                        <a:rPr lang="en-US" sz="1800" b="0" dirty="0" smtClean="0">
                          <a:solidFill>
                            <a:srgbClr val="FFC000"/>
                          </a:solidFill>
                          <a:latin typeface="Franklin Gothic Medium" panose="020B0603020102020204" pitchFamily="34" charset="0"/>
                        </a:rPr>
                        <a:t>dates: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37973">
                <a:tc>
                  <a:txBody>
                    <a:bodyPr/>
                    <a:lstStyle/>
                    <a:p>
                      <a:r>
                        <a:rPr lang="en-US" sz="1800" dirty="0" smtClean="0">
                          <a:solidFill>
                            <a:srgbClr val="D2ECF2"/>
                          </a:solidFill>
                          <a:latin typeface="Franklin Gothic Book" panose="020B0503020102020204" pitchFamily="34" charset="0"/>
                        </a:rPr>
                        <a:t>September 5  (8am-10am) - </a:t>
                      </a:r>
                      <a:r>
                        <a:rPr lang="en-US" sz="1800" dirty="0" smtClean="0">
                          <a:solidFill>
                            <a:srgbClr val="D2ECF2"/>
                          </a:solidFill>
                          <a:latin typeface="Franklin Gothic Book" panose="020B0503020102020204" pitchFamily="34" charset="0"/>
                          <a:hlinkClick r:id="rId18"/>
                        </a:rPr>
                        <a:t>Register</a:t>
                      </a:r>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379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D2ECF2"/>
                          </a:solidFill>
                          <a:latin typeface="Franklin Gothic Book" panose="020B0503020102020204" pitchFamily="34" charset="0"/>
                        </a:rPr>
                        <a:t>September 26 (2-4pm) - </a:t>
                      </a:r>
                      <a:r>
                        <a:rPr lang="en-US" sz="1800" dirty="0" smtClean="0">
                          <a:solidFill>
                            <a:srgbClr val="D2ECF2"/>
                          </a:solidFill>
                          <a:latin typeface="Franklin Gothic Book" panose="020B0503020102020204" pitchFamily="34" charset="0"/>
                          <a:hlinkClick r:id="rId18"/>
                        </a:rPr>
                        <a:t>Register</a:t>
                      </a:r>
                      <a:endParaRPr lang="en-US" sz="1800" dirty="0" smtClean="0">
                        <a:solidFill>
                          <a:srgbClr val="D2ECF2"/>
                        </a:solidFill>
                        <a:latin typeface="Franklin Gothic Book" panose="020B05030201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37973">
                <a:tc>
                  <a:txBody>
                    <a:bodyPr/>
                    <a:lstStyle/>
                    <a:p>
                      <a:r>
                        <a:rPr lang="en-US" sz="1800" dirty="0" smtClean="0">
                          <a:solidFill>
                            <a:srgbClr val="D2ECF2"/>
                          </a:solidFill>
                          <a:latin typeface="Franklin Gothic Book" panose="020B0503020102020204" pitchFamily="34" charset="0"/>
                        </a:rPr>
                        <a:t>October 5 (5:30-7:00pm) - </a:t>
                      </a:r>
                      <a:r>
                        <a:rPr lang="en-US" sz="1800" dirty="0" smtClean="0">
                          <a:solidFill>
                            <a:srgbClr val="D2ECF2"/>
                          </a:solidFill>
                          <a:latin typeface="Franklin Gothic Book" panose="020B0503020102020204" pitchFamily="34" charset="0"/>
                          <a:hlinkClick r:id="rId18"/>
                        </a:rPr>
                        <a:t>Register</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37973">
                <a:tc>
                  <a:txBody>
                    <a:bodyPr/>
                    <a:lstStyle/>
                    <a:p>
                      <a:r>
                        <a:rPr lang="en-US" sz="1800" dirty="0" smtClean="0">
                          <a:solidFill>
                            <a:srgbClr val="D2ECF2"/>
                          </a:solidFill>
                          <a:latin typeface="Franklin Gothic Book" panose="020B0503020102020204" pitchFamily="34" charset="0"/>
                        </a:rPr>
                        <a:t>October 10 (2-4pm) -</a:t>
                      </a:r>
                      <a:r>
                        <a:rPr lang="en-US" sz="1800" baseline="0" dirty="0" smtClean="0">
                          <a:solidFill>
                            <a:srgbClr val="D2ECF2"/>
                          </a:solidFill>
                          <a:latin typeface="Franklin Gothic Book" panose="020B0503020102020204" pitchFamily="34" charset="0"/>
                        </a:rPr>
                        <a:t> </a:t>
                      </a:r>
                      <a:r>
                        <a:rPr lang="en-US" sz="1800" baseline="0" dirty="0" smtClean="0">
                          <a:solidFill>
                            <a:srgbClr val="D2ECF2"/>
                          </a:solidFill>
                          <a:latin typeface="Franklin Gothic Book" panose="020B0503020102020204" pitchFamily="34" charset="0"/>
                          <a:hlinkClick r:id="rId18"/>
                        </a:rPr>
                        <a:t>Register</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45766">
                <a:tc>
                  <a:txBody>
                    <a:bodyPr/>
                    <a:lstStyle/>
                    <a:p>
                      <a:r>
                        <a:rPr lang="en-US" sz="1800" dirty="0" smtClean="0">
                          <a:solidFill>
                            <a:srgbClr val="D2ECF2"/>
                          </a:solidFill>
                          <a:latin typeface="Franklin Gothic Book" panose="020B0503020102020204" pitchFamily="34" charset="0"/>
                        </a:rPr>
                        <a:t>October 17 (8:30-11am) - </a:t>
                      </a:r>
                      <a:r>
                        <a:rPr lang="en-US" sz="1800" dirty="0" smtClean="0">
                          <a:solidFill>
                            <a:srgbClr val="D2ECF2"/>
                          </a:solidFill>
                          <a:latin typeface="Franklin Gothic Book" panose="020B0503020102020204" pitchFamily="34" charset="0"/>
                          <a:hlinkClick r:id="rId18"/>
                        </a:rPr>
                        <a:t>Register</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7450107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p:cNvSpPr/>
          <p:nvPr/>
        </p:nvSpPr>
        <p:spPr>
          <a:xfrm>
            <a:off x="4049085" y="0"/>
            <a:ext cx="4004052" cy="6857999"/>
          </a:xfrm>
          <a:prstGeom prst="rect">
            <a:avLst/>
          </a:prstGeom>
          <a:solidFill>
            <a:srgbClr val="123E6D">
              <a:alpha val="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8053136" y="0"/>
            <a:ext cx="4138863" cy="6858000"/>
          </a:xfrm>
          <a:prstGeom prst="rect">
            <a:avLst/>
          </a:prstGeom>
          <a:solidFill>
            <a:srgbClr val="D2ECF2">
              <a:alpha val="2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 y="0"/>
            <a:ext cx="4036559" cy="6858000"/>
          </a:xfrm>
          <a:prstGeom prst="rect">
            <a:avLst/>
          </a:prstGeom>
          <a:solidFill>
            <a:srgbClr val="FFC000">
              <a:alpha val="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80825" y="918323"/>
            <a:ext cx="3471688" cy="2492990"/>
          </a:xfrm>
          <a:prstGeom prst="rect">
            <a:avLst/>
          </a:prstGeom>
          <a:noFill/>
        </p:spPr>
        <p:txBody>
          <a:bodyPr wrap="square" rtlCol="0">
            <a:spAutoFit/>
          </a:bodyPr>
          <a:lstStyle/>
          <a:p>
            <a:r>
              <a:rPr lang="en-US" sz="1300" b="1" dirty="0" smtClean="0"/>
              <a:t>The </a:t>
            </a:r>
            <a:r>
              <a:rPr lang="en-US" sz="1300" b="1" dirty="0"/>
              <a:t>epidemic of prescription painkiller addiction is everywhere in </a:t>
            </a:r>
            <a:r>
              <a:rPr lang="en-US" sz="1300" b="1" dirty="0" smtClean="0"/>
              <a:t>Buncombe County. We </a:t>
            </a:r>
            <a:r>
              <a:rPr lang="en-US" sz="1300" b="1" dirty="0"/>
              <a:t>all have a role in stopping it</a:t>
            </a:r>
            <a:r>
              <a:rPr lang="en-US" sz="1300" dirty="0"/>
              <a:t>. </a:t>
            </a:r>
            <a:endParaRPr lang="en-US" sz="1300" dirty="0" smtClean="0"/>
          </a:p>
          <a:p>
            <a:endParaRPr lang="en-US" sz="1300" dirty="0" smtClean="0"/>
          </a:p>
          <a:p>
            <a:r>
              <a:rPr lang="en-US" sz="1300" b="1" dirty="0">
                <a:solidFill>
                  <a:srgbClr val="123E6D"/>
                </a:solidFill>
              </a:rPr>
              <a:t>It only takes a little to lose a </a:t>
            </a:r>
            <a:r>
              <a:rPr lang="en-US" sz="1300" b="1" dirty="0" smtClean="0">
                <a:solidFill>
                  <a:srgbClr val="123E6D"/>
                </a:solidFill>
              </a:rPr>
              <a:t>lot:</a:t>
            </a:r>
          </a:p>
          <a:p>
            <a:r>
              <a:rPr lang="en-US" sz="1300" dirty="0" smtClean="0"/>
              <a:t>Prescription painkillers are highly addictive and can lead to use of street drugs like heroin.  </a:t>
            </a:r>
          </a:p>
          <a:p>
            <a:endParaRPr lang="en-US" sz="1300" dirty="0" smtClean="0"/>
          </a:p>
          <a:p>
            <a:r>
              <a:rPr lang="en-US" sz="1300" b="1" dirty="0" smtClean="0">
                <a:solidFill>
                  <a:srgbClr val="123E6D"/>
                </a:solidFill>
              </a:rPr>
              <a:t>Opioids</a:t>
            </a:r>
            <a:r>
              <a:rPr lang="en-US" sz="1300" b="1" dirty="0">
                <a:solidFill>
                  <a:srgbClr val="123E6D"/>
                </a:solidFill>
              </a:rPr>
              <a:t>, or painkillers include: </a:t>
            </a:r>
          </a:p>
          <a:p>
            <a:pPr marL="285750" indent="-285750">
              <a:buFont typeface="Arial" panose="020B0604020202020204" pitchFamily="34" charset="0"/>
              <a:buChar char="•"/>
            </a:pPr>
            <a:r>
              <a:rPr lang="en-US" sz="1300" dirty="0" smtClean="0"/>
              <a:t>Oxycodone</a:t>
            </a:r>
            <a:endParaRPr lang="en-US" sz="1300" dirty="0"/>
          </a:p>
          <a:p>
            <a:pPr marL="285750" indent="-285750">
              <a:buFont typeface="Arial" panose="020B0604020202020204" pitchFamily="34" charset="0"/>
              <a:buChar char="•"/>
            </a:pPr>
            <a:r>
              <a:rPr lang="en-US" sz="1300" dirty="0" smtClean="0"/>
              <a:t>Codeine</a:t>
            </a:r>
          </a:p>
          <a:p>
            <a:pPr marL="285750" indent="-285750">
              <a:buFont typeface="Arial" panose="020B0604020202020204" pitchFamily="34" charset="0"/>
              <a:buChar char="•"/>
            </a:pPr>
            <a:r>
              <a:rPr lang="en-US" sz="1300" dirty="0" smtClean="0"/>
              <a:t>Fentanyl</a:t>
            </a:r>
          </a:p>
        </p:txBody>
      </p:sp>
      <p:sp>
        <p:nvSpPr>
          <p:cNvPr id="2" name="Title 1"/>
          <p:cNvSpPr>
            <a:spLocks noGrp="1"/>
          </p:cNvSpPr>
          <p:nvPr>
            <p:ph type="title"/>
          </p:nvPr>
        </p:nvSpPr>
        <p:spPr>
          <a:xfrm>
            <a:off x="263058" y="404146"/>
            <a:ext cx="6118184" cy="549274"/>
          </a:xfrm>
        </p:spPr>
        <p:txBody>
          <a:bodyPr>
            <a:normAutofit/>
          </a:bodyPr>
          <a:lstStyle/>
          <a:p>
            <a:r>
              <a:rPr lang="en-US" sz="2800" b="1" spc="300" dirty="0" smtClean="0">
                <a:solidFill>
                  <a:srgbClr val="123E6D"/>
                </a:solidFill>
                <a:latin typeface="+mn-lt"/>
              </a:rPr>
              <a:t>Combatting the Epidemic:</a:t>
            </a:r>
            <a:endParaRPr lang="en-US" sz="2800" b="1" spc="300" dirty="0">
              <a:solidFill>
                <a:srgbClr val="123E6D"/>
              </a:solidFill>
              <a:latin typeface="+mn-lt"/>
            </a:endParaRPr>
          </a:p>
        </p:txBody>
      </p:sp>
      <p:sp>
        <p:nvSpPr>
          <p:cNvPr id="14" name="TextBox 13"/>
          <p:cNvSpPr txBox="1"/>
          <p:nvPr/>
        </p:nvSpPr>
        <p:spPr>
          <a:xfrm>
            <a:off x="279100" y="3476209"/>
            <a:ext cx="3551842" cy="1492716"/>
          </a:xfrm>
          <a:prstGeom prst="rect">
            <a:avLst/>
          </a:prstGeom>
          <a:noFill/>
        </p:spPr>
        <p:txBody>
          <a:bodyPr wrap="square" rtlCol="0">
            <a:spAutoFit/>
          </a:bodyPr>
          <a:lstStyle/>
          <a:p>
            <a:pPr marL="166688" indent="-166688">
              <a:buFont typeface="Arial" panose="020B0604020202020204" pitchFamily="34" charset="0"/>
              <a:buChar char="•"/>
            </a:pPr>
            <a:r>
              <a:rPr lang="en-US" sz="1300" b="1" dirty="0" smtClean="0"/>
              <a:t>Over 17 </a:t>
            </a:r>
            <a:r>
              <a:rPr lang="en-US" sz="1300" b="1" dirty="0"/>
              <a:t>million painkillers </a:t>
            </a:r>
            <a:r>
              <a:rPr lang="en-US" sz="1300" dirty="0"/>
              <a:t>were prescribed </a:t>
            </a:r>
            <a:r>
              <a:rPr lang="en-US" sz="1300" dirty="0" smtClean="0"/>
              <a:t>in 2016 in Buncombe County. That equals 65 pills per person.</a:t>
            </a:r>
          </a:p>
          <a:p>
            <a:pPr marL="166688" indent="-166688">
              <a:buFont typeface="Arial" panose="020B0604020202020204" pitchFamily="34" charset="0"/>
              <a:buChar char="•"/>
            </a:pPr>
            <a:r>
              <a:rPr lang="en-US" sz="1300" b="1" dirty="0" smtClean="0"/>
              <a:t>399 </a:t>
            </a:r>
            <a:r>
              <a:rPr lang="en-US" sz="1300" b="1" dirty="0"/>
              <a:t>babies </a:t>
            </a:r>
            <a:r>
              <a:rPr lang="en-US" sz="1300" dirty="0"/>
              <a:t>were delivered at Mission </a:t>
            </a:r>
            <a:r>
              <a:rPr lang="en-US" sz="1300" dirty="0" smtClean="0"/>
              <a:t>with substances in their system. </a:t>
            </a:r>
          </a:p>
          <a:p>
            <a:pPr marL="166688" indent="-166688">
              <a:buFont typeface="Arial" panose="020B0604020202020204" pitchFamily="34" charset="0"/>
              <a:buChar char="•"/>
            </a:pPr>
            <a:r>
              <a:rPr lang="en-US" sz="1300" b="1" dirty="0" smtClean="0"/>
              <a:t>Drug overdose deaths </a:t>
            </a:r>
            <a:r>
              <a:rPr lang="en-US" sz="1300" dirty="0" smtClean="0"/>
              <a:t>have become the leading cause of death in the United States.  </a:t>
            </a:r>
          </a:p>
        </p:txBody>
      </p:sp>
      <p:sp>
        <p:nvSpPr>
          <p:cNvPr id="23" name="TextBox 22"/>
          <p:cNvSpPr txBox="1"/>
          <p:nvPr/>
        </p:nvSpPr>
        <p:spPr>
          <a:xfrm>
            <a:off x="264782" y="5060515"/>
            <a:ext cx="3487731" cy="1508105"/>
          </a:xfrm>
          <a:prstGeom prst="rect">
            <a:avLst/>
          </a:prstGeom>
          <a:noFill/>
        </p:spPr>
        <p:txBody>
          <a:bodyPr wrap="square" rtlCol="0">
            <a:spAutoFit/>
          </a:bodyPr>
          <a:lstStyle/>
          <a:p>
            <a:r>
              <a:rPr lang="en-US" sz="1300" b="1" dirty="0" smtClean="0">
                <a:solidFill>
                  <a:srgbClr val="123E6D"/>
                </a:solidFill>
              </a:rPr>
              <a:t>Addiction: </a:t>
            </a:r>
          </a:p>
          <a:p>
            <a:r>
              <a:rPr lang="en-US" sz="1300" dirty="0" smtClean="0"/>
              <a:t>Addiction</a:t>
            </a:r>
            <a:r>
              <a:rPr lang="en-US" sz="1300" dirty="0"/>
              <a:t> </a:t>
            </a:r>
            <a:r>
              <a:rPr lang="en-US" sz="1300" dirty="0" smtClean="0"/>
              <a:t>is a </a:t>
            </a:r>
            <a:r>
              <a:rPr lang="en-US" sz="1300" dirty="0"/>
              <a:t>chronic, relapsing brain disease </a:t>
            </a:r>
            <a:r>
              <a:rPr lang="en-US" sz="1300" dirty="0" smtClean="0"/>
              <a:t>characterized </a:t>
            </a:r>
            <a:r>
              <a:rPr lang="en-US" sz="1300" dirty="0"/>
              <a:t>by compulsive drug seeking and use, despite harmful consequences. </a:t>
            </a:r>
            <a:r>
              <a:rPr lang="en-US" sz="1300" dirty="0" smtClean="0"/>
              <a:t>Addiction </a:t>
            </a:r>
            <a:r>
              <a:rPr lang="en-US" sz="1300" dirty="0"/>
              <a:t>is not a moral </a:t>
            </a:r>
            <a:r>
              <a:rPr lang="en-US" sz="1300" dirty="0" smtClean="0"/>
              <a:t>failure. </a:t>
            </a:r>
            <a:r>
              <a:rPr lang="en-US" sz="1300" dirty="0"/>
              <a:t>It is considered a brain disease because drugs change the structure of the brain and how it works. </a:t>
            </a:r>
          </a:p>
        </p:txBody>
      </p:sp>
      <p:sp>
        <p:nvSpPr>
          <p:cNvPr id="24" name="TextBox 23"/>
          <p:cNvSpPr txBox="1"/>
          <p:nvPr/>
        </p:nvSpPr>
        <p:spPr>
          <a:xfrm>
            <a:off x="8205894" y="506165"/>
            <a:ext cx="3774831" cy="5940088"/>
          </a:xfrm>
          <a:prstGeom prst="rect">
            <a:avLst/>
          </a:prstGeom>
          <a:noFill/>
        </p:spPr>
        <p:txBody>
          <a:bodyPr wrap="square" rtlCol="0">
            <a:spAutoFit/>
          </a:bodyPr>
          <a:lstStyle/>
          <a:p>
            <a:pPr>
              <a:spcAft>
                <a:spcPts val="600"/>
              </a:spcAft>
            </a:pPr>
            <a:r>
              <a:rPr lang="en-US" sz="1300" b="1" dirty="0">
                <a:solidFill>
                  <a:srgbClr val="123E6D"/>
                </a:solidFill>
              </a:rPr>
              <a:t>How to fight this epidemic: </a:t>
            </a:r>
          </a:p>
          <a:p>
            <a:pPr marL="285750" indent="-285750">
              <a:spcAft>
                <a:spcPts val="600"/>
              </a:spcAft>
              <a:buFont typeface="Arial" panose="020B0604020202020204" pitchFamily="34" charset="0"/>
              <a:buChar char="•"/>
            </a:pPr>
            <a:r>
              <a:rPr lang="en-US" sz="1300" b="1" dirty="0"/>
              <a:t>Talk to your children: </a:t>
            </a:r>
            <a:r>
              <a:rPr lang="en-US" sz="1300" dirty="0"/>
              <a:t>Children who learn about the </a:t>
            </a:r>
            <a:r>
              <a:rPr lang="en-US" sz="1300" dirty="0" smtClean="0"/>
              <a:t>risks </a:t>
            </a:r>
            <a:r>
              <a:rPr lang="en-US" sz="1300" dirty="0"/>
              <a:t>of drugs at home </a:t>
            </a:r>
            <a:r>
              <a:rPr lang="en-US" sz="1300" dirty="0" smtClean="0"/>
              <a:t>are 50 </a:t>
            </a:r>
            <a:r>
              <a:rPr lang="en-US" sz="1300" dirty="0"/>
              <a:t>percent </a:t>
            </a:r>
            <a:r>
              <a:rPr lang="en-US" sz="1300" b="1" dirty="0"/>
              <a:t>less likely</a:t>
            </a:r>
            <a:r>
              <a:rPr lang="en-US" sz="1300" dirty="0"/>
              <a:t> to use </a:t>
            </a:r>
            <a:r>
              <a:rPr lang="en-US" sz="1300" dirty="0" smtClean="0"/>
              <a:t>drugs</a:t>
            </a:r>
            <a:r>
              <a:rPr lang="en-US" sz="1000" dirty="0" smtClean="0"/>
              <a:t>.</a:t>
            </a:r>
            <a:endParaRPr lang="en-US" sz="1000" dirty="0"/>
          </a:p>
          <a:p>
            <a:pPr marL="285750" indent="-285750">
              <a:spcAft>
                <a:spcPts val="600"/>
              </a:spcAft>
              <a:buFont typeface="Arial" panose="020B0604020202020204" pitchFamily="34" charset="0"/>
              <a:buChar char="•"/>
            </a:pPr>
            <a:r>
              <a:rPr lang="en-US" sz="1300" b="1" dirty="0"/>
              <a:t>Find other ways to relieve pain: </a:t>
            </a:r>
            <a:r>
              <a:rPr lang="en-US" sz="1300" dirty="0" smtClean="0"/>
              <a:t>Research </a:t>
            </a:r>
            <a:r>
              <a:rPr lang="en-US" sz="1300" dirty="0"/>
              <a:t>shows that a 500 mg tablet of acetaminophen and one 200 mg tablet of ibuprofen taken together up to 4 times per day with food and water is most effective for treating severe pain for most people.</a:t>
            </a:r>
          </a:p>
          <a:p>
            <a:pPr marL="285750" indent="-285750">
              <a:spcAft>
                <a:spcPts val="600"/>
              </a:spcAft>
              <a:buFont typeface="Arial" panose="020B0604020202020204" pitchFamily="34" charset="0"/>
              <a:buChar char="•"/>
            </a:pPr>
            <a:r>
              <a:rPr lang="en-US" sz="1300" b="1" dirty="0" smtClean="0"/>
              <a:t>Count and secure any</a:t>
            </a:r>
            <a:r>
              <a:rPr lang="en-US" sz="1300" dirty="0" smtClean="0"/>
              <a:t> </a:t>
            </a:r>
            <a:r>
              <a:rPr lang="en-US" sz="1300" dirty="0"/>
              <a:t>painkillers in your </a:t>
            </a:r>
            <a:r>
              <a:rPr lang="en-US" sz="1300" dirty="0" smtClean="0"/>
              <a:t>home. </a:t>
            </a:r>
          </a:p>
          <a:p>
            <a:pPr marL="285750" indent="-285750">
              <a:spcAft>
                <a:spcPts val="600"/>
              </a:spcAft>
              <a:buFont typeface="Arial" panose="020B0604020202020204" pitchFamily="34" charset="0"/>
              <a:buChar char="•"/>
            </a:pPr>
            <a:r>
              <a:rPr lang="en-US" sz="1300" b="1" dirty="0" smtClean="0"/>
              <a:t>Drop </a:t>
            </a:r>
            <a:r>
              <a:rPr lang="en-US" sz="1300" b="1" dirty="0"/>
              <a:t>off </a:t>
            </a:r>
            <a:r>
              <a:rPr lang="en-US" sz="1300" dirty="0"/>
              <a:t>unused pills at a RX Drop-Off </a:t>
            </a:r>
            <a:r>
              <a:rPr lang="en-US" sz="1300" dirty="0" smtClean="0"/>
              <a:t>Locations: </a:t>
            </a:r>
          </a:p>
          <a:p>
            <a:pPr marL="742950" lvl="1" indent="-285750">
              <a:spcAft>
                <a:spcPts val="600"/>
              </a:spcAft>
              <a:buFont typeface="Arial" panose="020B0604020202020204" pitchFamily="34" charset="0"/>
              <a:buChar char="•"/>
            </a:pPr>
            <a:r>
              <a:rPr lang="en-US" sz="1300" b="1" dirty="0" smtClean="0"/>
              <a:t>Buncombe County Sherriff's Office- Downtown Asheville- County Courthouse</a:t>
            </a:r>
          </a:p>
          <a:p>
            <a:pPr marL="742950" lvl="1" indent="-285750">
              <a:spcAft>
                <a:spcPts val="600"/>
              </a:spcAft>
              <a:buFont typeface="Arial" panose="020B0604020202020204" pitchFamily="34" charset="0"/>
              <a:buChar char="•"/>
            </a:pPr>
            <a:r>
              <a:rPr lang="en-US" sz="1400" b="1" dirty="0"/>
              <a:t>The lobby of the Buncombe County Sheriff’s Office at 339 New Leicester </a:t>
            </a:r>
            <a:r>
              <a:rPr lang="en-US" sz="1400" b="1" dirty="0" smtClean="0"/>
              <a:t>Highway</a:t>
            </a:r>
            <a:endParaRPr lang="en-US" sz="1300" b="1" dirty="0" smtClean="0"/>
          </a:p>
          <a:p>
            <a:pPr marL="742950" lvl="1" indent="-285750">
              <a:spcAft>
                <a:spcPts val="600"/>
              </a:spcAft>
              <a:buFont typeface="Arial" panose="020B0604020202020204" pitchFamily="34" charset="0"/>
              <a:buChar char="•"/>
            </a:pPr>
            <a:r>
              <a:rPr lang="en-US" sz="1300" b="1" dirty="0" smtClean="0"/>
              <a:t>Asheville Police Department</a:t>
            </a:r>
          </a:p>
          <a:p>
            <a:pPr marL="742950" lvl="1" indent="-285750">
              <a:spcAft>
                <a:spcPts val="600"/>
              </a:spcAft>
              <a:buFont typeface="Arial" panose="020B0604020202020204" pitchFamily="34" charset="0"/>
              <a:buChar char="•"/>
            </a:pPr>
            <a:r>
              <a:rPr lang="en-US" sz="1300" b="1" dirty="0" smtClean="0"/>
              <a:t>Walgreens Pharmacy </a:t>
            </a:r>
            <a:r>
              <a:rPr lang="en-US" sz="1400" b="1" dirty="0" smtClean="0"/>
              <a:t>1835</a:t>
            </a:r>
            <a:r>
              <a:rPr lang="en-US" sz="1400" b="1" dirty="0"/>
              <a:t> </a:t>
            </a:r>
            <a:r>
              <a:rPr lang="en-US" sz="1400" b="1" dirty="0" smtClean="0"/>
              <a:t>Hendersonville Rd. </a:t>
            </a:r>
            <a:r>
              <a:rPr lang="en-US" sz="1400" b="1" dirty="0"/>
              <a:t>Asheville, NC 28803</a:t>
            </a:r>
            <a:r>
              <a:rPr lang="en-US" sz="1300" b="1" dirty="0" smtClean="0"/>
              <a:t> </a:t>
            </a:r>
          </a:p>
          <a:p>
            <a:pPr marL="280988" lvl="1" indent="-280988">
              <a:spcAft>
                <a:spcPts val="600"/>
              </a:spcAft>
              <a:buFont typeface="Arial" panose="020B0604020202020204" pitchFamily="34" charset="0"/>
              <a:buChar char="•"/>
            </a:pPr>
            <a:r>
              <a:rPr lang="en-US" sz="1300" b="1" dirty="0" smtClean="0"/>
              <a:t>Ask</a:t>
            </a:r>
            <a:r>
              <a:rPr lang="en-US" sz="1300" dirty="0" smtClean="0"/>
              <a:t> </a:t>
            </a:r>
            <a:r>
              <a:rPr lang="en-US" sz="1300" dirty="0"/>
              <a:t>your friends and family members to </a:t>
            </a:r>
            <a:r>
              <a:rPr lang="en-US" sz="1300" dirty="0" smtClean="0"/>
              <a:t>discard unused medications</a:t>
            </a:r>
          </a:p>
          <a:p>
            <a:pPr marL="285750" indent="-285750">
              <a:spcAft>
                <a:spcPts val="600"/>
              </a:spcAft>
              <a:buFont typeface="Arial" panose="020B0604020202020204" pitchFamily="34" charset="0"/>
              <a:buChar char="•"/>
            </a:pPr>
            <a:r>
              <a:rPr lang="en-US" sz="1300" b="1" dirty="0" smtClean="0"/>
              <a:t>Know </a:t>
            </a:r>
            <a:r>
              <a:rPr lang="en-US" sz="1300" b="1" dirty="0"/>
              <a:t>the signs and symptoms </a:t>
            </a:r>
            <a:r>
              <a:rPr lang="en-US" sz="1300" dirty="0"/>
              <a:t>of </a:t>
            </a:r>
            <a:r>
              <a:rPr lang="en-US" sz="1300" dirty="0" smtClean="0"/>
              <a:t>addiction and understand that addiction is not a moral failing.</a:t>
            </a:r>
          </a:p>
        </p:txBody>
      </p:sp>
      <p:sp>
        <p:nvSpPr>
          <p:cNvPr id="25" name="TextBox 24"/>
          <p:cNvSpPr txBox="1"/>
          <p:nvPr/>
        </p:nvSpPr>
        <p:spPr>
          <a:xfrm>
            <a:off x="4201842" y="1900161"/>
            <a:ext cx="3554722" cy="1292662"/>
          </a:xfrm>
          <a:prstGeom prst="rect">
            <a:avLst/>
          </a:prstGeom>
          <a:noFill/>
        </p:spPr>
        <p:txBody>
          <a:bodyPr wrap="square" rtlCol="0">
            <a:spAutoFit/>
          </a:bodyPr>
          <a:lstStyle/>
          <a:p>
            <a:r>
              <a:rPr lang="en-US" sz="1300" b="1" dirty="0" smtClean="0">
                <a:solidFill>
                  <a:srgbClr val="123E6D"/>
                </a:solidFill>
              </a:rPr>
              <a:t>Need help with substance use: </a:t>
            </a:r>
            <a:endParaRPr lang="en-US" sz="1300" b="1" dirty="0">
              <a:solidFill>
                <a:srgbClr val="123E6D"/>
              </a:solidFill>
            </a:endParaRPr>
          </a:p>
          <a:p>
            <a:r>
              <a:rPr lang="en-US" sz="1300" dirty="0" err="1"/>
              <a:t>Vaya</a:t>
            </a:r>
            <a:r>
              <a:rPr lang="en-US" sz="1300" dirty="0"/>
              <a:t> </a:t>
            </a:r>
            <a:r>
              <a:rPr lang="en-US" sz="1300" dirty="0" smtClean="0"/>
              <a:t>Health- </a:t>
            </a:r>
            <a:r>
              <a:rPr lang="en-US" sz="1300" dirty="0"/>
              <a:t>Call 1-800-849-6127 </a:t>
            </a:r>
            <a:r>
              <a:rPr lang="en-US" sz="1300" dirty="0" smtClean="0"/>
              <a:t>for</a:t>
            </a:r>
            <a:br>
              <a:rPr lang="en-US" sz="1300" dirty="0" smtClean="0"/>
            </a:br>
            <a:r>
              <a:rPr lang="en-US" sz="1300" dirty="0" smtClean="0"/>
              <a:t>24/7 help with </a:t>
            </a:r>
            <a:r>
              <a:rPr lang="en-US" sz="1300" dirty="0"/>
              <a:t>services and support for mental </a:t>
            </a:r>
            <a:r>
              <a:rPr lang="en-US" sz="1300" dirty="0" smtClean="0"/>
              <a:t>health and substance abuse.</a:t>
            </a:r>
          </a:p>
          <a:p>
            <a:endParaRPr lang="en-US" sz="1300" dirty="0"/>
          </a:p>
          <a:p>
            <a:r>
              <a:rPr lang="en-US" sz="1300" b="1" dirty="0" smtClean="0"/>
              <a:t>Call 911 </a:t>
            </a:r>
            <a:r>
              <a:rPr lang="en-US" sz="1300" dirty="0" smtClean="0"/>
              <a:t>if there is a medical emergency.</a:t>
            </a:r>
            <a:endParaRPr lang="en-US" sz="1300" dirty="0"/>
          </a:p>
        </p:txBody>
      </p:sp>
      <p:sp>
        <p:nvSpPr>
          <p:cNvPr id="4" name="Rectangle 3"/>
          <p:cNvSpPr/>
          <p:nvPr/>
        </p:nvSpPr>
        <p:spPr>
          <a:xfrm>
            <a:off x="4201842" y="3190254"/>
            <a:ext cx="3554722" cy="1292662"/>
          </a:xfrm>
          <a:prstGeom prst="rect">
            <a:avLst/>
          </a:prstGeom>
        </p:spPr>
        <p:txBody>
          <a:bodyPr wrap="square">
            <a:spAutoFit/>
          </a:bodyPr>
          <a:lstStyle/>
          <a:p>
            <a:r>
              <a:rPr lang="en-US" sz="1300" dirty="0" err="1" smtClean="0"/>
              <a:t>Narcan</a:t>
            </a:r>
            <a:r>
              <a:rPr lang="en-US" sz="1300" dirty="0" smtClean="0"/>
              <a:t> </a:t>
            </a:r>
            <a:r>
              <a:rPr lang="en-US" sz="1300" dirty="0"/>
              <a:t>can save the life of a person experiencing an overdose. </a:t>
            </a:r>
            <a:r>
              <a:rPr lang="en-US" sz="1300" i="1" dirty="0"/>
              <a:t>If someone you love uses opioids get a kit and get trained to use it while you get them into treatment.  </a:t>
            </a:r>
            <a:r>
              <a:rPr lang="en-US" sz="1300" i="1" dirty="0" smtClean="0"/>
              <a:t>Visit </a:t>
            </a:r>
            <a:r>
              <a:rPr lang="en-US" sz="1300" i="1" dirty="0" smtClean="0">
                <a:hlinkClick r:id="rId3"/>
              </a:rPr>
              <a:t>www.thesteadycollective.org</a:t>
            </a:r>
            <a:r>
              <a:rPr lang="en-US" sz="1300" i="1" dirty="0" smtClean="0"/>
              <a:t> for information on harm reduction in Buncombe County. </a:t>
            </a:r>
            <a:endParaRPr lang="en-US" sz="1300" i="1" dirty="0"/>
          </a:p>
        </p:txBody>
      </p:sp>
      <p:sp>
        <p:nvSpPr>
          <p:cNvPr id="15" name="TextBox 14"/>
          <p:cNvSpPr txBox="1"/>
          <p:nvPr/>
        </p:nvSpPr>
        <p:spPr>
          <a:xfrm>
            <a:off x="1492626" y="2729557"/>
            <a:ext cx="1119812" cy="492443"/>
          </a:xfrm>
          <a:prstGeom prst="rect">
            <a:avLst/>
          </a:prstGeom>
          <a:noFill/>
        </p:spPr>
        <p:txBody>
          <a:bodyPr wrap="square" rtlCol="0">
            <a:spAutoFit/>
          </a:bodyPr>
          <a:lstStyle/>
          <a:p>
            <a:pPr marL="285750" indent="-285750">
              <a:buFont typeface="Arial" panose="020B0604020202020204" pitchFamily="34" charset="0"/>
              <a:buChar char="•"/>
            </a:pPr>
            <a:r>
              <a:rPr lang="en-US" sz="1300" dirty="0" smtClean="0"/>
              <a:t>Vicodin</a:t>
            </a:r>
          </a:p>
          <a:p>
            <a:pPr marL="285750" indent="-285750">
              <a:buFont typeface="Arial" panose="020B0604020202020204" pitchFamily="34" charset="0"/>
              <a:buChar char="•"/>
            </a:pPr>
            <a:r>
              <a:rPr lang="en-US" sz="1300" dirty="0" smtClean="0"/>
              <a:t>Heroin</a:t>
            </a:r>
            <a:endParaRPr lang="en-US" sz="1300" dirty="0"/>
          </a:p>
        </p:txBody>
      </p:sp>
      <p:sp>
        <p:nvSpPr>
          <p:cNvPr id="13" name="TextBox 12"/>
          <p:cNvSpPr txBox="1"/>
          <p:nvPr/>
        </p:nvSpPr>
        <p:spPr>
          <a:xfrm>
            <a:off x="4201842" y="920057"/>
            <a:ext cx="3554722" cy="892552"/>
          </a:xfrm>
          <a:prstGeom prst="rect">
            <a:avLst/>
          </a:prstGeom>
          <a:noFill/>
        </p:spPr>
        <p:txBody>
          <a:bodyPr wrap="square" rtlCol="0">
            <a:spAutoFit/>
          </a:bodyPr>
          <a:lstStyle/>
          <a:p>
            <a:r>
              <a:rPr lang="en-US" sz="1300" b="1" dirty="0" smtClean="0">
                <a:solidFill>
                  <a:srgbClr val="123E6D"/>
                </a:solidFill>
              </a:rPr>
              <a:t>Signs of Addiction:</a:t>
            </a:r>
          </a:p>
          <a:p>
            <a:pPr marL="166688" indent="-166688">
              <a:buFont typeface="Arial" panose="020B0604020202020204" pitchFamily="34" charset="0"/>
              <a:buChar char="•"/>
            </a:pPr>
            <a:r>
              <a:rPr lang="en-US" sz="1300" dirty="0" smtClean="0"/>
              <a:t>Withdrawn </a:t>
            </a:r>
            <a:r>
              <a:rPr lang="en-US" sz="1300" dirty="0"/>
              <a:t>or depressed</a:t>
            </a:r>
          </a:p>
          <a:p>
            <a:pPr marL="166688" indent="-166688">
              <a:buFont typeface="Arial" panose="020B0604020202020204" pitchFamily="34" charset="0"/>
              <a:buChar char="•"/>
            </a:pPr>
            <a:r>
              <a:rPr lang="en-US" sz="1300" dirty="0"/>
              <a:t>Makes endless </a:t>
            </a:r>
            <a:r>
              <a:rPr lang="en-US" sz="1300" dirty="0" smtClean="0"/>
              <a:t>excuses / cash flow issues</a:t>
            </a:r>
            <a:endParaRPr lang="en-US" sz="1300" dirty="0"/>
          </a:p>
          <a:p>
            <a:pPr marL="166688" indent="-166688">
              <a:buFont typeface="Arial" panose="020B0604020202020204" pitchFamily="34" charset="0"/>
              <a:buChar char="•"/>
            </a:pPr>
            <a:r>
              <a:rPr lang="en-US" sz="1300" dirty="0" smtClean="0"/>
              <a:t>Is </a:t>
            </a:r>
            <a:r>
              <a:rPr lang="en-US" sz="1300" dirty="0"/>
              <a:t>uncharacteristically </a:t>
            </a:r>
            <a:r>
              <a:rPr lang="en-US" sz="1300" dirty="0" smtClean="0"/>
              <a:t>loud or obnoxious</a:t>
            </a:r>
          </a:p>
        </p:txBody>
      </p:sp>
      <p:sp>
        <p:nvSpPr>
          <p:cNvPr id="18" name="TextBox 17"/>
          <p:cNvSpPr txBox="1"/>
          <p:nvPr/>
        </p:nvSpPr>
        <p:spPr>
          <a:xfrm>
            <a:off x="4201842" y="4482916"/>
            <a:ext cx="3554722" cy="2092881"/>
          </a:xfrm>
          <a:prstGeom prst="rect">
            <a:avLst/>
          </a:prstGeom>
          <a:noFill/>
        </p:spPr>
        <p:txBody>
          <a:bodyPr wrap="square" rtlCol="0">
            <a:spAutoFit/>
          </a:bodyPr>
          <a:lstStyle/>
          <a:p>
            <a:r>
              <a:rPr lang="en-US" sz="1300" b="1" dirty="0" smtClean="0">
                <a:solidFill>
                  <a:srgbClr val="123E6D"/>
                </a:solidFill>
              </a:rPr>
              <a:t>Syringe Exchange: </a:t>
            </a:r>
            <a:endParaRPr lang="en-US" sz="1300" b="1" dirty="0">
              <a:solidFill>
                <a:srgbClr val="123E6D"/>
              </a:solidFill>
            </a:endParaRPr>
          </a:p>
          <a:p>
            <a:r>
              <a:rPr lang="en-US" sz="1300" dirty="0" smtClean="0"/>
              <a:t>The Steady Collective can be contacted at </a:t>
            </a:r>
            <a:r>
              <a:rPr lang="en-US" sz="1300" dirty="0" smtClean="0">
                <a:hlinkClick r:id="rId4"/>
              </a:rPr>
              <a:t>steady@thesteadycollective.org</a:t>
            </a:r>
            <a:endParaRPr lang="en-US" sz="1300" dirty="0" smtClean="0"/>
          </a:p>
          <a:p>
            <a:endParaRPr lang="en-US" sz="1300" b="1" dirty="0" smtClean="0">
              <a:solidFill>
                <a:srgbClr val="123E6D"/>
              </a:solidFill>
            </a:endParaRPr>
          </a:p>
          <a:p>
            <a:r>
              <a:rPr lang="en-US" sz="1300" b="1" dirty="0" smtClean="0">
                <a:solidFill>
                  <a:srgbClr val="123E6D"/>
                </a:solidFill>
              </a:rPr>
              <a:t>Free HIV </a:t>
            </a:r>
            <a:r>
              <a:rPr lang="en-US" sz="1300" b="1" dirty="0">
                <a:solidFill>
                  <a:srgbClr val="123E6D"/>
                </a:solidFill>
              </a:rPr>
              <a:t>and </a:t>
            </a:r>
            <a:r>
              <a:rPr lang="en-US" sz="1300" b="1" dirty="0" err="1">
                <a:solidFill>
                  <a:srgbClr val="123E6D"/>
                </a:solidFill>
              </a:rPr>
              <a:t>Hep</a:t>
            </a:r>
            <a:r>
              <a:rPr lang="en-US" sz="1300" b="1" dirty="0">
                <a:solidFill>
                  <a:srgbClr val="123E6D"/>
                </a:solidFill>
              </a:rPr>
              <a:t> C </a:t>
            </a:r>
            <a:r>
              <a:rPr lang="en-US" sz="1300" b="1" dirty="0" smtClean="0">
                <a:solidFill>
                  <a:srgbClr val="123E6D"/>
                </a:solidFill>
              </a:rPr>
              <a:t>Testing: </a:t>
            </a:r>
            <a:r>
              <a:rPr lang="en-US" sz="1300" dirty="0" smtClean="0"/>
              <a:t>WNCAP can be reached at </a:t>
            </a:r>
            <a:r>
              <a:rPr lang="en-US" sz="1300" dirty="0"/>
              <a:t>(</a:t>
            </a:r>
            <a:r>
              <a:rPr lang="en-US" sz="1300" dirty="0" smtClean="0"/>
              <a:t>828) 252-7489 or by email at </a:t>
            </a:r>
            <a:r>
              <a:rPr lang="en-US" sz="1300" dirty="0" smtClean="0">
                <a:hlinkClick r:id="rId5"/>
              </a:rPr>
              <a:t>wncap@wncap.org</a:t>
            </a:r>
            <a:endParaRPr lang="en-US" sz="1300" dirty="0" smtClean="0"/>
          </a:p>
          <a:p>
            <a:endParaRPr lang="en-US" sz="1300" dirty="0"/>
          </a:p>
          <a:p>
            <a:r>
              <a:rPr lang="en-US" sz="1300" b="1" dirty="0" smtClean="0">
                <a:solidFill>
                  <a:srgbClr val="123E6D"/>
                </a:solidFill>
              </a:rPr>
              <a:t>STD Testing &amp; Family Planning -</a:t>
            </a:r>
            <a:r>
              <a:rPr lang="en-US" sz="1300" dirty="0" smtClean="0"/>
              <a:t>Buncombe County Health Department: (828) 250-5000</a:t>
            </a:r>
            <a:endParaRPr lang="en-US" sz="1300" dirty="0"/>
          </a:p>
        </p:txBody>
      </p:sp>
    </p:spTree>
    <p:extLst>
      <p:ext uri="{BB962C8B-B14F-4D97-AF65-F5344CB8AC3E}">
        <p14:creationId xmlns:p14="http://schemas.microsoft.com/office/powerpoint/2010/main" val="1200650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23E6D"/>
        </a:solidFill>
        <a:effectLst/>
      </p:bgPr>
    </p:bg>
    <p:spTree>
      <p:nvGrpSpPr>
        <p:cNvPr id="1" name=""/>
        <p:cNvGrpSpPr/>
        <p:nvPr/>
      </p:nvGrpSpPr>
      <p:grpSpPr>
        <a:xfrm>
          <a:off x="0" y="0"/>
          <a:ext cx="0" cy="0"/>
          <a:chOff x="0" y="0"/>
          <a:chExt cx="0" cy="0"/>
        </a:xfrm>
      </p:grpSpPr>
      <p:sp>
        <p:nvSpPr>
          <p:cNvPr id="15" name="TextBox 14"/>
          <p:cNvSpPr txBox="1"/>
          <p:nvPr/>
        </p:nvSpPr>
        <p:spPr>
          <a:xfrm rot="20694350">
            <a:off x="653850" y="895872"/>
            <a:ext cx="7216105" cy="4708981"/>
          </a:xfrm>
          <a:prstGeom prst="rect">
            <a:avLst/>
          </a:prstGeom>
          <a:noFill/>
        </p:spPr>
        <p:txBody>
          <a:bodyPr wrap="square" rtlCol="0">
            <a:spAutoFit/>
          </a:bodyPr>
          <a:lstStyle/>
          <a:p>
            <a:r>
              <a:rPr lang="en-US" sz="6000" dirty="0" smtClean="0">
                <a:solidFill>
                  <a:schemeClr val="bg1">
                    <a:lumMod val="95000"/>
                  </a:schemeClr>
                </a:solidFill>
                <a:latin typeface="Franklin Gothic Medium" panose="020B0603020102020204" pitchFamily="34" charset="0"/>
              </a:rPr>
              <a:t>OVER 17 MILLION PAINKILLERS PRESCRIBED IN BUNCOMBE COUNTY IN 2016.</a:t>
            </a:r>
            <a:r>
              <a:rPr lang="en-US" sz="1000" dirty="0" smtClean="0">
                <a:solidFill>
                  <a:schemeClr val="bg1">
                    <a:lumMod val="95000"/>
                  </a:schemeClr>
                </a:solidFill>
                <a:latin typeface="Franklin Gothic Medium" panose="020B0603020102020204" pitchFamily="34" charset="0"/>
              </a:rPr>
              <a:t> 2</a:t>
            </a:r>
            <a:endParaRPr lang="en-US" sz="1000" dirty="0">
              <a:solidFill>
                <a:schemeClr val="bg1">
                  <a:lumMod val="95000"/>
                </a:schemeClr>
              </a:solidFill>
            </a:endParaRPr>
          </a:p>
        </p:txBody>
      </p:sp>
      <p:sp>
        <p:nvSpPr>
          <p:cNvPr id="2" name="TextBox 1"/>
          <p:cNvSpPr txBox="1"/>
          <p:nvPr/>
        </p:nvSpPr>
        <p:spPr>
          <a:xfrm>
            <a:off x="6645216" y="4636529"/>
            <a:ext cx="5021179" cy="1846659"/>
          </a:xfrm>
          <a:prstGeom prst="rect">
            <a:avLst/>
          </a:prstGeom>
          <a:noFill/>
        </p:spPr>
        <p:txBody>
          <a:bodyPr wrap="square" rtlCol="0">
            <a:spAutoFit/>
          </a:bodyPr>
          <a:lstStyle/>
          <a:p>
            <a:r>
              <a:rPr lang="en-US" sz="3200" b="1" dirty="0">
                <a:solidFill>
                  <a:schemeClr val="bg1"/>
                </a:solidFill>
              </a:rPr>
              <a:t>This equals almost 68 pills </a:t>
            </a:r>
            <a:r>
              <a:rPr lang="en-US" sz="3200" b="1" dirty="0" smtClean="0">
                <a:solidFill>
                  <a:schemeClr val="bg1"/>
                </a:solidFill>
              </a:rPr>
              <a:t>for </a:t>
            </a:r>
            <a:r>
              <a:rPr lang="en-US" sz="3200" b="1" dirty="0">
                <a:solidFill>
                  <a:schemeClr val="bg1"/>
                </a:solidFill>
              </a:rPr>
              <a:t>every Buncombe County resident</a:t>
            </a:r>
          </a:p>
          <a:p>
            <a:endParaRPr lang="en-US" dirty="0"/>
          </a:p>
        </p:txBody>
      </p:sp>
    </p:spTree>
    <p:extLst>
      <p:ext uri="{BB962C8B-B14F-4D97-AF65-F5344CB8AC3E}">
        <p14:creationId xmlns:p14="http://schemas.microsoft.com/office/powerpoint/2010/main" val="19564116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61E1E"/>
        </a:solidFill>
        <a:effectLst/>
      </p:bgPr>
    </p:bg>
    <p:spTree>
      <p:nvGrpSpPr>
        <p:cNvPr id="1" name=""/>
        <p:cNvGrpSpPr/>
        <p:nvPr/>
      </p:nvGrpSpPr>
      <p:grpSpPr>
        <a:xfrm>
          <a:off x="0" y="0"/>
          <a:ext cx="0" cy="0"/>
          <a:chOff x="0" y="0"/>
          <a:chExt cx="0" cy="0"/>
        </a:xfrm>
      </p:grpSpPr>
      <p:pic>
        <p:nvPicPr>
          <p:cNvPr id="2050" name="Picture 2" descr="http://drugabuse.com/wp-content/uploads/drugabuse_shutterstock-251002813-man-pouring-excess-pills-into-hand-addic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066" y="295382"/>
            <a:ext cx="11046404" cy="628778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96531" y="4379707"/>
            <a:ext cx="5275619" cy="2021093"/>
          </a:xfrm>
        </p:spPr>
        <p:txBody>
          <a:bodyPr>
            <a:normAutofit/>
          </a:bodyPr>
          <a:lstStyle/>
          <a:p>
            <a:r>
              <a:rPr lang="en-US" dirty="0" smtClean="0">
                <a:solidFill>
                  <a:srgbClr val="D2ECF2"/>
                </a:solidFill>
              </a:rPr>
              <a:t>What we know now …</a:t>
            </a:r>
            <a:br>
              <a:rPr lang="en-US" dirty="0" smtClean="0">
                <a:solidFill>
                  <a:srgbClr val="D2ECF2"/>
                </a:solidFill>
              </a:rPr>
            </a:br>
            <a:r>
              <a:rPr lang="en-US" sz="4800" b="1" dirty="0" smtClean="0">
                <a:solidFill>
                  <a:srgbClr val="D2ECF2"/>
                </a:solidFill>
              </a:rPr>
              <a:t>It only takes a little to become addicted</a:t>
            </a:r>
            <a:endParaRPr lang="en-US" sz="4800" b="1" dirty="0">
              <a:solidFill>
                <a:srgbClr val="D2ECF2"/>
              </a:solidFill>
            </a:endParaRPr>
          </a:p>
        </p:txBody>
      </p:sp>
    </p:spTree>
    <p:extLst>
      <p:ext uri="{BB962C8B-B14F-4D97-AF65-F5344CB8AC3E}">
        <p14:creationId xmlns:p14="http://schemas.microsoft.com/office/powerpoint/2010/main" val="26671855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23E6D"/>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39541"/>
            <a:ext cx="9396190" cy="6300652"/>
          </a:xfrm>
          <a:prstGeom prst="rect">
            <a:avLst/>
          </a:prstGeom>
        </p:spPr>
      </p:pic>
      <p:sp>
        <p:nvSpPr>
          <p:cNvPr id="2" name="Title 1"/>
          <p:cNvSpPr>
            <a:spLocks noGrp="1"/>
          </p:cNvSpPr>
          <p:nvPr>
            <p:ph type="title"/>
          </p:nvPr>
        </p:nvSpPr>
        <p:spPr>
          <a:xfrm>
            <a:off x="1967267" y="428638"/>
            <a:ext cx="5578432" cy="1633246"/>
          </a:xfrm>
        </p:spPr>
        <p:txBody>
          <a:bodyPr>
            <a:normAutofit/>
          </a:bodyPr>
          <a:lstStyle/>
          <a:p>
            <a:r>
              <a:rPr lang="en-US" sz="2800" dirty="0" smtClean="0">
                <a:solidFill>
                  <a:srgbClr val="D2ECF2"/>
                </a:solidFill>
                <a:latin typeface="+mn-lt"/>
              </a:rPr>
              <a:t>Your risk of </a:t>
            </a:r>
            <a:r>
              <a:rPr lang="en-US" sz="3600" b="1" dirty="0" smtClean="0">
                <a:solidFill>
                  <a:schemeClr val="accent4"/>
                </a:solidFill>
                <a:latin typeface="+mn-lt"/>
              </a:rPr>
              <a:t>addiction</a:t>
            </a:r>
            <a:r>
              <a:rPr lang="en-US" sz="2800" dirty="0" smtClean="0">
                <a:solidFill>
                  <a:srgbClr val="D2ECF2"/>
                </a:solidFill>
                <a:latin typeface="+mn-lt"/>
              </a:rPr>
              <a:t> rises quickly with each day you take painkillers. </a:t>
            </a:r>
            <a:r>
              <a:rPr lang="en-US" sz="1100" dirty="0" smtClean="0">
                <a:solidFill>
                  <a:srgbClr val="D2ECF2"/>
                </a:solidFill>
                <a:latin typeface="+mn-lt"/>
              </a:rPr>
              <a:t>3</a:t>
            </a:r>
            <a:endParaRPr lang="en-US" sz="1100" dirty="0">
              <a:solidFill>
                <a:srgbClr val="D2ECF2"/>
              </a:solidFill>
              <a:latin typeface="+mn-lt"/>
            </a:endParaRPr>
          </a:p>
        </p:txBody>
      </p:sp>
    </p:spTree>
    <p:extLst>
      <p:ext uri="{BB962C8B-B14F-4D97-AF65-F5344CB8AC3E}">
        <p14:creationId xmlns:p14="http://schemas.microsoft.com/office/powerpoint/2010/main" val="19306977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8747" y="2774022"/>
            <a:ext cx="11036260" cy="1600438"/>
          </a:xfrm>
          <a:prstGeom prst="rect">
            <a:avLst/>
          </a:prstGeom>
          <a:noFill/>
        </p:spPr>
        <p:txBody>
          <a:bodyPr wrap="square" rtlCol="0">
            <a:spAutoFit/>
          </a:bodyPr>
          <a:lstStyle/>
          <a:p>
            <a:r>
              <a:rPr lang="en-US" sz="4000" b="1" dirty="0" smtClean="0">
                <a:solidFill>
                  <a:srgbClr val="123E6D"/>
                </a:solidFill>
              </a:rPr>
              <a:t>We all have a role to play in this public health crisis. </a:t>
            </a:r>
            <a:endParaRPr lang="en-US" sz="5400" b="1" dirty="0" smtClean="0">
              <a:solidFill>
                <a:srgbClr val="123E6D"/>
              </a:solidFill>
            </a:endParaRPr>
          </a:p>
          <a:p>
            <a:endParaRPr lang="en-US" dirty="0" smtClean="0"/>
          </a:p>
        </p:txBody>
      </p:sp>
      <p:sp>
        <p:nvSpPr>
          <p:cNvPr id="3" name="Rectangle 2"/>
          <p:cNvSpPr/>
          <p:nvPr/>
        </p:nvSpPr>
        <p:spPr>
          <a:xfrm>
            <a:off x="-201706" y="0"/>
            <a:ext cx="12653682" cy="2084294"/>
          </a:xfrm>
          <a:prstGeom prst="rect">
            <a:avLst/>
          </a:prstGeom>
          <a:solidFill>
            <a:srgbClr val="123E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45457" y="-839583"/>
            <a:ext cx="9507071" cy="2923877"/>
          </a:xfrm>
          <a:prstGeom prst="rect">
            <a:avLst/>
          </a:prstGeom>
          <a:noFill/>
        </p:spPr>
        <p:txBody>
          <a:bodyPr wrap="square" rtlCol="0">
            <a:spAutoFit/>
          </a:bodyPr>
          <a:lstStyle/>
          <a:p>
            <a:r>
              <a:rPr lang="en-US" sz="16600" b="1" dirty="0" smtClean="0">
                <a:solidFill>
                  <a:srgbClr val="FFC000"/>
                </a:solidFill>
              </a:rPr>
              <a:t>…</a:t>
            </a:r>
            <a:r>
              <a:rPr lang="en-US" sz="5400" b="1" dirty="0" smtClean="0">
                <a:solidFill>
                  <a:srgbClr val="123E6D"/>
                </a:solidFill>
              </a:rPr>
              <a:t> </a:t>
            </a:r>
          </a:p>
          <a:p>
            <a:endParaRPr lang="en-US" dirty="0" smtClean="0"/>
          </a:p>
        </p:txBody>
      </p:sp>
    </p:spTree>
    <p:extLst>
      <p:ext uri="{BB962C8B-B14F-4D97-AF65-F5344CB8AC3E}">
        <p14:creationId xmlns:p14="http://schemas.microsoft.com/office/powerpoint/2010/main" val="33441574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4597" t="3210" r="12894" b="4669"/>
          <a:stretch/>
        </p:blipFill>
        <p:spPr>
          <a:xfrm>
            <a:off x="4421541" y="3421860"/>
            <a:ext cx="3624618" cy="2276378"/>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9915" t="10010" r="22621" b="12246"/>
          <a:stretch/>
        </p:blipFill>
        <p:spPr>
          <a:xfrm>
            <a:off x="0" y="2439224"/>
            <a:ext cx="3236359" cy="291786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52994" y="472130"/>
            <a:ext cx="2007581" cy="3017658"/>
          </a:xfrm>
          <a:prstGeom prst="rect">
            <a:avLst/>
          </a:prstGeom>
        </p:spPr>
      </p:pic>
      <p:pic>
        <p:nvPicPr>
          <p:cNvPr id="2" name="Picture 1"/>
          <p:cNvPicPr>
            <a:picLocks noChangeAspect="1"/>
          </p:cNvPicPr>
          <p:nvPr/>
        </p:nvPicPr>
        <p:blipFill rotWithShape="1">
          <a:blip r:embed="rId6">
            <a:extLst>
              <a:ext uri="{28A0092B-C50C-407E-A947-70E740481C1C}">
                <a14:useLocalDpi xmlns:a14="http://schemas.microsoft.com/office/drawing/2010/main" val="0"/>
              </a:ext>
            </a:extLst>
          </a:blip>
          <a:srcRect l="37690"/>
          <a:stretch/>
        </p:blipFill>
        <p:spPr>
          <a:xfrm>
            <a:off x="1" y="5267"/>
            <a:ext cx="2044174" cy="2183129"/>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56281" y="3054419"/>
            <a:ext cx="2535719" cy="3803581"/>
          </a:xfrm>
          <a:prstGeom prst="rect">
            <a:avLst/>
          </a:prstGeom>
        </p:spPr>
      </p:pic>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98483" y="0"/>
            <a:ext cx="2193517" cy="2941325"/>
          </a:xfrm>
          <a:prstGeom prst="rect">
            <a:avLst/>
          </a:prstGeom>
        </p:spPr>
      </p:pic>
      <p:pic>
        <p:nvPicPr>
          <p:cNvPr id="4" name="Picture 3"/>
          <p:cNvPicPr>
            <a:picLocks noChangeAspect="1"/>
          </p:cNvPicPr>
          <p:nvPr/>
        </p:nvPicPr>
        <p:blipFill rotWithShape="1">
          <a:blip r:embed="rId9" cstate="print">
            <a:extLst>
              <a:ext uri="{28A0092B-C50C-407E-A947-70E740481C1C}">
                <a14:useLocalDpi xmlns:a14="http://schemas.microsoft.com/office/drawing/2010/main" val="0"/>
              </a:ext>
            </a:extLst>
          </a:blip>
          <a:srcRect l="40635" t="6345"/>
          <a:stretch/>
        </p:blipFill>
        <p:spPr>
          <a:xfrm>
            <a:off x="6919129" y="472130"/>
            <a:ext cx="3036803" cy="3193137"/>
          </a:xfrm>
          <a:prstGeom prst="rect">
            <a:avLst/>
          </a:prstGeom>
        </p:spPr>
      </p:pic>
      <p:pic>
        <p:nvPicPr>
          <p:cNvPr id="11" name="Picture 10"/>
          <p:cNvPicPr>
            <a:picLocks noChangeAspect="1"/>
          </p:cNvPicPr>
          <p:nvPr/>
        </p:nvPicPr>
        <p:blipFill rotWithShape="1">
          <a:blip r:embed="rId10" cstate="print">
            <a:extLst>
              <a:ext uri="{28A0092B-C50C-407E-A947-70E740481C1C}">
                <a14:useLocalDpi xmlns:a14="http://schemas.microsoft.com/office/drawing/2010/main" val="0"/>
              </a:ext>
            </a:extLst>
          </a:blip>
          <a:srcRect t="-184" r="34018"/>
          <a:stretch/>
        </p:blipFill>
        <p:spPr>
          <a:xfrm>
            <a:off x="2527668" y="4659373"/>
            <a:ext cx="2060303" cy="2077730"/>
          </a:xfrm>
          <a:prstGeom prst="rect">
            <a:avLst/>
          </a:prstGeom>
        </p:spPr>
      </p:pic>
      <p:pic>
        <p:nvPicPr>
          <p:cNvPr id="14" name="Picture 13"/>
          <p:cNvPicPr>
            <a:picLocks noChangeAspect="1"/>
          </p:cNvPicPr>
          <p:nvPr/>
        </p:nvPicPr>
        <p:blipFill rotWithShape="1">
          <a:blip r:embed="rId11" cstate="print">
            <a:extLst>
              <a:ext uri="{28A0092B-C50C-407E-A947-70E740481C1C}">
                <a14:useLocalDpi xmlns:a14="http://schemas.microsoft.com/office/drawing/2010/main" val="0"/>
              </a:ext>
            </a:extLst>
          </a:blip>
          <a:srcRect t="4597" r="35001"/>
          <a:stretch/>
        </p:blipFill>
        <p:spPr>
          <a:xfrm>
            <a:off x="4267949" y="83461"/>
            <a:ext cx="2920963" cy="2857864"/>
          </a:xfrm>
          <a:prstGeom prst="rect">
            <a:avLst/>
          </a:prstGeom>
        </p:spPr>
      </p:pic>
      <p:pic>
        <p:nvPicPr>
          <p:cNvPr id="12" name="Picture 1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4505349"/>
            <a:ext cx="1584964" cy="2385778"/>
          </a:xfrm>
          <a:prstGeom prst="rect">
            <a:avLst/>
          </a:prstGeom>
        </p:spPr>
      </p:pic>
      <p:pic>
        <p:nvPicPr>
          <p:cNvPr id="15" name="Picture 1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773446" y="3942820"/>
            <a:ext cx="2109801" cy="2637626"/>
          </a:xfrm>
          <a:prstGeom prst="rect">
            <a:avLst/>
          </a:prstGeom>
        </p:spPr>
      </p:pic>
      <p:pic>
        <p:nvPicPr>
          <p:cNvPr id="13" name="Picture 12"/>
          <p:cNvPicPr>
            <a:picLocks noChangeAspect="1"/>
          </p:cNvPicPr>
          <p:nvPr/>
        </p:nvPicPr>
        <p:blipFill>
          <a:blip r:embed="rId14"/>
          <a:stretch>
            <a:fillRect/>
          </a:stretch>
        </p:blipFill>
        <p:spPr>
          <a:xfrm>
            <a:off x="5875966" y="5478024"/>
            <a:ext cx="2187578" cy="1259079"/>
          </a:xfrm>
          <a:prstGeom prst="rect">
            <a:avLst/>
          </a:prstGeom>
        </p:spPr>
      </p:pic>
    </p:spTree>
    <p:extLst>
      <p:ext uri="{BB962C8B-B14F-4D97-AF65-F5344CB8AC3E}">
        <p14:creationId xmlns:p14="http://schemas.microsoft.com/office/powerpoint/2010/main" val="12336193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23E6D"/>
        </a:solidFill>
        <a:effectLst/>
      </p:bgPr>
    </p:bg>
    <p:spTree>
      <p:nvGrpSpPr>
        <p:cNvPr id="1" name=""/>
        <p:cNvGrpSpPr/>
        <p:nvPr/>
      </p:nvGrpSpPr>
      <p:grpSpPr>
        <a:xfrm>
          <a:off x="0" y="0"/>
          <a:ext cx="0" cy="0"/>
          <a:chOff x="0" y="0"/>
          <a:chExt cx="0" cy="0"/>
        </a:xfrm>
      </p:grpSpPr>
      <p:sp>
        <p:nvSpPr>
          <p:cNvPr id="3" name="Content Placeholder 2"/>
          <p:cNvSpPr txBox="1">
            <a:spLocks/>
          </p:cNvSpPr>
          <p:nvPr/>
        </p:nvSpPr>
        <p:spPr>
          <a:xfrm>
            <a:off x="628650" y="1601794"/>
            <a:ext cx="10972800" cy="321104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600" dirty="0">
              <a:solidFill>
                <a:schemeClr val="bg1"/>
              </a:solidFill>
            </a:endParaRPr>
          </a:p>
        </p:txBody>
      </p:sp>
      <p:pic>
        <p:nvPicPr>
          <p:cNvPr id="4" name="Content Placeholder 3"/>
          <p:cNvPicPr>
            <a:picLocks noChangeAspect="1"/>
          </p:cNvPicPr>
          <p:nvPr/>
        </p:nvPicPr>
        <p:blipFill rotWithShape="1">
          <a:blip r:embed="rId3"/>
          <a:srcRect b="5181"/>
          <a:stretch/>
        </p:blipFill>
        <p:spPr>
          <a:xfrm>
            <a:off x="0" y="0"/>
            <a:ext cx="7109442" cy="4666937"/>
          </a:xfrm>
          <a:prstGeom prst="rect">
            <a:avLst/>
          </a:prstGeom>
        </p:spPr>
      </p:pic>
      <p:sp>
        <p:nvSpPr>
          <p:cNvPr id="5" name="Title 1"/>
          <p:cNvSpPr txBox="1">
            <a:spLocks/>
          </p:cNvSpPr>
          <p:nvPr/>
        </p:nvSpPr>
        <p:spPr>
          <a:xfrm>
            <a:off x="2317184" y="5022663"/>
            <a:ext cx="91781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solidFill>
                  <a:schemeClr val="bg1"/>
                </a:solidFill>
                <a:latin typeface="+mn-lt"/>
              </a:rPr>
              <a:t>“Heroin literally has a brain and it shares mine.”</a:t>
            </a:r>
          </a:p>
          <a:p>
            <a:pPr algn="r"/>
            <a:r>
              <a:rPr lang="en-US" sz="2400" dirty="0" smtClean="0">
                <a:solidFill>
                  <a:schemeClr val="bg1"/>
                </a:solidFill>
                <a:latin typeface="+mn-lt"/>
              </a:rPr>
              <a:t>-Kristina Block</a:t>
            </a:r>
            <a:endParaRPr lang="en-US" sz="2400" dirty="0">
              <a:solidFill>
                <a:schemeClr val="bg1"/>
              </a:solidFill>
              <a:latin typeface="+mn-lt"/>
            </a:endParaRPr>
          </a:p>
        </p:txBody>
      </p:sp>
      <p:cxnSp>
        <p:nvCxnSpPr>
          <p:cNvPr id="7" name="Straight Connector 6"/>
          <p:cNvCxnSpPr/>
          <p:nvPr/>
        </p:nvCxnSpPr>
        <p:spPr>
          <a:xfrm>
            <a:off x="0" y="4666937"/>
            <a:ext cx="12192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31461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5798</TotalTime>
  <Words>2718</Words>
  <Application>Microsoft Office PowerPoint</Application>
  <PresentationFormat>Widescreen</PresentationFormat>
  <Paragraphs>294</Paragraphs>
  <Slides>32</Slides>
  <Notes>30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Baskerville-eText</vt:lpstr>
      <vt:lpstr>Calibri</vt:lpstr>
      <vt:lpstr>Calibri Light</vt:lpstr>
      <vt:lpstr>Cordia New</vt:lpstr>
      <vt:lpstr>Franklin Gothic Book</vt:lpstr>
      <vt:lpstr>Franklin Gothic Medium</vt:lpstr>
      <vt:lpstr>Times New Roman</vt:lpstr>
      <vt:lpstr>Office Theme</vt:lpstr>
      <vt:lpstr>Dr. Blake Fagan</vt:lpstr>
      <vt:lpstr>What are opioids (prescription painkillers)?</vt:lpstr>
      <vt:lpstr>PowerPoint Presentation</vt:lpstr>
      <vt:lpstr>PowerPoint Presentation</vt:lpstr>
      <vt:lpstr>What we know now … It only takes a little to become addicted</vt:lpstr>
      <vt:lpstr>Your risk of addiction rises quickly with each day you take painkillers. 3</vt:lpstr>
      <vt:lpstr>PowerPoint Presentation</vt:lpstr>
      <vt:lpstr>PowerPoint Presentation</vt:lpstr>
      <vt:lpstr>PowerPoint Presentation</vt:lpstr>
      <vt:lpstr>PowerPoint Presentation</vt:lpstr>
      <vt:lpstr>PowerPoint Presentation</vt:lpstr>
      <vt:lpstr>It doesn’t take a lot to kill</vt:lpstr>
      <vt:lpstr>The epidemic is everywhere in our community</vt:lpstr>
      <vt:lpstr>PowerPoint Presentation</vt:lpstr>
      <vt:lpstr>PowerPoint Presentation</vt:lpstr>
      <vt:lpstr>PowerPoint Presentation</vt:lpstr>
      <vt:lpstr>PowerPoint Presentation</vt:lpstr>
      <vt:lpstr>The ESSENCE of what drives teenage behavior</vt:lpstr>
      <vt:lpstr>PowerPoint Presentation</vt:lpstr>
      <vt:lpstr>Signs of Substance Misuse / Addiction:</vt:lpstr>
      <vt:lpstr>Prescription painkillers are a last resort.  </vt:lpstr>
      <vt:lpstr>PowerPoint Presentation</vt:lpstr>
      <vt:lpstr>PowerPoint Presentation</vt:lpstr>
      <vt:lpstr>Safely Dispose of Your Prescription Drugs</vt:lpstr>
      <vt:lpstr>Get help for yourself or loved ones.</vt:lpstr>
      <vt:lpstr>Protect yourself and others:</vt:lpstr>
      <vt:lpstr>3 ways each of us can help:</vt:lpstr>
      <vt:lpstr>PowerPoint Presentation</vt:lpstr>
      <vt:lpstr>Want to help spread this information? You can.  </vt:lpstr>
      <vt:lpstr>Sources</vt:lpstr>
      <vt:lpstr>PowerPoint Presentation</vt:lpstr>
      <vt:lpstr>Combatting the Epidemic:</vt:lpstr>
    </vt:vector>
  </TitlesOfParts>
  <Company>Buncombe County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Eby</dc:creator>
  <cp:lastModifiedBy>Stacey Wood</cp:lastModifiedBy>
  <cp:revision>273</cp:revision>
  <cp:lastPrinted>2017-07-31T16:13:33Z</cp:lastPrinted>
  <dcterms:created xsi:type="dcterms:W3CDTF">2017-05-04T15:28:27Z</dcterms:created>
  <dcterms:modified xsi:type="dcterms:W3CDTF">2017-08-03T13:53:07Z</dcterms:modified>
</cp:coreProperties>
</file>